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4"/>
  </p:notesMasterIdLst>
  <p:handoutMasterIdLst>
    <p:handoutMasterId r:id="rId135"/>
  </p:handoutMasterIdLst>
  <p:sldIdLst>
    <p:sldId id="581" r:id="rId2"/>
    <p:sldId id="579" r:id="rId3"/>
    <p:sldId id="580" r:id="rId4"/>
    <p:sldId id="517" r:id="rId5"/>
    <p:sldId id="445" r:id="rId6"/>
    <p:sldId id="446" r:id="rId7"/>
    <p:sldId id="447" r:id="rId8"/>
    <p:sldId id="448" r:id="rId9"/>
    <p:sldId id="449" r:id="rId10"/>
    <p:sldId id="394" r:id="rId11"/>
    <p:sldId id="395" r:id="rId12"/>
    <p:sldId id="396" r:id="rId13"/>
    <p:sldId id="397" r:id="rId14"/>
    <p:sldId id="495" r:id="rId15"/>
    <p:sldId id="398" r:id="rId16"/>
    <p:sldId id="454" r:id="rId17"/>
    <p:sldId id="591" r:id="rId18"/>
    <p:sldId id="455" r:id="rId19"/>
    <p:sldId id="459" r:id="rId20"/>
    <p:sldId id="456" r:id="rId21"/>
    <p:sldId id="457" r:id="rId22"/>
    <p:sldId id="460" r:id="rId23"/>
    <p:sldId id="497" r:id="rId24"/>
    <p:sldId id="401" r:id="rId25"/>
    <p:sldId id="462" r:id="rId26"/>
    <p:sldId id="466" r:id="rId27"/>
    <p:sldId id="467" r:id="rId28"/>
    <p:sldId id="468" r:id="rId29"/>
    <p:sldId id="469" r:id="rId30"/>
    <p:sldId id="526" r:id="rId31"/>
    <p:sldId id="528" r:id="rId32"/>
    <p:sldId id="530" r:id="rId33"/>
    <p:sldId id="470" r:id="rId34"/>
    <p:sldId id="498" r:id="rId35"/>
    <p:sldId id="477" r:id="rId36"/>
    <p:sldId id="501" r:id="rId37"/>
    <p:sldId id="519" r:id="rId38"/>
    <p:sldId id="503" r:id="rId39"/>
    <p:sldId id="504" r:id="rId40"/>
    <p:sldId id="505" r:id="rId41"/>
    <p:sldId id="476" r:id="rId42"/>
    <p:sldId id="479" r:id="rId43"/>
    <p:sldId id="480" r:id="rId44"/>
    <p:sldId id="481" r:id="rId45"/>
    <p:sldId id="482" r:id="rId46"/>
    <p:sldId id="483" r:id="rId47"/>
    <p:sldId id="499" r:id="rId48"/>
    <p:sldId id="412" r:id="rId49"/>
    <p:sldId id="555" r:id="rId50"/>
    <p:sldId id="554" r:id="rId51"/>
    <p:sldId id="506" r:id="rId52"/>
    <p:sldId id="507" r:id="rId53"/>
    <p:sldId id="508" r:id="rId54"/>
    <p:sldId id="509" r:id="rId55"/>
    <p:sldId id="531" r:id="rId56"/>
    <p:sldId id="416" r:id="rId57"/>
    <p:sldId id="417" r:id="rId58"/>
    <p:sldId id="418" r:id="rId59"/>
    <p:sldId id="419" r:id="rId60"/>
    <p:sldId id="420" r:id="rId61"/>
    <p:sldId id="421" r:id="rId62"/>
    <p:sldId id="422" r:id="rId63"/>
    <p:sldId id="423" r:id="rId64"/>
    <p:sldId id="496" r:id="rId65"/>
    <p:sldId id="424" r:id="rId66"/>
    <p:sldId id="532" r:id="rId67"/>
    <p:sldId id="533" r:id="rId68"/>
    <p:sldId id="534" r:id="rId69"/>
    <p:sldId id="569" r:id="rId70"/>
    <p:sldId id="570" r:id="rId71"/>
    <p:sldId id="571" r:id="rId72"/>
    <p:sldId id="572" r:id="rId73"/>
    <p:sldId id="573" r:id="rId74"/>
    <p:sldId id="574" r:id="rId75"/>
    <p:sldId id="575" r:id="rId76"/>
    <p:sldId id="576" r:id="rId77"/>
    <p:sldId id="577" r:id="rId78"/>
    <p:sldId id="578" r:id="rId79"/>
    <p:sldId id="589" r:id="rId80"/>
    <p:sldId id="590" r:id="rId81"/>
    <p:sldId id="373" r:id="rId82"/>
    <p:sldId id="374" r:id="rId83"/>
    <p:sldId id="375" r:id="rId84"/>
    <p:sldId id="376" r:id="rId85"/>
    <p:sldId id="377" r:id="rId86"/>
    <p:sldId id="378" r:id="rId87"/>
    <p:sldId id="379" r:id="rId88"/>
    <p:sldId id="380" r:id="rId89"/>
    <p:sldId id="381" r:id="rId90"/>
    <p:sldId id="382" r:id="rId91"/>
    <p:sldId id="383" r:id="rId92"/>
    <p:sldId id="384" r:id="rId93"/>
    <p:sldId id="385" r:id="rId94"/>
    <p:sldId id="386" r:id="rId95"/>
    <p:sldId id="388" r:id="rId96"/>
    <p:sldId id="582" r:id="rId97"/>
    <p:sldId id="583" r:id="rId98"/>
    <p:sldId id="584" r:id="rId99"/>
    <p:sldId id="585" r:id="rId100"/>
    <p:sldId id="586" r:id="rId101"/>
    <p:sldId id="587" r:id="rId102"/>
    <p:sldId id="588" r:id="rId103"/>
    <p:sldId id="453" r:id="rId104"/>
    <p:sldId id="549" r:id="rId105"/>
    <p:sldId id="550" r:id="rId106"/>
    <p:sldId id="551" r:id="rId107"/>
    <p:sldId id="552" r:id="rId108"/>
    <p:sldId id="553" r:id="rId109"/>
    <p:sldId id="556" r:id="rId110"/>
    <p:sldId id="450" r:id="rId111"/>
    <p:sldId id="451" r:id="rId112"/>
    <p:sldId id="452" r:id="rId113"/>
    <p:sldId id="473" r:id="rId114"/>
    <p:sldId id="474" r:id="rId115"/>
    <p:sldId id="475" r:id="rId116"/>
    <p:sldId id="487" r:id="rId117"/>
    <p:sldId id="488" r:id="rId118"/>
    <p:sldId id="489" r:id="rId119"/>
    <p:sldId id="490" r:id="rId120"/>
    <p:sldId id="520" r:id="rId121"/>
    <p:sldId id="521" r:id="rId122"/>
    <p:sldId id="522" r:id="rId123"/>
    <p:sldId id="567" r:id="rId124"/>
    <p:sldId id="568" r:id="rId125"/>
    <p:sldId id="557" r:id="rId126"/>
    <p:sldId id="559" r:id="rId127"/>
    <p:sldId id="560" r:id="rId128"/>
    <p:sldId id="561" r:id="rId129"/>
    <p:sldId id="562" r:id="rId130"/>
    <p:sldId id="564" r:id="rId131"/>
    <p:sldId id="565" r:id="rId132"/>
    <p:sldId id="566" r:id="rId133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6600CC"/>
    <a:srgbClr val="FF0000"/>
    <a:srgbClr val="CC00FF"/>
    <a:srgbClr val="FFEBFE"/>
    <a:srgbClr val="E6E6E6"/>
    <a:srgbClr val="F5EBFF"/>
    <a:srgbClr val="FEEBCE"/>
    <a:srgbClr val="EFEFFB"/>
    <a:srgbClr val="D5F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1194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25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5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0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464A536-1894-48BC-B9E9-5FEC800C1B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74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894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894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894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94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894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4BAA8AB0-F8AC-423F-A223-E73E3D0EDE9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448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8ECC0D-9434-43DE-BE5F-28C4C986B7A3}" type="slidenum">
              <a:rPr lang="en-US"/>
              <a:pPr/>
              <a:t>1</a:t>
            </a:fld>
            <a:endParaRPr lang="en-US"/>
          </a:p>
        </p:txBody>
      </p:sp>
      <p:sp>
        <p:nvSpPr>
          <p:cNvPr id="490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0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27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9C90B8-3FC9-47E4-BC49-5CA8270A96FB}" type="slidenum">
              <a:rPr lang="en-US"/>
              <a:pPr/>
              <a:t>11</a:t>
            </a:fld>
            <a:endParaRPr lang="en-US"/>
          </a:p>
        </p:txBody>
      </p:sp>
      <p:sp>
        <p:nvSpPr>
          <p:cNvPr id="69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07A11B-62A9-40F0-9897-520598A40915}" type="slidenum">
              <a:rPr lang="en-US"/>
              <a:pPr/>
              <a:t>115</a:t>
            </a:fld>
            <a:endParaRPr lang="en-US"/>
          </a:p>
        </p:txBody>
      </p:sp>
      <p:sp>
        <p:nvSpPr>
          <p:cNvPr id="86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689413-9231-416A-B4F6-56CEA1F3A32E}" type="slidenum">
              <a:rPr lang="en-US"/>
              <a:pPr/>
              <a:t>116</a:t>
            </a:fld>
            <a:endParaRPr lang="en-US"/>
          </a:p>
        </p:txBody>
      </p:sp>
      <p:sp>
        <p:nvSpPr>
          <p:cNvPr id="88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5A263B-CEB4-49AC-A873-19FE6C4C1EE4}" type="slidenum">
              <a:rPr lang="en-US"/>
              <a:pPr/>
              <a:t>117</a:t>
            </a:fld>
            <a:endParaRPr lang="en-US"/>
          </a:p>
        </p:txBody>
      </p:sp>
      <p:sp>
        <p:nvSpPr>
          <p:cNvPr id="88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C5A2CD-C3D0-423D-806D-59AF5AB140B5}" type="slidenum">
              <a:rPr lang="en-US"/>
              <a:pPr/>
              <a:t>118</a:t>
            </a:fld>
            <a:endParaRPr lang="en-US"/>
          </a:p>
        </p:txBody>
      </p:sp>
      <p:sp>
        <p:nvSpPr>
          <p:cNvPr id="88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87ACE4-031B-4108-8066-2EB87729E68C}" type="slidenum">
              <a:rPr lang="en-US"/>
              <a:pPr/>
              <a:t>119</a:t>
            </a:fld>
            <a:endParaRPr lang="en-US"/>
          </a:p>
        </p:txBody>
      </p:sp>
      <p:sp>
        <p:nvSpPr>
          <p:cNvPr id="89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A81D0C-9D76-498C-B8DF-3B4FF4956A3C}" type="slidenum">
              <a:rPr lang="en-US"/>
              <a:pPr/>
              <a:t>120</a:t>
            </a:fld>
            <a:endParaRPr lang="en-US"/>
          </a:p>
        </p:txBody>
      </p:sp>
      <p:sp>
        <p:nvSpPr>
          <p:cNvPr id="97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BF2B8E-A52B-4CC7-AE1D-5B19E0CBF8B6}" type="slidenum">
              <a:rPr lang="en-US"/>
              <a:pPr/>
              <a:t>121</a:t>
            </a:fld>
            <a:endParaRPr lang="en-US"/>
          </a:p>
        </p:txBody>
      </p:sp>
      <p:sp>
        <p:nvSpPr>
          <p:cNvPr id="970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C4F9E3-F992-44EE-8BD0-E3CE23E2032D}" type="slidenum">
              <a:rPr lang="en-US"/>
              <a:pPr/>
              <a:t>122</a:t>
            </a:fld>
            <a:endParaRPr lang="en-US"/>
          </a:p>
        </p:txBody>
      </p:sp>
      <p:sp>
        <p:nvSpPr>
          <p:cNvPr id="86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907DE8-6F65-413C-AC07-68800B1404C6}" type="slidenum">
              <a:rPr lang="en-US"/>
              <a:pPr/>
              <a:t>123</a:t>
            </a:fld>
            <a:endParaRPr lang="en-US"/>
          </a:p>
        </p:txBody>
      </p:sp>
      <p:sp>
        <p:nvSpPr>
          <p:cNvPr id="76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9962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907DE8-6F65-413C-AC07-68800B1404C6}" type="slidenum">
              <a:rPr lang="en-US"/>
              <a:pPr/>
              <a:t>124</a:t>
            </a:fld>
            <a:endParaRPr lang="en-US"/>
          </a:p>
        </p:txBody>
      </p:sp>
      <p:sp>
        <p:nvSpPr>
          <p:cNvPr id="76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34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8ADED1-35E2-45B7-93A4-6050F2F96086}" type="slidenum">
              <a:rPr lang="en-US"/>
              <a:pPr/>
              <a:t>12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0575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1089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3110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4308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9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A24C7-BFA4-4038-AF4A-6A30B3AA18C0}" type="slidenum">
              <a:rPr lang="en-US"/>
              <a:pPr/>
              <a:t>13</a:t>
            </a:fld>
            <a:endParaRPr lang="en-US"/>
          </a:p>
        </p:txBody>
      </p:sp>
      <p:sp>
        <p:nvSpPr>
          <p:cNvPr id="69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1B0B50-3FC6-47EE-9E8B-BD8D204A44F1}" type="slidenum">
              <a:rPr lang="en-US"/>
              <a:pPr/>
              <a:t>14</a:t>
            </a:fld>
            <a:endParaRPr lang="en-US"/>
          </a:p>
        </p:txBody>
      </p:sp>
      <p:sp>
        <p:nvSpPr>
          <p:cNvPr id="90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21A748-F987-4A68-9867-CD2C43B574C2}" type="slidenum">
              <a:rPr lang="en-US"/>
              <a:pPr/>
              <a:t>15</a:t>
            </a:fld>
            <a:endParaRPr lang="en-US"/>
          </a:p>
        </p:txBody>
      </p:sp>
      <p:sp>
        <p:nvSpPr>
          <p:cNvPr id="69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CC5578-13C8-4EB7-BF14-FBF22FE2B777}" type="slidenum">
              <a:rPr lang="en-US"/>
              <a:pPr/>
              <a:t>16</a:t>
            </a:fld>
            <a:endParaRPr lang="en-US"/>
          </a:p>
        </p:txBody>
      </p:sp>
      <p:sp>
        <p:nvSpPr>
          <p:cNvPr id="81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93B489-97B9-4E4C-8EBF-FE9B510A8A8E}" type="slidenum">
              <a:rPr lang="en-US"/>
              <a:pPr/>
              <a:t>17</a:t>
            </a:fld>
            <a:endParaRPr lang="en-US"/>
          </a:p>
        </p:txBody>
      </p:sp>
      <p:sp>
        <p:nvSpPr>
          <p:cNvPr id="83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5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8E33CF-80AD-4CAB-8679-6D114FBDB6EF}" type="slidenum">
              <a:rPr lang="en-US"/>
              <a:pPr/>
              <a:t>18</a:t>
            </a:fld>
            <a:endParaRPr lang="en-US"/>
          </a:p>
        </p:txBody>
      </p:sp>
      <p:sp>
        <p:nvSpPr>
          <p:cNvPr id="81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719221-DBAA-4EDC-B1B3-A04A255CE0A4}" type="slidenum">
              <a:rPr lang="en-US"/>
              <a:pPr/>
              <a:t>19</a:t>
            </a:fld>
            <a:endParaRPr lang="en-US"/>
          </a:p>
        </p:txBody>
      </p:sp>
      <p:sp>
        <p:nvSpPr>
          <p:cNvPr id="82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D240B-E48C-42BD-977B-E1029F650330}" type="slidenum">
              <a:rPr lang="en-US"/>
              <a:pPr/>
              <a:t>20</a:t>
            </a:fld>
            <a:endParaRPr lang="en-US"/>
          </a:p>
        </p:txBody>
      </p:sp>
      <p:sp>
        <p:nvSpPr>
          <p:cNvPr id="82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05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2C1B43-9C6B-4381-874D-59BD232F8ED4}" type="slidenum">
              <a:rPr lang="en-US"/>
              <a:pPr/>
              <a:t>21</a:t>
            </a:fld>
            <a:endParaRPr lang="en-US"/>
          </a:p>
        </p:txBody>
      </p:sp>
      <p:sp>
        <p:nvSpPr>
          <p:cNvPr id="82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D5C33E-B848-430D-B912-60D3183514DE}" type="slidenum">
              <a:rPr lang="en-US"/>
              <a:pPr/>
              <a:t>22</a:t>
            </a:fld>
            <a:endParaRPr lang="en-US"/>
          </a:p>
        </p:txBody>
      </p:sp>
      <p:sp>
        <p:nvSpPr>
          <p:cNvPr id="82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7DD97E-3C6D-486A-845E-05B682CDB971}" type="slidenum">
              <a:rPr lang="en-US"/>
              <a:pPr/>
              <a:t>23</a:t>
            </a:fld>
            <a:endParaRPr lang="en-US"/>
          </a:p>
        </p:txBody>
      </p:sp>
      <p:sp>
        <p:nvSpPr>
          <p:cNvPr id="90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65EA25-F1E6-43DC-B1A1-BEC4B90B8E84}" type="slidenum">
              <a:rPr lang="en-US"/>
              <a:pPr/>
              <a:t>24</a:t>
            </a:fld>
            <a:endParaRPr lang="en-US"/>
          </a:p>
        </p:txBody>
      </p:sp>
      <p:sp>
        <p:nvSpPr>
          <p:cNvPr id="70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AF3DFB-C3AE-4327-9B7F-6E021725C13D}" type="slidenum">
              <a:rPr lang="en-US"/>
              <a:pPr/>
              <a:t>25</a:t>
            </a:fld>
            <a:endParaRPr lang="en-US"/>
          </a:p>
        </p:txBody>
      </p:sp>
      <p:sp>
        <p:nvSpPr>
          <p:cNvPr id="83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CF98BB-F902-4A92-A96D-57C9DBEDC644}" type="slidenum">
              <a:rPr lang="en-US"/>
              <a:pPr/>
              <a:t>26</a:t>
            </a:fld>
            <a:endParaRPr lang="en-US"/>
          </a:p>
        </p:txBody>
      </p:sp>
      <p:sp>
        <p:nvSpPr>
          <p:cNvPr id="84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583165-F7CC-4D6C-A1B6-C855A7A7B923}" type="slidenum">
              <a:rPr lang="en-US"/>
              <a:pPr/>
              <a:t>27</a:t>
            </a:fld>
            <a:endParaRPr lang="en-US"/>
          </a:p>
        </p:txBody>
      </p:sp>
      <p:sp>
        <p:nvSpPr>
          <p:cNvPr id="84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20BCAE-5953-42D1-B2BD-0A819BB8AF50}" type="slidenum">
              <a:rPr lang="en-US"/>
              <a:pPr/>
              <a:t>28</a:t>
            </a:fld>
            <a:endParaRPr lang="en-US"/>
          </a:p>
        </p:txBody>
      </p:sp>
      <p:sp>
        <p:nvSpPr>
          <p:cNvPr id="84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7CCF30-BF26-45A3-9C2A-D2F53DB33F6E}" type="slidenum">
              <a:rPr lang="en-US"/>
              <a:pPr/>
              <a:t>29</a:t>
            </a:fld>
            <a:endParaRPr lang="en-US"/>
          </a:p>
        </p:txBody>
      </p:sp>
      <p:sp>
        <p:nvSpPr>
          <p:cNvPr id="84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7CCF30-BF26-45A3-9C2A-D2F53DB33F6E}" type="slidenum">
              <a:rPr lang="en-US"/>
              <a:pPr/>
              <a:t>30</a:t>
            </a:fld>
            <a:endParaRPr lang="en-US"/>
          </a:p>
        </p:txBody>
      </p:sp>
      <p:sp>
        <p:nvSpPr>
          <p:cNvPr id="84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FD6D1E-062B-4850-97EB-02CEEBF58938}" type="slidenum">
              <a:rPr lang="en-US"/>
              <a:pPr/>
              <a:t>4</a:t>
            </a:fld>
            <a:endParaRPr lang="en-US"/>
          </a:p>
        </p:txBody>
      </p:sp>
      <p:sp>
        <p:nvSpPr>
          <p:cNvPr id="96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7CCF30-BF26-45A3-9C2A-D2F53DB33F6E}" type="slidenum">
              <a:rPr lang="en-US"/>
              <a:pPr/>
              <a:t>31</a:t>
            </a:fld>
            <a:endParaRPr lang="en-US"/>
          </a:p>
        </p:txBody>
      </p:sp>
      <p:sp>
        <p:nvSpPr>
          <p:cNvPr id="84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7CCF30-BF26-45A3-9C2A-D2F53DB33F6E}" type="slidenum">
              <a:rPr lang="en-US"/>
              <a:pPr/>
              <a:t>32</a:t>
            </a:fld>
            <a:endParaRPr lang="en-US"/>
          </a:p>
        </p:txBody>
      </p:sp>
      <p:sp>
        <p:nvSpPr>
          <p:cNvPr id="84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2AA6FD-0DBA-4CF0-AAD3-FF17AED7C69A}" type="slidenum">
              <a:rPr lang="en-US"/>
              <a:pPr/>
              <a:t>33</a:t>
            </a:fld>
            <a:endParaRPr lang="en-US"/>
          </a:p>
        </p:txBody>
      </p:sp>
      <p:sp>
        <p:nvSpPr>
          <p:cNvPr id="85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AA048-FD62-4689-A983-6394E496BEF1}" type="slidenum">
              <a:rPr lang="en-US"/>
              <a:pPr/>
              <a:t>34</a:t>
            </a:fld>
            <a:endParaRPr lang="en-US"/>
          </a:p>
        </p:txBody>
      </p:sp>
      <p:sp>
        <p:nvSpPr>
          <p:cNvPr id="91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C4F9E3-F992-44EE-8BD0-E3CE23E2032D}" type="slidenum">
              <a:rPr lang="en-US"/>
              <a:pPr/>
              <a:t>35</a:t>
            </a:fld>
            <a:endParaRPr lang="en-US"/>
          </a:p>
        </p:txBody>
      </p:sp>
      <p:sp>
        <p:nvSpPr>
          <p:cNvPr id="86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7E97B2-0E1B-4281-9674-AA3AADAC8439}" type="slidenum">
              <a:rPr lang="en-US"/>
              <a:pPr/>
              <a:t>36</a:t>
            </a:fld>
            <a:endParaRPr lang="en-US"/>
          </a:p>
        </p:txBody>
      </p:sp>
      <p:sp>
        <p:nvSpPr>
          <p:cNvPr id="91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76D24A-FA2C-45DD-8E5F-FEBF57599D86}" type="slidenum">
              <a:rPr lang="en-US"/>
              <a:pPr/>
              <a:t>37</a:t>
            </a:fld>
            <a:endParaRPr lang="en-US"/>
          </a:p>
        </p:txBody>
      </p:sp>
      <p:sp>
        <p:nvSpPr>
          <p:cNvPr id="97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0A0D58-51CF-47A0-BFAD-4B49B67EF9D8}" type="slidenum">
              <a:rPr lang="en-US"/>
              <a:pPr/>
              <a:t>38</a:t>
            </a:fld>
            <a:endParaRPr lang="en-US"/>
          </a:p>
        </p:txBody>
      </p:sp>
      <p:sp>
        <p:nvSpPr>
          <p:cNvPr id="92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D4BFB3-0A53-4FB4-A2EF-F9558BA7842F}" type="slidenum">
              <a:rPr lang="en-US"/>
              <a:pPr/>
              <a:t>39</a:t>
            </a:fld>
            <a:endParaRPr lang="en-US"/>
          </a:p>
        </p:txBody>
      </p:sp>
      <p:sp>
        <p:nvSpPr>
          <p:cNvPr id="92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0A40E7-6CEB-466F-ABC2-556680BBD576}" type="slidenum">
              <a:rPr lang="en-US"/>
              <a:pPr/>
              <a:t>40</a:t>
            </a:fld>
            <a:endParaRPr lang="en-US"/>
          </a:p>
        </p:txBody>
      </p:sp>
      <p:sp>
        <p:nvSpPr>
          <p:cNvPr id="92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9D9A4D-D22F-45AE-BFA4-AF60B0F1D99C}" type="slidenum">
              <a:rPr lang="en-US"/>
              <a:pPr/>
              <a:t>5</a:t>
            </a:fld>
            <a:endParaRPr lang="en-US"/>
          </a:p>
        </p:txBody>
      </p:sp>
      <p:sp>
        <p:nvSpPr>
          <p:cNvPr id="79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6161B0-0192-4995-9F03-1FA24AA4A029}" type="slidenum">
              <a:rPr lang="en-US"/>
              <a:pPr/>
              <a:t>41</a:t>
            </a:fld>
            <a:endParaRPr lang="en-US"/>
          </a:p>
        </p:txBody>
      </p:sp>
      <p:sp>
        <p:nvSpPr>
          <p:cNvPr id="86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3E4B3A-8E76-4792-A2FE-5B5C7C13FB47}" type="slidenum">
              <a:rPr lang="en-US"/>
              <a:pPr/>
              <a:t>42</a:t>
            </a:fld>
            <a:endParaRPr lang="en-US"/>
          </a:p>
        </p:txBody>
      </p:sp>
      <p:sp>
        <p:nvSpPr>
          <p:cNvPr id="86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301563-EE81-472A-A882-745E0CE2692D}" type="slidenum">
              <a:rPr lang="en-US"/>
              <a:pPr/>
              <a:t>43</a:t>
            </a:fld>
            <a:endParaRPr lang="en-US"/>
          </a:p>
        </p:txBody>
      </p:sp>
      <p:sp>
        <p:nvSpPr>
          <p:cNvPr id="87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3B9F4-4F2C-4944-9809-DEEBF618910C}" type="slidenum">
              <a:rPr lang="en-US"/>
              <a:pPr/>
              <a:t>44</a:t>
            </a:fld>
            <a:endParaRPr lang="en-US"/>
          </a:p>
        </p:txBody>
      </p:sp>
      <p:sp>
        <p:nvSpPr>
          <p:cNvPr id="87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0D8F83-9925-48DD-A4CF-82592D722408}" type="slidenum">
              <a:rPr lang="en-US"/>
              <a:pPr/>
              <a:t>45</a:t>
            </a:fld>
            <a:endParaRPr lang="en-US"/>
          </a:p>
        </p:txBody>
      </p:sp>
      <p:sp>
        <p:nvSpPr>
          <p:cNvPr id="87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36184E-5FD4-4AF6-9E69-BBCA28C398B9}" type="slidenum">
              <a:rPr lang="en-US"/>
              <a:pPr/>
              <a:t>46</a:t>
            </a:fld>
            <a:endParaRPr lang="en-US"/>
          </a:p>
        </p:txBody>
      </p:sp>
      <p:sp>
        <p:nvSpPr>
          <p:cNvPr id="87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0329F7-69CA-43E5-AE31-5E777F840D11}" type="slidenum">
              <a:rPr lang="en-US"/>
              <a:pPr/>
              <a:t>47</a:t>
            </a:fld>
            <a:endParaRPr lang="en-US"/>
          </a:p>
        </p:txBody>
      </p:sp>
      <p:sp>
        <p:nvSpPr>
          <p:cNvPr id="91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26DD5B-1957-4EE6-AE19-B35162C3ACDC}" type="slidenum">
              <a:rPr lang="en-US"/>
              <a:pPr/>
              <a:t>48</a:t>
            </a:fld>
            <a:endParaRPr lang="en-US"/>
          </a:p>
        </p:txBody>
      </p:sp>
      <p:sp>
        <p:nvSpPr>
          <p:cNvPr id="72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FDF7C-EF57-42D1-98C8-51F79DD6BF6B}" type="slidenum">
              <a:rPr lang="en-US"/>
              <a:pPr/>
              <a:t>51</a:t>
            </a:fld>
            <a:endParaRPr lang="en-US"/>
          </a:p>
        </p:txBody>
      </p:sp>
      <p:sp>
        <p:nvSpPr>
          <p:cNvPr id="92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B2B886-B7D8-420E-ADF7-21A07D66FB98}" type="slidenum">
              <a:rPr lang="en-US"/>
              <a:pPr/>
              <a:t>52</a:t>
            </a:fld>
            <a:endParaRPr lang="en-US"/>
          </a:p>
        </p:txBody>
      </p:sp>
      <p:sp>
        <p:nvSpPr>
          <p:cNvPr id="93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96EF08-4750-402D-9A1E-9B901EF3A21F}" type="slidenum">
              <a:rPr lang="en-US"/>
              <a:pPr/>
              <a:t>6</a:t>
            </a:fld>
            <a:endParaRPr lang="en-US"/>
          </a:p>
        </p:txBody>
      </p:sp>
      <p:sp>
        <p:nvSpPr>
          <p:cNvPr id="79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89427A-9C4F-4F42-BCB5-B99AC8EF2304}" type="slidenum">
              <a:rPr lang="en-US"/>
              <a:pPr/>
              <a:t>53</a:t>
            </a:fld>
            <a:endParaRPr lang="en-US"/>
          </a:p>
        </p:txBody>
      </p:sp>
      <p:sp>
        <p:nvSpPr>
          <p:cNvPr id="93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71D7C8-60F4-441E-BF5E-50356A89D513}" type="slidenum">
              <a:rPr lang="en-US"/>
              <a:pPr/>
              <a:t>54</a:t>
            </a:fld>
            <a:endParaRPr lang="en-US"/>
          </a:p>
        </p:txBody>
      </p:sp>
      <p:sp>
        <p:nvSpPr>
          <p:cNvPr id="93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4528F6-DD5B-4B5B-91C6-0A1694926BFA}" type="slidenum">
              <a:rPr lang="en-US"/>
              <a:pPr/>
              <a:t>56</a:t>
            </a:fld>
            <a:endParaRPr lang="en-US"/>
          </a:p>
        </p:txBody>
      </p:sp>
      <p:sp>
        <p:nvSpPr>
          <p:cNvPr id="73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434F19-F388-413E-BD19-64FF021045E9}" type="slidenum">
              <a:rPr lang="en-US"/>
              <a:pPr/>
              <a:t>57</a:t>
            </a:fld>
            <a:endParaRPr lang="en-US"/>
          </a:p>
        </p:txBody>
      </p:sp>
      <p:sp>
        <p:nvSpPr>
          <p:cNvPr id="73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2A4FD1-2F6B-4A1F-AA0B-C7866901FEAB}" type="slidenum">
              <a:rPr lang="en-US"/>
              <a:pPr/>
              <a:t>58</a:t>
            </a:fld>
            <a:endParaRPr lang="en-US"/>
          </a:p>
        </p:txBody>
      </p:sp>
      <p:sp>
        <p:nvSpPr>
          <p:cNvPr id="74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27C5A3-1A15-47E0-BF54-26E28B821F32}" type="slidenum">
              <a:rPr lang="en-US"/>
              <a:pPr/>
              <a:t>59</a:t>
            </a:fld>
            <a:endParaRPr lang="en-US"/>
          </a:p>
        </p:txBody>
      </p:sp>
      <p:sp>
        <p:nvSpPr>
          <p:cNvPr id="74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DC16B7-CFEA-4826-AFE7-268333AFF088}" type="slidenum">
              <a:rPr lang="en-US"/>
              <a:pPr/>
              <a:t>60</a:t>
            </a:fld>
            <a:endParaRPr lang="en-US"/>
          </a:p>
        </p:txBody>
      </p:sp>
      <p:sp>
        <p:nvSpPr>
          <p:cNvPr id="74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60DEB4-47D9-48A3-8D08-9FE3CDB81405}" type="slidenum">
              <a:rPr lang="en-US"/>
              <a:pPr/>
              <a:t>61</a:t>
            </a:fld>
            <a:endParaRPr lang="en-US"/>
          </a:p>
        </p:txBody>
      </p:sp>
      <p:sp>
        <p:nvSpPr>
          <p:cNvPr id="74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2007DA-4667-4ADC-A478-C15AC35B52E8}" type="slidenum">
              <a:rPr lang="en-US"/>
              <a:pPr/>
              <a:t>62</a:t>
            </a:fld>
            <a:endParaRPr lang="en-US"/>
          </a:p>
        </p:txBody>
      </p:sp>
      <p:sp>
        <p:nvSpPr>
          <p:cNvPr id="74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6C1716-0E08-4E64-8E18-3FE092E61631}" type="slidenum">
              <a:rPr lang="en-US"/>
              <a:pPr/>
              <a:t>63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66D7C3-3E05-4CEC-92F1-6D42399482EA}" type="slidenum">
              <a:rPr lang="en-US"/>
              <a:pPr/>
              <a:t>7</a:t>
            </a:fld>
            <a:endParaRPr lang="en-US"/>
          </a:p>
        </p:txBody>
      </p:sp>
      <p:sp>
        <p:nvSpPr>
          <p:cNvPr id="80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8270FB-DEF1-410C-8032-A0C60CF17AB0}" type="slidenum">
              <a:rPr lang="en-US"/>
              <a:pPr/>
              <a:t>64</a:t>
            </a:fld>
            <a:endParaRPr lang="en-US"/>
          </a:p>
        </p:txBody>
      </p:sp>
      <p:sp>
        <p:nvSpPr>
          <p:cNvPr id="90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2739A1-F1CE-450C-902A-DEE850D156A6}" type="slidenum">
              <a:rPr lang="en-US"/>
              <a:pPr/>
              <a:t>65</a:t>
            </a:fld>
            <a:endParaRPr lang="en-US"/>
          </a:p>
        </p:txBody>
      </p:sp>
      <p:sp>
        <p:nvSpPr>
          <p:cNvPr id="75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35374A-E61D-4C07-BF8B-5EC83C1033B7}" type="slidenum">
              <a:rPr lang="en-US"/>
              <a:pPr/>
              <a:t>66</a:t>
            </a:fld>
            <a:endParaRPr lang="en-US"/>
          </a:p>
        </p:txBody>
      </p:sp>
      <p:sp>
        <p:nvSpPr>
          <p:cNvPr id="75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349715-9ED6-4395-B8CC-C99822C5188E}" type="slidenum">
              <a:rPr lang="en-US"/>
              <a:pPr/>
              <a:t>67</a:t>
            </a:fld>
            <a:endParaRPr lang="en-US"/>
          </a:p>
        </p:txBody>
      </p:sp>
      <p:sp>
        <p:nvSpPr>
          <p:cNvPr id="75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4AF248-D653-4B12-A666-13DF3F6BDF34}" type="slidenum">
              <a:rPr lang="en-US"/>
              <a:pPr/>
              <a:t>68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907DE8-6F65-413C-AC07-68800B1404C6}" type="slidenum">
              <a:rPr lang="en-US"/>
              <a:pPr/>
              <a:t>69</a:t>
            </a:fld>
            <a:endParaRPr lang="en-US"/>
          </a:p>
        </p:txBody>
      </p:sp>
      <p:sp>
        <p:nvSpPr>
          <p:cNvPr id="76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063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907DE8-6F65-413C-AC07-68800B1404C6}" type="slidenum">
              <a:rPr lang="en-US"/>
              <a:pPr/>
              <a:t>70</a:t>
            </a:fld>
            <a:endParaRPr lang="en-US"/>
          </a:p>
        </p:txBody>
      </p:sp>
      <p:sp>
        <p:nvSpPr>
          <p:cNvPr id="76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422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832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843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83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E35C53-9D4A-483B-A42F-C1A7E13E775F}" type="slidenum">
              <a:rPr lang="en-US"/>
              <a:pPr/>
              <a:t>8</a:t>
            </a:fld>
            <a:endParaRPr lang="en-US"/>
          </a:p>
        </p:txBody>
      </p:sp>
      <p:sp>
        <p:nvSpPr>
          <p:cNvPr id="80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353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02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80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009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1C106E-3BA2-497E-8D0A-52E93B6C643F}" type="slidenum">
              <a:rPr lang="en-US"/>
              <a:pPr/>
              <a:t>81</a:t>
            </a:fld>
            <a:endParaRPr lang="en-US"/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701675"/>
            <a:ext cx="4595812" cy="3446463"/>
          </a:xfrm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57688"/>
            <a:ext cx="5008562" cy="4079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72F77E-4F06-4459-9DBC-3F0F6FD54DFC}" type="slidenum">
              <a:rPr lang="en-US"/>
              <a:pPr/>
              <a:t>82</a:t>
            </a:fld>
            <a:endParaRPr lang="en-US"/>
          </a:p>
        </p:txBody>
      </p:sp>
      <p:sp>
        <p:nvSpPr>
          <p:cNvPr id="54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FBAC30-B4FF-4FFC-831B-46BA032B1013}" type="slidenum">
              <a:rPr lang="en-US"/>
              <a:pPr/>
              <a:t>83</a:t>
            </a:fld>
            <a:endParaRPr lang="en-US"/>
          </a:p>
        </p:txBody>
      </p:sp>
      <p:sp>
        <p:nvSpPr>
          <p:cNvPr id="550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0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17B941-2E6F-499A-9999-AE5FF622451C}" type="slidenum">
              <a:rPr lang="en-US"/>
              <a:pPr/>
              <a:t>84</a:t>
            </a:fld>
            <a:endParaRPr lang="en-US"/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701675"/>
            <a:ext cx="4595812" cy="3446463"/>
          </a:xfrm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57688"/>
            <a:ext cx="5008562" cy="4079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376925-81F7-4C08-A6A0-69B82A0DB979}" type="slidenum">
              <a:rPr lang="en-US"/>
              <a:pPr/>
              <a:t>85</a:t>
            </a:fld>
            <a:endParaRPr lang="en-US"/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701675"/>
            <a:ext cx="4595812" cy="3446463"/>
          </a:xfrm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57688"/>
            <a:ext cx="5008562" cy="4079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241D63-A099-42F7-8D7A-9019CE6827E1}" type="slidenum">
              <a:rPr lang="en-US"/>
              <a:pPr/>
              <a:t>86</a:t>
            </a:fld>
            <a:endParaRPr lang="en-US"/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701675"/>
            <a:ext cx="4595812" cy="3446463"/>
          </a:xfrm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57688"/>
            <a:ext cx="5008562" cy="4079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916B78-09DC-4C33-A140-DE3EED9993D4}" type="slidenum">
              <a:rPr lang="en-US"/>
              <a:pPr/>
              <a:t>87</a:t>
            </a:fld>
            <a:endParaRPr lang="en-US"/>
          </a:p>
        </p:txBody>
      </p:sp>
      <p:sp>
        <p:nvSpPr>
          <p:cNvPr id="55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701675"/>
            <a:ext cx="4595812" cy="3446463"/>
          </a:xfrm>
          <a:ln/>
        </p:spPr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57688"/>
            <a:ext cx="5008562" cy="4079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5A5FBE-DEC5-4125-ABE0-CBDCD3959680}" type="slidenum">
              <a:rPr lang="en-US"/>
              <a:pPr/>
              <a:t>9</a:t>
            </a:fld>
            <a:endParaRPr lang="en-US"/>
          </a:p>
        </p:txBody>
      </p:sp>
      <p:sp>
        <p:nvSpPr>
          <p:cNvPr id="80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F98765-EE16-463B-AB5E-E96DA204DCF2}" type="slidenum">
              <a:rPr lang="en-US"/>
              <a:pPr/>
              <a:t>88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701675"/>
            <a:ext cx="4595812" cy="3446463"/>
          </a:xfr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57688"/>
            <a:ext cx="5008562" cy="4079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948E7-CFCD-4E5B-B42A-8AE1BEE4777B}" type="slidenum">
              <a:rPr lang="en-US"/>
              <a:pPr/>
              <a:t>89</a:t>
            </a:fld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701675"/>
            <a:ext cx="4595812" cy="3446463"/>
          </a:xfrm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57688"/>
            <a:ext cx="5008562" cy="4079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EE5888-A3BF-4DDB-B7CF-E54D6F00DB27}" type="slidenum">
              <a:rPr lang="en-US"/>
              <a:pPr/>
              <a:t>90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81E76A-D594-4EC4-8C6A-830C42F8DF82}" type="slidenum">
              <a:rPr lang="en-US"/>
              <a:pPr/>
              <a:t>91</a:t>
            </a:fld>
            <a:endParaRPr lang="en-US"/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C6DEBD-D159-4ED9-A049-318CB3606BA1}" type="slidenum">
              <a:rPr lang="en-US"/>
              <a:pPr/>
              <a:t>92</a:t>
            </a:fld>
            <a:endParaRPr lang="en-US"/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8D88FD-CAC3-408E-AB79-15371A5C4FE3}" type="slidenum">
              <a:rPr lang="en-US"/>
              <a:pPr/>
              <a:t>93</a:t>
            </a:fld>
            <a:endParaRPr lang="en-US"/>
          </a:p>
        </p:txBody>
      </p:sp>
      <p:sp>
        <p:nvSpPr>
          <p:cNvPr id="571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901A9B-D0AF-4845-B4A4-E4AEBBC55F17}" type="slidenum">
              <a:rPr lang="en-US"/>
              <a:pPr/>
              <a:t>94</a:t>
            </a:fld>
            <a:endParaRPr lang="en-US"/>
          </a:p>
        </p:txBody>
      </p:sp>
      <p:sp>
        <p:nvSpPr>
          <p:cNvPr id="573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7FE1EE-7A7B-4036-88CC-3235380A3090}" type="slidenum">
              <a:rPr lang="en-US"/>
              <a:pPr/>
              <a:t>95</a:t>
            </a:fld>
            <a:endParaRPr lang="en-US"/>
          </a:p>
        </p:txBody>
      </p:sp>
      <p:sp>
        <p:nvSpPr>
          <p:cNvPr id="5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43BD71-701E-45D1-8FE1-520B253CC51F}" type="slidenum">
              <a:rPr lang="en-US"/>
              <a:pPr/>
              <a:t>103</a:t>
            </a:fld>
            <a:endParaRPr lang="en-US"/>
          </a:p>
        </p:txBody>
      </p:sp>
      <p:sp>
        <p:nvSpPr>
          <p:cNvPr id="81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9A15E6-989B-4026-8591-9362FB80D7D6}" type="slidenum">
              <a:rPr lang="en-US"/>
              <a:pPr/>
              <a:t>104</a:t>
            </a:fld>
            <a:endParaRPr lang="en-US"/>
          </a:p>
        </p:txBody>
      </p:sp>
      <p:sp>
        <p:nvSpPr>
          <p:cNvPr id="95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488E4B-B5F9-45DE-AF81-DD084FE69DD1}" type="slidenum">
              <a:rPr lang="en-US"/>
              <a:pPr/>
              <a:t>10</a:t>
            </a:fld>
            <a:endParaRPr lang="en-US"/>
          </a:p>
        </p:txBody>
      </p:sp>
      <p:sp>
        <p:nvSpPr>
          <p:cNvPr id="69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08F854-502D-45D7-9E53-F158CF4A6C1D}" type="slidenum">
              <a:rPr lang="en-US"/>
              <a:pPr/>
              <a:t>105</a:t>
            </a:fld>
            <a:endParaRPr lang="en-US"/>
          </a:p>
        </p:txBody>
      </p:sp>
      <p:sp>
        <p:nvSpPr>
          <p:cNvPr id="95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B2BB21-4759-4BB5-A039-78C66C9CCF3A}" type="slidenum">
              <a:rPr lang="en-US"/>
              <a:pPr/>
              <a:t>106</a:t>
            </a:fld>
            <a:endParaRPr lang="en-US"/>
          </a:p>
        </p:txBody>
      </p:sp>
      <p:sp>
        <p:nvSpPr>
          <p:cNvPr id="95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B6F16E-C28A-4E12-9511-D7C8772082DE}" type="slidenum">
              <a:rPr lang="en-US"/>
              <a:pPr/>
              <a:t>107</a:t>
            </a:fld>
            <a:endParaRPr lang="en-US"/>
          </a:p>
        </p:txBody>
      </p:sp>
      <p:sp>
        <p:nvSpPr>
          <p:cNvPr id="95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961973-C2DA-4872-B9A9-274E5A29B7A4}" type="slidenum">
              <a:rPr lang="en-US"/>
              <a:pPr/>
              <a:t>108</a:t>
            </a:fld>
            <a:endParaRPr lang="en-US"/>
          </a:p>
        </p:txBody>
      </p:sp>
      <p:sp>
        <p:nvSpPr>
          <p:cNvPr id="96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0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CA2187-C7C3-49F7-8FDD-B6400A2482D5}" type="slidenum">
              <a:rPr lang="en-US"/>
              <a:pPr/>
              <a:t>109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3 1 0 1 2 3</a:t>
            </a: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81B28A-90D2-45A3-B012-19C07E135E38}" type="slidenum">
              <a:rPr lang="en-US"/>
              <a:pPr/>
              <a:t>110</a:t>
            </a:fld>
            <a:endParaRPr lang="en-US"/>
          </a:p>
        </p:txBody>
      </p:sp>
      <p:sp>
        <p:nvSpPr>
          <p:cNvPr id="80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F340E8-4E74-4FCF-9369-18D81E1C58B4}" type="slidenum">
              <a:rPr lang="en-US"/>
              <a:pPr/>
              <a:t>111</a:t>
            </a:fld>
            <a:endParaRPr lang="en-US"/>
          </a:p>
        </p:txBody>
      </p:sp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423FDD-DE3C-4AEE-A733-EC380CE7A726}" type="slidenum">
              <a:rPr lang="en-US"/>
              <a:pPr/>
              <a:t>112</a:t>
            </a:fld>
            <a:endParaRPr lang="en-US"/>
          </a:p>
        </p:txBody>
      </p:sp>
      <p:sp>
        <p:nvSpPr>
          <p:cNvPr id="81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A6ABE2-470C-4953-AF25-0EFF89A41BC7}" type="slidenum">
              <a:rPr lang="en-US"/>
              <a:pPr/>
              <a:t>113</a:t>
            </a:fld>
            <a:endParaRPr lang="en-US"/>
          </a:p>
        </p:txBody>
      </p:sp>
      <p:sp>
        <p:nvSpPr>
          <p:cNvPr id="85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4038D3-BC31-4264-BD86-997A5B7D0C23}" type="slidenum">
              <a:rPr lang="en-US"/>
              <a:pPr/>
              <a:t>114</a:t>
            </a:fld>
            <a:endParaRPr lang="en-US"/>
          </a:p>
        </p:txBody>
      </p:sp>
      <p:sp>
        <p:nvSpPr>
          <p:cNvPr id="85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27D95C-7847-4CF6-99B0-AA3419FBF90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55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CB341B-4A81-4B1D-BFD5-0481E3A80E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2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5D790B-AC0B-48D7-883E-7D81A51FC7E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56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1552575" y="-571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4426689-5FA1-4EA3-8431-E426076D99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20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19936D-5924-4585-BBD1-B64FFC5453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12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F0A3AB-3E90-4EF1-84DD-54797306E0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9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5AD066-D8CA-413A-8BE1-68186CA7AC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20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48E4EC-3E29-47E2-AA83-D4F5E739DF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61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764D-15A7-442B-BD39-3D70F087899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9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C3350C-CCD3-4359-A211-F079744A7E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08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EF0091-204A-483F-ADDA-CF04BE16E9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8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EF3E4D-C73E-489B-A8C3-3301305576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5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552575" y="-571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6078152F-8178-4BFD-AD9A-59A9092D974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61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10.jpg"/><Relationship Id="rId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6EF4E-1EAF-46B4-B55D-3E0178E97858}" type="slidenum">
              <a:rPr lang="en-US"/>
              <a:pPr/>
              <a:t>1</a:t>
            </a:fld>
            <a:endParaRPr lang="en-US"/>
          </a:p>
        </p:txBody>
      </p:sp>
      <p:pic>
        <p:nvPicPr>
          <p:cNvPr id="377871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2181225"/>
            <a:ext cx="5470525" cy="411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/>
              <a:t>Lecture #8</a:t>
            </a:r>
            <a:endParaRPr lang="en-US" dirty="0"/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085850"/>
            <a:ext cx="7480300" cy="1276350"/>
          </a:xfrm>
        </p:spPr>
        <p:txBody>
          <a:bodyPr/>
          <a:lstStyle/>
          <a:p>
            <a:r>
              <a:rPr lang="en-US" sz="2400" dirty="0">
                <a:solidFill>
                  <a:srgbClr val="6600CC"/>
                </a:solidFill>
              </a:rPr>
              <a:t>Recursion</a:t>
            </a:r>
          </a:p>
          <a:p>
            <a:r>
              <a:rPr lang="en-US" sz="2400" dirty="0">
                <a:solidFill>
                  <a:srgbClr val="6600CC"/>
                </a:solidFill>
              </a:rPr>
              <a:t>How to </a:t>
            </a:r>
            <a:r>
              <a:rPr lang="en-US" sz="2400" i="1" dirty="0">
                <a:solidFill>
                  <a:srgbClr val="6600CC"/>
                </a:solidFill>
              </a:rPr>
              <a:t>design</a:t>
            </a:r>
            <a:r>
              <a:rPr lang="en-US" sz="2400" dirty="0">
                <a:solidFill>
                  <a:srgbClr val="6600CC"/>
                </a:solidFill>
              </a:rPr>
              <a:t> an Object Oriented program </a:t>
            </a:r>
            <a:br>
              <a:rPr lang="en-US" sz="2400" dirty="0">
                <a:solidFill>
                  <a:srgbClr val="6600CC"/>
                </a:solidFill>
              </a:rPr>
            </a:br>
            <a:r>
              <a:rPr lang="en-US" sz="2400" dirty="0">
                <a:solidFill>
                  <a:srgbClr val="6600CC"/>
                </a:solidFill>
              </a:rPr>
              <a:t>(on your own study)</a:t>
            </a:r>
          </a:p>
          <a:p>
            <a:r>
              <a:rPr lang="en-US" sz="2400" dirty="0">
                <a:solidFill>
                  <a:srgbClr val="6600CC"/>
                </a:solidFill>
              </a:rPr>
              <a:t>Project 3 Design Tips</a:t>
            </a:r>
          </a:p>
        </p:txBody>
      </p:sp>
    </p:spTree>
    <p:extLst>
      <p:ext uri="{BB962C8B-B14F-4D97-AF65-F5344CB8AC3E}">
        <p14:creationId xmlns:p14="http://schemas.microsoft.com/office/powerpoint/2010/main" val="15044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F640E-1FD0-4180-9180-4FFD440287C0}" type="slidenum">
              <a:rPr lang="en-US"/>
              <a:pPr/>
              <a:t>10</a:t>
            </a:fld>
            <a:endParaRPr lang="en-US"/>
          </a:p>
        </p:txBody>
      </p:sp>
      <p:sp>
        <p:nvSpPr>
          <p:cNvPr id="690178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Two Rules of Recursion</a:t>
            </a:r>
          </a:p>
        </p:txBody>
      </p:sp>
      <p:sp>
        <p:nvSpPr>
          <p:cNvPr id="690179" name="Text Box 3"/>
          <p:cNvSpPr txBox="1">
            <a:spLocks noChangeArrowheads="1"/>
          </p:cNvSpPr>
          <p:nvPr/>
        </p:nvSpPr>
        <p:spPr bwMode="auto">
          <a:xfrm>
            <a:off x="3651250" y="1189038"/>
            <a:ext cx="1906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RULE ONE: </a:t>
            </a:r>
          </a:p>
        </p:txBody>
      </p:sp>
      <p:sp>
        <p:nvSpPr>
          <p:cNvPr id="690180" name="Text Box 4"/>
          <p:cNvSpPr txBox="1">
            <a:spLocks noChangeArrowheads="1"/>
          </p:cNvSpPr>
          <p:nvPr/>
        </p:nvSpPr>
        <p:spPr bwMode="auto">
          <a:xfrm>
            <a:off x="514350" y="2622550"/>
            <a:ext cx="8334375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The Stopping Condition (aka Base Case)</a:t>
            </a:r>
            <a:r>
              <a:rPr lang="en-US" sz="2400"/>
              <a:t>: </a:t>
            </a:r>
          </a:p>
          <a:p>
            <a:endParaRPr lang="en-US" sz="1000"/>
          </a:p>
          <a:p>
            <a:r>
              <a:rPr lang="en-US" sz="2400"/>
              <a:t>Your recursive function must be able to solve the simplest, most basic problem </a:t>
            </a:r>
            <a:r>
              <a:rPr lang="en-US" sz="2400" i="1">
                <a:solidFill>
                  <a:srgbClr val="990000"/>
                </a:solidFill>
              </a:rPr>
              <a:t>without using recursion</a:t>
            </a:r>
            <a:r>
              <a:rPr lang="en-US" sz="2400"/>
              <a:t>. </a:t>
            </a:r>
          </a:p>
        </p:txBody>
      </p:sp>
      <p:sp>
        <p:nvSpPr>
          <p:cNvPr id="690181" name="Text Box 5"/>
          <p:cNvSpPr txBox="1">
            <a:spLocks noChangeArrowheads="1"/>
          </p:cNvSpPr>
          <p:nvPr/>
        </p:nvSpPr>
        <p:spPr bwMode="auto">
          <a:xfrm>
            <a:off x="447675" y="1666875"/>
            <a:ext cx="91487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300">
                <a:solidFill>
                  <a:srgbClr val="000000"/>
                </a:solidFill>
              </a:rPr>
              <a:t>Every recursive function must have a “</a:t>
            </a:r>
            <a:r>
              <a:rPr lang="en-US" sz="2300">
                <a:solidFill>
                  <a:schemeClr val="accent2"/>
                </a:solidFill>
              </a:rPr>
              <a:t>stopping condition</a:t>
            </a:r>
            <a:r>
              <a:rPr lang="en-US" sz="2300">
                <a:solidFill>
                  <a:srgbClr val="000000"/>
                </a:solidFill>
              </a:rPr>
              <a:t>!”  </a:t>
            </a:r>
            <a:endParaRPr lang="en-US" sz="2300"/>
          </a:p>
        </p:txBody>
      </p:sp>
      <p:sp>
        <p:nvSpPr>
          <p:cNvPr id="690182" name="Text Box 6"/>
          <p:cNvSpPr txBox="1">
            <a:spLocks noChangeArrowheads="1"/>
          </p:cNvSpPr>
          <p:nvPr/>
        </p:nvSpPr>
        <p:spPr bwMode="auto">
          <a:xfrm>
            <a:off x="225425" y="4543425"/>
            <a:ext cx="87661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cs typeface="Courier New" pitchFamily="49" charset="0"/>
              </a:rPr>
              <a:t>Remember:</a:t>
            </a:r>
            <a:r>
              <a:rPr lang="en-US" sz="2400" dirty="0">
                <a:solidFill>
                  <a:srgbClr val="000000"/>
                </a:solidFill>
                <a:cs typeface="Courier New" pitchFamily="49" charset="0"/>
              </a:rPr>
              <a:t> A recursive function </a:t>
            </a:r>
            <a:r>
              <a:rPr lang="en-US" sz="2400" dirty="0">
                <a:solidFill>
                  <a:srgbClr val="990000"/>
                </a:solidFill>
                <a:cs typeface="Courier New" pitchFamily="49" charset="0"/>
              </a:rPr>
              <a:t>calls itself</a:t>
            </a:r>
            <a:r>
              <a:rPr lang="en-US" sz="2400" dirty="0">
                <a:solidFill>
                  <a:srgbClr val="000000"/>
                </a:solidFill>
                <a:cs typeface="Courier New" pitchFamily="49" charset="0"/>
              </a:rPr>
              <a:t>. </a:t>
            </a:r>
          </a:p>
          <a:p>
            <a:endParaRPr lang="en-US" sz="2400" dirty="0">
              <a:solidFill>
                <a:srgbClr val="000000"/>
              </a:solidFill>
              <a:cs typeface="Courier New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cs typeface="Courier New" pitchFamily="49" charset="0"/>
              </a:rPr>
              <a:t>Therefore, every recursive function must have some mechanism to allow it to stop calling itself. 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0180" grpId="0"/>
      <p:bldP spid="69018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02640"/>
            <a:ext cx="7772400" cy="1143000"/>
          </a:xfrm>
        </p:spPr>
        <p:txBody>
          <a:bodyPr/>
          <a:lstStyle/>
          <a:p>
            <a:r>
              <a:rPr lang="en-US" dirty="0"/>
              <a:t>Tip #4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2425" y="1645640"/>
            <a:ext cx="8615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b="1" dirty="0">
                <a:latin typeface="Cambria" panose="02040503050406030204" pitchFamily="18" charset="0"/>
              </a:rPr>
              <a:t>Never make any class’s data members public or protected.  You may make class constants public, protected or private.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773928" y="241672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kern="0" dirty="0"/>
              <a:t>Tip #5</a:t>
            </a:r>
          </a:p>
        </p:txBody>
      </p:sp>
      <p:sp>
        <p:nvSpPr>
          <p:cNvPr id="6" name="Rectangle 5"/>
          <p:cNvSpPr/>
          <p:nvPr/>
        </p:nvSpPr>
        <p:spPr>
          <a:xfrm>
            <a:off x="209725" y="3407676"/>
            <a:ext cx="8699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mbria" panose="02040503050406030204" pitchFamily="18" charset="0"/>
                <a:ea typeface="MS Mincho"/>
              </a:rPr>
              <a:t>Never make a method public if it is only used directly by other methods within the same class that holds it.  Make it private or protected instead.</a:t>
            </a:r>
            <a:endParaRPr lang="en-US" dirty="0">
              <a:latin typeface="Cambria" panose="02040503050406030204" pitchFamily="18" charset="0"/>
              <a:ea typeface="MS Mincho"/>
            </a:endParaRPr>
          </a:p>
        </p:txBody>
      </p:sp>
    </p:spTree>
    <p:extLst>
      <p:ext uri="{BB962C8B-B14F-4D97-AF65-F5344CB8AC3E}">
        <p14:creationId xmlns:p14="http://schemas.microsoft.com/office/powerpoint/2010/main" val="27759161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#6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919182"/>
            <a:ext cx="9144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Cambria" panose="02040503050406030204" pitchFamily="18" charset="0"/>
                <a:ea typeface="MS Mincho"/>
              </a:rPr>
              <a:t>Your </a:t>
            </a:r>
            <a:r>
              <a:rPr lang="en-US" sz="1200" b="1" dirty="0" err="1">
                <a:latin typeface="Cambria" panose="02040503050406030204" pitchFamily="18" charset="0"/>
                <a:ea typeface="MS Mincho"/>
              </a:rPr>
              <a:t>StudentWorld</a:t>
            </a:r>
            <a:r>
              <a:rPr lang="en-US" sz="1200" b="1" dirty="0">
                <a:latin typeface="Cambria" panose="02040503050406030204" pitchFamily="18" charset="0"/>
                <a:ea typeface="MS Mincho"/>
              </a:rPr>
              <a:t> methods should never return a vector, list or iterator to </a:t>
            </a:r>
            <a:r>
              <a:rPr lang="en-US" sz="1200" b="1" dirty="0" err="1">
                <a:latin typeface="Cambria" panose="02040503050406030204" pitchFamily="18" charset="0"/>
                <a:ea typeface="MS Mincho"/>
              </a:rPr>
              <a:t>StudentWorld’s</a:t>
            </a:r>
            <a:r>
              <a:rPr lang="en-US" sz="1200" b="1" dirty="0">
                <a:latin typeface="Cambria" panose="02040503050406030204" pitchFamily="18" charset="0"/>
                <a:ea typeface="MS Mincho"/>
              </a:rPr>
              <a:t> private game objects or pointers to those objects. Only </a:t>
            </a:r>
            <a:r>
              <a:rPr lang="en-US" sz="1200" b="1" dirty="0" err="1">
                <a:latin typeface="Cambria" panose="02040503050406030204" pitchFamily="18" charset="0"/>
                <a:ea typeface="MS Mincho"/>
              </a:rPr>
              <a:t>StudentWorld</a:t>
            </a:r>
            <a:r>
              <a:rPr lang="en-US" sz="1200" b="1" dirty="0">
                <a:latin typeface="Cambria" panose="02040503050406030204" pitchFamily="18" charset="0"/>
                <a:ea typeface="MS Mincho"/>
              </a:rPr>
              <a:t> should know about all of its game objects and where they are. Instead </a:t>
            </a:r>
            <a:r>
              <a:rPr lang="en-US" sz="1200" b="1" dirty="0" err="1">
                <a:latin typeface="Cambria" panose="02040503050406030204" pitchFamily="18" charset="0"/>
                <a:ea typeface="MS Mincho"/>
              </a:rPr>
              <a:t>StudentWorld</a:t>
            </a:r>
            <a:r>
              <a:rPr lang="en-US" sz="1200" b="1" dirty="0">
                <a:latin typeface="Cambria" panose="02040503050406030204" pitchFamily="18" charset="0"/>
                <a:ea typeface="MS Mincho"/>
              </a:rPr>
              <a:t> should do all of the processing itself if an action needs to be taken on one or more game objects that it tracks.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Cambria" panose="02040503050406030204" pitchFamily="18" charset="0"/>
                <a:ea typeface="MS Mincho"/>
              </a:rPr>
              <a:t>Don’t do this:</a:t>
            </a: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StudentWorld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public: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vector&lt;Actor *&gt;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getZappableActors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 (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 x,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 y)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{ 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      …  // creates a vector with </a:t>
            </a: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                   // actor pointers and return it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}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MS Mincho"/>
              </a:rPr>
              <a:t>Do this instead: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StudentWorld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public: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void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zapAllZappableActors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 x,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 y)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{ 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    for (p =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actors.begin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(); p !=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actors.end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(); p++)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          if (p-&gt;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isAt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x,y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) == true &amp;&amp; p-&gt;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isZappable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())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                   p-&gt;zap();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}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0511" y="4720447"/>
            <a:ext cx="52808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NastyRobot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public: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virtual void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doSomething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{	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	…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45720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studentWorldPtr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-&gt;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zapAllZappableActors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 (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getX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(),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getY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());	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}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96500" y="1713025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NastyRobot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public: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virtual void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doSomething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{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        …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        vector&lt;Actor *&gt; v;</a:t>
            </a:r>
            <a:r>
              <a:rPr lang="en-US" sz="1200" dirty="0">
                <a:latin typeface="Cambria" panose="02040503050406030204" pitchFamily="18" charset="0"/>
                <a:ea typeface="MS Mincho"/>
              </a:rPr>
              <a:t>    </a:t>
            </a: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        vector&lt;Actor *&gt;::iterator p;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        v =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studentWorldPtr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-&gt;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getZappableActors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getX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(),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getY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());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for (p =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actors.begin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(); p !=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actors.end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(); p++)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p-&gt;zap();	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}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579863" y="4398799"/>
            <a:ext cx="8062332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41469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2826521" cy="1143000"/>
          </a:xfrm>
        </p:spPr>
        <p:txBody>
          <a:bodyPr/>
          <a:lstStyle/>
          <a:p>
            <a:r>
              <a:rPr lang="en-US" dirty="0"/>
              <a:t>Tip #7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1" y="1066800"/>
            <a:ext cx="8749717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latin typeface="Cambria" panose="02040503050406030204" pitchFamily="18" charset="0"/>
                <a:ea typeface="MS Mincho"/>
              </a:rPr>
              <a:t>If two subclasses have a method that shares some common </a:t>
            </a:r>
            <a:br>
              <a:rPr lang="en-US" sz="1050" b="1" dirty="0">
                <a:latin typeface="Cambria" panose="02040503050406030204" pitchFamily="18" charset="0"/>
                <a:ea typeface="MS Mincho"/>
              </a:rPr>
            </a:br>
            <a:r>
              <a:rPr lang="en-US" sz="1050" b="1" dirty="0">
                <a:latin typeface="Cambria" panose="02040503050406030204" pitchFamily="18" charset="0"/>
                <a:ea typeface="MS Mincho"/>
              </a:rPr>
              <a:t>functionality, but also has some differing functionality, use</a:t>
            </a:r>
            <a:br>
              <a:rPr lang="en-US" sz="1050" b="1" dirty="0">
                <a:latin typeface="Cambria" panose="02040503050406030204" pitchFamily="18" charset="0"/>
                <a:ea typeface="MS Mincho"/>
              </a:rPr>
            </a:br>
            <a:r>
              <a:rPr lang="en-US" sz="1050" b="1" dirty="0">
                <a:latin typeface="Cambria" panose="02040503050406030204" pitchFamily="18" charset="0"/>
                <a:ea typeface="MS Mincho"/>
              </a:rPr>
              <a:t>an auxiliary method to factor out the differences: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FF0000"/>
                </a:solidFill>
                <a:latin typeface="Cambria" panose="02040503050406030204" pitchFamily="18" charset="0"/>
                <a:ea typeface="MS Mincho"/>
              </a:rPr>
              <a:t>Don’t do this: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StinkyRobot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: public Robot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…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protected: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virtual void 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doDifferentiatedStuff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doCommonThingA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doCommonThingB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passStinkyGas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pickNose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}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ShinyRobot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: public Robot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…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protected: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virtual void 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doDifferentiatedStuff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doCommonThingA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doCommonThingB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polishMyChrome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wipeMyDisplayPanel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}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endParaRPr lang="en-US" sz="1050" dirty="0">
              <a:latin typeface="Cambria" panose="02040503050406030204" pitchFamily="18" charset="0"/>
              <a:ea typeface="MS Mincho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45696" y="-57150"/>
            <a:ext cx="8749717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MS Mincho"/>
              </a:rPr>
              <a:t>Do this instead: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class Robot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public: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              virtual void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doSomething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              {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// first do all the common things that all robots do: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doCommonThingA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doCommonThingB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// then call out to a virtual function to do the differentiated stuff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doDifferentiatedStuff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              }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protected: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               virtual void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doDifferentiatedStuff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 = 0;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StinkyRobot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: public Robot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…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protected: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                // define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StinkyRobot’s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 version of the differentiated function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virtual void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doDifferentiatedStuff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// only Stinky robots do these things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passStinkyGas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pickNose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}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ShinyRobot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: public Robot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…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protected: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// define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ShinyRobot’s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 version of the differentiated function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virtual void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doDifferentiatedStuff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// only Shiny robots do these things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polishMyChrome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wipeMyDisplayPanel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}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</p:txBody>
      </p:sp>
    </p:spTree>
    <p:extLst>
      <p:ext uri="{BB962C8B-B14F-4D97-AF65-F5344CB8AC3E}">
        <p14:creationId xmlns:p14="http://schemas.microsoft.com/office/powerpoint/2010/main" val="2660710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A61A0-2A89-4758-B4DB-880A4A244341}" type="slidenum">
              <a:rPr lang="en-US"/>
              <a:pPr/>
              <a:t>103</a:t>
            </a:fld>
            <a:endParaRPr lang="en-US"/>
          </a:p>
        </p:txBody>
      </p:sp>
      <p:sp>
        <p:nvSpPr>
          <p:cNvPr id="81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92517-DCC3-46E1-8E60-1F2C62186480}" type="slidenum">
              <a:rPr lang="en-US"/>
              <a:pPr/>
              <a:t>104</a:t>
            </a:fld>
            <a:endParaRPr lang="en-US"/>
          </a:p>
        </p:txBody>
      </p:sp>
      <p:sp>
        <p:nvSpPr>
          <p:cNvPr id="951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66700"/>
            <a:ext cx="7772400" cy="1143000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Tracing Through Recursion (on Paper)</a:t>
            </a:r>
          </a:p>
        </p:txBody>
      </p:sp>
      <p:sp>
        <p:nvSpPr>
          <p:cNvPr id="951299" name="Text Box 3"/>
          <p:cNvSpPr txBox="1">
            <a:spLocks noChangeArrowheads="1"/>
          </p:cNvSpPr>
          <p:nvPr/>
        </p:nvSpPr>
        <p:spPr bwMode="auto">
          <a:xfrm>
            <a:off x="41275" y="622300"/>
            <a:ext cx="41608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You’re taking a CS exam and see this:</a:t>
            </a:r>
          </a:p>
        </p:txBody>
      </p:sp>
      <p:sp>
        <p:nvSpPr>
          <p:cNvPr id="951300" name="Text Box 4"/>
          <p:cNvSpPr txBox="1">
            <a:spLocks noChangeArrowheads="1"/>
          </p:cNvSpPr>
          <p:nvPr/>
        </p:nvSpPr>
        <p:spPr bwMode="auto">
          <a:xfrm>
            <a:off x="222250" y="1352550"/>
            <a:ext cx="3463925" cy="5465763"/>
          </a:xfrm>
          <a:prstGeom prst="rect">
            <a:avLst/>
          </a:prstGeom>
          <a:solidFill>
            <a:srgbClr val="ECECE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</a:rPr>
              <a:t>5. What does this print?</a:t>
            </a:r>
          </a:p>
          <a:p>
            <a:pPr algn="l"/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mystery(int a)</a:t>
            </a:r>
          </a:p>
          <a:p>
            <a:pPr algn="l"/>
            <a:r>
              <a:rPr lang="en-US" b="1">
                <a:latin typeface="Courier New" pitchFamily="49" charset="0"/>
              </a:rPr>
              <a:t>{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return a+1;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a;</a:t>
            </a:r>
          </a:p>
          <a:p>
            <a:pPr algn="l"/>
            <a:r>
              <a:rPr lang="en-US" sz="1000" b="1">
                <a:latin typeface="Courier New" pitchFamily="49" charset="0"/>
              </a:rPr>
              <a:t>   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% 2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mystery(a/3);</a:t>
            </a:r>
          </a:p>
          <a:p>
            <a:pPr algn="l"/>
            <a:r>
              <a:rPr lang="en-US" b="1">
                <a:latin typeface="Courier New" pitchFamily="49" charset="0"/>
              </a:rPr>
              <a:t>    else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mystery(a-1);</a:t>
            </a:r>
          </a:p>
          <a:p>
            <a:pPr algn="l"/>
            <a:endParaRPr lang="en-US" sz="8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    return a+5;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sz="10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main()</a:t>
            </a:r>
          </a:p>
          <a:p>
            <a:pPr algn="l"/>
            <a:r>
              <a:rPr lang="en-US" b="1">
                <a:latin typeface="Courier New" pitchFamily="49" charset="0"/>
              </a:rPr>
              <a:t>{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mystery(3);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b="1">
              <a:latin typeface="Courier New" pitchFamily="49" charset="0"/>
            </a:endParaRPr>
          </a:p>
        </p:txBody>
      </p:sp>
      <p:sp>
        <p:nvSpPr>
          <p:cNvPr id="951301" name="Text Box 5"/>
          <p:cNvSpPr txBox="1">
            <a:spLocks noChangeArrowheads="1"/>
          </p:cNvSpPr>
          <p:nvPr/>
        </p:nvSpPr>
        <p:spPr bwMode="auto">
          <a:xfrm>
            <a:off x="593725" y="965200"/>
            <a:ext cx="3138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How do you solve it quickly?</a:t>
            </a:r>
          </a:p>
        </p:txBody>
      </p:sp>
      <p:sp>
        <p:nvSpPr>
          <p:cNvPr id="951302" name="Text Box 6"/>
          <p:cNvSpPr txBox="1">
            <a:spLocks noChangeArrowheads="1"/>
          </p:cNvSpPr>
          <p:nvPr/>
        </p:nvSpPr>
        <p:spPr bwMode="auto">
          <a:xfrm>
            <a:off x="6699250" y="1003300"/>
            <a:ext cx="877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Steps:</a:t>
            </a:r>
          </a:p>
        </p:txBody>
      </p:sp>
      <p:sp>
        <p:nvSpPr>
          <p:cNvPr id="951303" name="Text Box 7"/>
          <p:cNvSpPr txBox="1">
            <a:spLocks noChangeArrowheads="1"/>
          </p:cNvSpPr>
          <p:nvPr/>
        </p:nvSpPr>
        <p:spPr bwMode="auto">
          <a:xfrm>
            <a:off x="5765800" y="1479550"/>
            <a:ext cx="399256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1. Put a blank sheet of </a:t>
            </a:r>
            <a:br>
              <a:rPr lang="en-US" sz="1700"/>
            </a:br>
            <a:r>
              <a:rPr lang="en-US" sz="1700"/>
              <a:t>   paper next to the func.</a:t>
            </a:r>
          </a:p>
        </p:txBody>
      </p:sp>
      <p:sp>
        <p:nvSpPr>
          <p:cNvPr id="951304" name="Document"/>
          <p:cNvSpPr>
            <a:spLocks noEditPoints="1" noChangeArrowheads="1"/>
          </p:cNvSpPr>
          <p:nvPr/>
        </p:nvSpPr>
        <p:spPr bwMode="auto">
          <a:xfrm flipH="1" flipV="1">
            <a:off x="3676650" y="1343025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1305" name="Text Box 9"/>
          <p:cNvSpPr txBox="1">
            <a:spLocks noChangeArrowheads="1"/>
          </p:cNvSpPr>
          <p:nvPr/>
        </p:nvSpPr>
        <p:spPr bwMode="auto">
          <a:xfrm>
            <a:off x="5746750" y="2136775"/>
            <a:ext cx="399256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2. Trace the func with</a:t>
            </a:r>
            <a:br>
              <a:rPr lang="en-US" sz="1700"/>
            </a:br>
            <a:r>
              <a:rPr lang="en-US" sz="1700"/>
              <a:t>    your finger.</a:t>
            </a:r>
          </a:p>
        </p:txBody>
      </p:sp>
      <p:pic>
        <p:nvPicPr>
          <p:cNvPr id="951306" name="Picture 10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59150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1307" name="Rectangle 11"/>
          <p:cNvSpPr>
            <a:spLocks noChangeArrowheads="1"/>
          </p:cNvSpPr>
          <p:nvPr/>
        </p:nvSpPr>
        <p:spPr bwMode="auto">
          <a:xfrm>
            <a:off x="5821363" y="2757488"/>
            <a:ext cx="30844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 A. When you hit/update a 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var</a:t>
            </a:r>
            <a:r>
              <a:rPr lang="en-US" dirty="0"/>
              <a:t>, write its value down.</a:t>
            </a:r>
          </a:p>
        </p:txBody>
      </p:sp>
      <p:pic>
        <p:nvPicPr>
          <p:cNvPr id="951308" name="Picture 12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100" y="19526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1309" name="Text Box 13"/>
          <p:cNvSpPr txBox="1">
            <a:spLocks noChangeArrowheads="1"/>
          </p:cNvSpPr>
          <p:nvPr/>
        </p:nvSpPr>
        <p:spPr bwMode="auto">
          <a:xfrm>
            <a:off x="3632200" y="1889125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3</a:t>
            </a:r>
          </a:p>
        </p:txBody>
      </p:sp>
      <p:pic>
        <p:nvPicPr>
          <p:cNvPr id="951310" name="Picture 14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24860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1311" name="Picture 15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303847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1312" name="Rectangle 16"/>
          <p:cNvSpPr>
            <a:spLocks noChangeArrowheads="1"/>
          </p:cNvSpPr>
          <p:nvPr/>
        </p:nvSpPr>
        <p:spPr bwMode="auto">
          <a:xfrm>
            <a:off x="5811838" y="3338513"/>
            <a:ext cx="256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B. Write all output on</a:t>
            </a:r>
            <a:br>
              <a:rPr lang="en-US"/>
            </a:br>
            <a:r>
              <a:rPr lang="en-US"/>
              <a:t>     your original sheet.</a:t>
            </a:r>
          </a:p>
        </p:txBody>
      </p:sp>
      <p:sp>
        <p:nvSpPr>
          <p:cNvPr id="951313" name="Text Box 17"/>
          <p:cNvSpPr txBox="1">
            <a:spLocks noChangeArrowheads="1"/>
          </p:cNvSpPr>
          <p:nvPr/>
        </p:nvSpPr>
        <p:spPr bwMode="auto">
          <a:xfrm>
            <a:off x="593725" y="6403975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Output: 3</a:t>
            </a:r>
          </a:p>
        </p:txBody>
      </p:sp>
      <p:pic>
        <p:nvPicPr>
          <p:cNvPr id="951314" name="Picture 18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075" y="348615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1315" name="Picture 19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25" y="402907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1316" name="Picture 20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430530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1317" name="Rectangle 21"/>
          <p:cNvSpPr>
            <a:spLocks noChangeArrowheads="1"/>
          </p:cNvSpPr>
          <p:nvPr/>
        </p:nvSpPr>
        <p:spPr bwMode="auto">
          <a:xfrm>
            <a:off x="5783263" y="3957638"/>
            <a:ext cx="2778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 C. When you call a </a:t>
            </a:r>
            <a:r>
              <a:rPr lang="en-US" dirty="0" err="1"/>
              <a:t>func</a:t>
            </a:r>
            <a:r>
              <a:rPr lang="en-US" dirty="0"/>
              <a:t>:</a:t>
            </a:r>
          </a:p>
        </p:txBody>
      </p:sp>
      <p:sp>
        <p:nvSpPr>
          <p:cNvPr id="951318" name="Text Box 22"/>
          <p:cNvSpPr txBox="1">
            <a:spLocks noChangeArrowheads="1"/>
          </p:cNvSpPr>
          <p:nvPr/>
        </p:nvSpPr>
        <p:spPr bwMode="auto">
          <a:xfrm>
            <a:off x="3708400" y="4298950"/>
            <a:ext cx="1800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mystery(2);</a:t>
            </a:r>
          </a:p>
        </p:txBody>
      </p:sp>
      <p:sp>
        <p:nvSpPr>
          <p:cNvPr id="951319" name="Rectangle 23"/>
          <p:cNvSpPr>
            <a:spLocks noChangeArrowheads="1"/>
          </p:cNvSpPr>
          <p:nvPr/>
        </p:nvSpPr>
        <p:spPr bwMode="auto">
          <a:xfrm>
            <a:off x="5965825" y="4329113"/>
            <a:ext cx="27924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i. Write its params down</a:t>
            </a:r>
          </a:p>
        </p:txBody>
      </p:sp>
      <p:sp>
        <p:nvSpPr>
          <p:cNvPr id="951320" name="Rectangle 24"/>
          <p:cNvSpPr>
            <a:spLocks noChangeArrowheads="1"/>
          </p:cNvSpPr>
          <p:nvPr/>
        </p:nvSpPr>
        <p:spPr bwMode="auto">
          <a:xfrm>
            <a:off x="5937250" y="4633913"/>
            <a:ext cx="3067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ii. Write a * to mark where</a:t>
            </a:r>
            <a:br>
              <a:rPr lang="en-US"/>
            </a:br>
            <a:r>
              <a:rPr lang="en-US"/>
              <a:t>    to continue tracing later</a:t>
            </a:r>
          </a:p>
        </p:txBody>
      </p:sp>
      <p:sp>
        <p:nvSpPr>
          <p:cNvPr id="951321" name="Text Box 25"/>
          <p:cNvSpPr txBox="1">
            <a:spLocks noChangeArrowheads="1"/>
          </p:cNvSpPr>
          <p:nvPr/>
        </p:nvSpPr>
        <p:spPr bwMode="auto">
          <a:xfrm>
            <a:off x="5346700" y="431800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951322" name="Rectangle 26"/>
          <p:cNvSpPr>
            <a:spLocks noChangeArrowheads="1"/>
          </p:cNvSpPr>
          <p:nvPr/>
        </p:nvSpPr>
        <p:spPr bwMode="auto">
          <a:xfrm>
            <a:off x="5934075" y="5243513"/>
            <a:ext cx="28051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iii. Fold the sheet in half</a:t>
            </a:r>
            <a:br>
              <a:rPr lang="en-US"/>
            </a:br>
            <a:r>
              <a:rPr lang="en-US"/>
              <a:t>     and continue tracing</a:t>
            </a:r>
          </a:p>
        </p:txBody>
      </p:sp>
    </p:spTree>
    <p:extLst>
      <p:ext uri="{BB962C8B-B14F-4D97-AF65-F5344CB8AC3E}">
        <p14:creationId xmlns:p14="http://schemas.microsoft.com/office/powerpoint/2010/main" val="398353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5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5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5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5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299" grpId="0"/>
      <p:bldP spid="951300" grpId="0" animBg="1"/>
      <p:bldP spid="951301" grpId="0"/>
      <p:bldP spid="951302" grpId="0"/>
      <p:bldP spid="951303" grpId="0"/>
      <p:bldP spid="951304" grpId="0" animBg="1"/>
      <p:bldP spid="951305" grpId="0"/>
      <p:bldP spid="951309" grpId="0"/>
      <p:bldP spid="951313" grpId="0"/>
      <p:bldP spid="951318" grpId="0"/>
      <p:bldP spid="951321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42F43-D201-42BA-8C05-F2D26B53B5CE}" type="slidenum">
              <a:rPr lang="en-US"/>
              <a:pPr/>
              <a:t>105</a:t>
            </a:fld>
            <a:endParaRPr lang="en-US"/>
          </a:p>
        </p:txBody>
      </p:sp>
      <p:sp>
        <p:nvSpPr>
          <p:cNvPr id="953346" name="Text Box 2"/>
          <p:cNvSpPr txBox="1">
            <a:spLocks noChangeArrowheads="1"/>
          </p:cNvSpPr>
          <p:nvPr/>
        </p:nvSpPr>
        <p:spPr bwMode="auto">
          <a:xfrm>
            <a:off x="222250" y="1352550"/>
            <a:ext cx="3463925" cy="5465763"/>
          </a:xfrm>
          <a:prstGeom prst="rect">
            <a:avLst/>
          </a:prstGeom>
          <a:solidFill>
            <a:srgbClr val="ECECE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</a:rPr>
              <a:t>5. What does this print?</a:t>
            </a:r>
          </a:p>
          <a:p>
            <a:pPr algn="l"/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mystery(int a)</a:t>
            </a:r>
          </a:p>
          <a:p>
            <a:pPr algn="l"/>
            <a:r>
              <a:rPr lang="en-US" b="1">
                <a:latin typeface="Courier New" pitchFamily="49" charset="0"/>
              </a:rPr>
              <a:t>{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return a+1;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a;</a:t>
            </a:r>
          </a:p>
          <a:p>
            <a:pPr algn="l"/>
            <a:r>
              <a:rPr lang="en-US" sz="1000" b="1">
                <a:latin typeface="Courier New" pitchFamily="49" charset="0"/>
              </a:rPr>
              <a:t>   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% 2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mystery(a/3);</a:t>
            </a:r>
          </a:p>
          <a:p>
            <a:pPr algn="l"/>
            <a:r>
              <a:rPr lang="en-US" b="1">
                <a:latin typeface="Courier New" pitchFamily="49" charset="0"/>
              </a:rPr>
              <a:t>    else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mystery(a-1);</a:t>
            </a:r>
          </a:p>
          <a:p>
            <a:pPr algn="l"/>
            <a:endParaRPr lang="en-US" sz="8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    return a+5;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sz="10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main()</a:t>
            </a:r>
          </a:p>
          <a:p>
            <a:pPr algn="l"/>
            <a:r>
              <a:rPr lang="en-US" b="1">
                <a:latin typeface="Courier New" pitchFamily="49" charset="0"/>
              </a:rPr>
              <a:t>{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mystery(3);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b="1">
              <a:latin typeface="Courier New" pitchFamily="49" charset="0"/>
            </a:endParaRPr>
          </a:p>
        </p:txBody>
      </p:sp>
      <p:sp>
        <p:nvSpPr>
          <p:cNvPr id="953347" name="Text Box 3"/>
          <p:cNvSpPr txBox="1">
            <a:spLocks noChangeArrowheads="1"/>
          </p:cNvSpPr>
          <p:nvPr/>
        </p:nvSpPr>
        <p:spPr bwMode="auto">
          <a:xfrm>
            <a:off x="593725" y="6403975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Output: 3</a:t>
            </a:r>
          </a:p>
        </p:txBody>
      </p:sp>
      <p:sp>
        <p:nvSpPr>
          <p:cNvPr id="953348" name="Text Box 4"/>
          <p:cNvSpPr txBox="1">
            <a:spLocks noChangeArrowheads="1"/>
          </p:cNvSpPr>
          <p:nvPr/>
        </p:nvSpPr>
        <p:spPr bwMode="auto">
          <a:xfrm>
            <a:off x="6699250" y="1003300"/>
            <a:ext cx="877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Steps:</a:t>
            </a:r>
          </a:p>
        </p:txBody>
      </p:sp>
      <p:sp>
        <p:nvSpPr>
          <p:cNvPr id="953349" name="Text Box 5"/>
          <p:cNvSpPr txBox="1">
            <a:spLocks noChangeArrowheads="1"/>
          </p:cNvSpPr>
          <p:nvPr/>
        </p:nvSpPr>
        <p:spPr bwMode="auto">
          <a:xfrm>
            <a:off x="5765800" y="1479550"/>
            <a:ext cx="399256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1. Put a blank sheet of </a:t>
            </a:r>
            <a:br>
              <a:rPr lang="en-US" sz="1700"/>
            </a:br>
            <a:r>
              <a:rPr lang="en-US" sz="1700"/>
              <a:t>   paper next to the func.</a:t>
            </a:r>
          </a:p>
        </p:txBody>
      </p:sp>
      <p:sp>
        <p:nvSpPr>
          <p:cNvPr id="953350" name="Document"/>
          <p:cNvSpPr>
            <a:spLocks noEditPoints="1" noChangeArrowheads="1"/>
          </p:cNvSpPr>
          <p:nvPr/>
        </p:nvSpPr>
        <p:spPr bwMode="auto">
          <a:xfrm flipH="1" flipV="1">
            <a:off x="3676650" y="1343025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3351" name="Text Box 7"/>
          <p:cNvSpPr txBox="1">
            <a:spLocks noChangeArrowheads="1"/>
          </p:cNvSpPr>
          <p:nvPr/>
        </p:nvSpPr>
        <p:spPr bwMode="auto">
          <a:xfrm>
            <a:off x="5746750" y="2136775"/>
            <a:ext cx="399256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2. Trace the func with</a:t>
            </a:r>
            <a:br>
              <a:rPr lang="en-US" sz="1700"/>
            </a:br>
            <a:r>
              <a:rPr lang="en-US" sz="1700"/>
              <a:t>    your finger.</a:t>
            </a:r>
          </a:p>
        </p:txBody>
      </p:sp>
      <p:sp>
        <p:nvSpPr>
          <p:cNvPr id="953352" name="Rectangle 8"/>
          <p:cNvSpPr>
            <a:spLocks noChangeArrowheads="1"/>
          </p:cNvSpPr>
          <p:nvPr/>
        </p:nvSpPr>
        <p:spPr bwMode="auto">
          <a:xfrm>
            <a:off x="5821363" y="2757488"/>
            <a:ext cx="30844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 A. When you hit/update a 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var</a:t>
            </a:r>
            <a:r>
              <a:rPr lang="en-US" dirty="0"/>
              <a:t>, write its value down.</a:t>
            </a:r>
          </a:p>
        </p:txBody>
      </p:sp>
      <p:sp>
        <p:nvSpPr>
          <p:cNvPr id="953353" name="Text Box 9"/>
          <p:cNvSpPr txBox="1">
            <a:spLocks noChangeArrowheads="1"/>
          </p:cNvSpPr>
          <p:nvPr/>
        </p:nvSpPr>
        <p:spPr bwMode="auto">
          <a:xfrm>
            <a:off x="3632200" y="1889125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3</a:t>
            </a:r>
          </a:p>
        </p:txBody>
      </p:sp>
      <p:sp>
        <p:nvSpPr>
          <p:cNvPr id="953354" name="Rectangle 10"/>
          <p:cNvSpPr>
            <a:spLocks noChangeArrowheads="1"/>
          </p:cNvSpPr>
          <p:nvPr/>
        </p:nvSpPr>
        <p:spPr bwMode="auto">
          <a:xfrm>
            <a:off x="5811838" y="3338513"/>
            <a:ext cx="256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B. Write all output on</a:t>
            </a:r>
            <a:br>
              <a:rPr lang="en-US"/>
            </a:br>
            <a:r>
              <a:rPr lang="en-US"/>
              <a:t>     your original sheet.</a:t>
            </a:r>
          </a:p>
        </p:txBody>
      </p:sp>
      <p:sp>
        <p:nvSpPr>
          <p:cNvPr id="953355" name="Rectangle 11"/>
          <p:cNvSpPr>
            <a:spLocks noChangeArrowheads="1"/>
          </p:cNvSpPr>
          <p:nvPr/>
        </p:nvSpPr>
        <p:spPr bwMode="auto">
          <a:xfrm>
            <a:off x="5783263" y="3957638"/>
            <a:ext cx="2778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 C. When you call a </a:t>
            </a:r>
            <a:r>
              <a:rPr lang="en-US" dirty="0" err="1"/>
              <a:t>func</a:t>
            </a:r>
            <a:r>
              <a:rPr lang="en-US" dirty="0"/>
              <a:t>:</a:t>
            </a:r>
          </a:p>
        </p:txBody>
      </p:sp>
      <p:sp>
        <p:nvSpPr>
          <p:cNvPr id="953356" name="Rectangle 12"/>
          <p:cNvSpPr>
            <a:spLocks noChangeArrowheads="1"/>
          </p:cNvSpPr>
          <p:nvPr/>
        </p:nvSpPr>
        <p:spPr bwMode="auto">
          <a:xfrm>
            <a:off x="5965825" y="4329113"/>
            <a:ext cx="27924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i. Write its params down</a:t>
            </a:r>
          </a:p>
        </p:txBody>
      </p:sp>
      <p:sp>
        <p:nvSpPr>
          <p:cNvPr id="953357" name="Rectangle 13"/>
          <p:cNvSpPr>
            <a:spLocks noChangeArrowheads="1"/>
          </p:cNvSpPr>
          <p:nvPr/>
        </p:nvSpPr>
        <p:spPr bwMode="auto">
          <a:xfrm>
            <a:off x="5937250" y="4633913"/>
            <a:ext cx="3067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ii. Write a * to mark where</a:t>
            </a:r>
            <a:br>
              <a:rPr lang="en-US"/>
            </a:br>
            <a:r>
              <a:rPr lang="en-US"/>
              <a:t>    to continue tracing later</a:t>
            </a:r>
          </a:p>
        </p:txBody>
      </p:sp>
      <p:sp>
        <p:nvSpPr>
          <p:cNvPr id="953358" name="Rectangle 14"/>
          <p:cNvSpPr>
            <a:spLocks noChangeArrowheads="1"/>
          </p:cNvSpPr>
          <p:nvPr/>
        </p:nvSpPr>
        <p:spPr bwMode="auto">
          <a:xfrm>
            <a:off x="5934075" y="5243513"/>
            <a:ext cx="28051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iii. Fold the sheet in half</a:t>
            </a:r>
            <a:br>
              <a:rPr lang="en-US"/>
            </a:br>
            <a:r>
              <a:rPr lang="en-US"/>
              <a:t>     and continue tracing</a:t>
            </a:r>
          </a:p>
        </p:txBody>
      </p:sp>
      <p:grpSp>
        <p:nvGrpSpPr>
          <p:cNvPr id="953359" name="Group 15"/>
          <p:cNvGrpSpPr>
            <a:grpSpLocks/>
          </p:cNvGrpSpPr>
          <p:nvPr/>
        </p:nvGrpSpPr>
        <p:grpSpPr bwMode="auto">
          <a:xfrm>
            <a:off x="3708400" y="4298950"/>
            <a:ext cx="1943100" cy="385763"/>
            <a:chOff x="2336" y="2708"/>
            <a:chExt cx="1224" cy="243"/>
          </a:xfrm>
        </p:grpSpPr>
        <p:sp>
          <p:nvSpPr>
            <p:cNvPr id="953360" name="Text Box 16"/>
            <p:cNvSpPr txBox="1">
              <a:spLocks noChangeArrowheads="1"/>
            </p:cNvSpPr>
            <p:nvPr/>
          </p:nvSpPr>
          <p:spPr bwMode="auto">
            <a:xfrm>
              <a:off x="2336" y="2708"/>
              <a:ext cx="11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a = mystery(2);</a:t>
              </a:r>
            </a:p>
          </p:txBody>
        </p:sp>
        <p:sp>
          <p:nvSpPr>
            <p:cNvPr id="953361" name="Text Box 17"/>
            <p:cNvSpPr txBox="1">
              <a:spLocks noChangeArrowheads="1"/>
            </p:cNvSpPr>
            <p:nvPr/>
          </p:nvSpPr>
          <p:spPr bwMode="auto">
            <a:xfrm>
              <a:off x="3368" y="2720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*</a:t>
              </a:r>
            </a:p>
          </p:txBody>
        </p:sp>
      </p:grpSp>
      <p:sp>
        <p:nvSpPr>
          <p:cNvPr id="953362" name="Document"/>
          <p:cNvSpPr>
            <a:spLocks noEditPoints="1" noChangeArrowheads="1"/>
          </p:cNvSpPr>
          <p:nvPr/>
        </p:nvSpPr>
        <p:spPr bwMode="auto">
          <a:xfrm flipH="1" flipV="1">
            <a:off x="3733800" y="1409700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3363" name="Rectangle 19"/>
          <p:cNvSpPr>
            <a:spLocks noChangeArrowheads="1"/>
          </p:cNvSpPr>
          <p:nvPr/>
        </p:nvSpPr>
        <p:spPr bwMode="auto">
          <a:xfrm>
            <a:off x="5076825" y="1066800"/>
            <a:ext cx="781050" cy="5505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53364" name="Picture 20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175" y="19526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3365" name="Text Box 21"/>
          <p:cNvSpPr txBox="1">
            <a:spLocks noChangeArrowheads="1"/>
          </p:cNvSpPr>
          <p:nvPr/>
        </p:nvSpPr>
        <p:spPr bwMode="auto">
          <a:xfrm>
            <a:off x="3708400" y="1860550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2</a:t>
            </a:r>
          </a:p>
        </p:txBody>
      </p:sp>
      <p:pic>
        <p:nvPicPr>
          <p:cNvPr id="953366" name="Picture 22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430530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367" name="Picture 23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555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368" name="Picture 24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30575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3369" name="Text Box 25"/>
          <p:cNvSpPr txBox="1">
            <a:spLocks noChangeArrowheads="1"/>
          </p:cNvSpPr>
          <p:nvPr/>
        </p:nvSpPr>
        <p:spPr bwMode="auto">
          <a:xfrm>
            <a:off x="1717675" y="641350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pic>
        <p:nvPicPr>
          <p:cNvPr id="953370" name="Picture 26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348615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371" name="Picture 27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190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3372" name="Text Box 28"/>
          <p:cNvSpPr txBox="1">
            <a:spLocks noChangeArrowheads="1"/>
          </p:cNvSpPr>
          <p:nvPr/>
        </p:nvSpPr>
        <p:spPr bwMode="auto">
          <a:xfrm>
            <a:off x="3708400" y="3698875"/>
            <a:ext cx="1989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mystery(0); </a:t>
            </a:r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953373" name="Rectangle 29"/>
          <p:cNvSpPr>
            <a:spLocks noGrp="1" noChangeArrowheads="1"/>
          </p:cNvSpPr>
          <p:nvPr>
            <p:ph type="title"/>
          </p:nvPr>
        </p:nvSpPr>
        <p:spPr>
          <a:xfrm>
            <a:off x="685800" y="-266700"/>
            <a:ext cx="7772400" cy="1143000"/>
          </a:xfrm>
          <a:noFill/>
          <a:ln/>
        </p:spPr>
        <p:txBody>
          <a:bodyPr/>
          <a:lstStyle/>
          <a:p>
            <a:r>
              <a:rPr lang="en-US" sz="3200"/>
              <a:t>Tracing Through Recursion (on Paper)</a:t>
            </a:r>
          </a:p>
        </p:txBody>
      </p:sp>
      <p:sp>
        <p:nvSpPr>
          <p:cNvPr id="953374" name="Text Box 30"/>
          <p:cNvSpPr txBox="1">
            <a:spLocks noChangeArrowheads="1"/>
          </p:cNvSpPr>
          <p:nvPr/>
        </p:nvSpPr>
        <p:spPr bwMode="auto">
          <a:xfrm>
            <a:off x="41275" y="622300"/>
            <a:ext cx="41608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You’re taking a CS exam and see this:</a:t>
            </a:r>
          </a:p>
        </p:txBody>
      </p:sp>
      <p:sp>
        <p:nvSpPr>
          <p:cNvPr id="953375" name="Text Box 31"/>
          <p:cNvSpPr txBox="1">
            <a:spLocks noChangeArrowheads="1"/>
          </p:cNvSpPr>
          <p:nvPr/>
        </p:nvSpPr>
        <p:spPr bwMode="auto">
          <a:xfrm>
            <a:off x="593725" y="965200"/>
            <a:ext cx="3138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How do you solve it quickly?</a:t>
            </a:r>
          </a:p>
        </p:txBody>
      </p:sp>
    </p:spTree>
    <p:extLst>
      <p:ext uri="{BB962C8B-B14F-4D97-AF65-F5344CB8AC3E}">
        <p14:creationId xmlns:p14="http://schemas.microsoft.com/office/powerpoint/2010/main" val="191196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5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5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5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5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5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3362" grpId="0" animBg="1"/>
      <p:bldP spid="953363" grpId="0" animBg="1"/>
      <p:bldP spid="953365" grpId="0"/>
      <p:bldP spid="953369" grpId="0"/>
      <p:bldP spid="95337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C3E5-FAD7-415A-8F4C-93D19FF5DB9A}" type="slidenum">
              <a:rPr lang="en-US"/>
              <a:pPr/>
              <a:t>106</a:t>
            </a:fld>
            <a:endParaRPr lang="en-US"/>
          </a:p>
        </p:txBody>
      </p:sp>
      <p:sp>
        <p:nvSpPr>
          <p:cNvPr id="955394" name="Text Box 2"/>
          <p:cNvSpPr txBox="1">
            <a:spLocks noChangeArrowheads="1"/>
          </p:cNvSpPr>
          <p:nvPr/>
        </p:nvSpPr>
        <p:spPr bwMode="auto">
          <a:xfrm>
            <a:off x="222250" y="1352550"/>
            <a:ext cx="3463925" cy="5465763"/>
          </a:xfrm>
          <a:prstGeom prst="rect">
            <a:avLst/>
          </a:prstGeom>
          <a:solidFill>
            <a:srgbClr val="ECECE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</a:rPr>
              <a:t>5. What does this print?</a:t>
            </a:r>
          </a:p>
          <a:p>
            <a:pPr algn="l"/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mystery(int a)</a:t>
            </a:r>
          </a:p>
          <a:p>
            <a:pPr algn="l"/>
            <a:r>
              <a:rPr lang="en-US" b="1">
                <a:latin typeface="Courier New" pitchFamily="49" charset="0"/>
              </a:rPr>
              <a:t>{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return a+1;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a;</a:t>
            </a:r>
          </a:p>
          <a:p>
            <a:pPr algn="l"/>
            <a:r>
              <a:rPr lang="en-US" sz="1000" b="1">
                <a:latin typeface="Courier New" pitchFamily="49" charset="0"/>
              </a:rPr>
              <a:t>   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% 2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mystery(a/3);</a:t>
            </a:r>
          </a:p>
          <a:p>
            <a:pPr algn="l"/>
            <a:r>
              <a:rPr lang="en-US" b="1">
                <a:latin typeface="Courier New" pitchFamily="49" charset="0"/>
              </a:rPr>
              <a:t>    else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mystery(a-1);</a:t>
            </a:r>
          </a:p>
          <a:p>
            <a:pPr algn="l"/>
            <a:endParaRPr lang="en-US" sz="8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    return a+5;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sz="10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main()</a:t>
            </a:r>
          </a:p>
          <a:p>
            <a:pPr algn="l"/>
            <a:r>
              <a:rPr lang="en-US" b="1">
                <a:latin typeface="Courier New" pitchFamily="49" charset="0"/>
              </a:rPr>
              <a:t>{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mystery(3);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b="1">
              <a:latin typeface="Courier New" pitchFamily="49" charset="0"/>
            </a:endParaRPr>
          </a:p>
        </p:txBody>
      </p:sp>
      <p:sp>
        <p:nvSpPr>
          <p:cNvPr id="955395" name="Text Box 3"/>
          <p:cNvSpPr txBox="1">
            <a:spLocks noChangeArrowheads="1"/>
          </p:cNvSpPr>
          <p:nvPr/>
        </p:nvSpPr>
        <p:spPr bwMode="auto">
          <a:xfrm>
            <a:off x="593725" y="6403975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Output: 3</a:t>
            </a:r>
          </a:p>
        </p:txBody>
      </p:sp>
      <p:sp>
        <p:nvSpPr>
          <p:cNvPr id="955396" name="Text Box 4"/>
          <p:cNvSpPr txBox="1">
            <a:spLocks noChangeArrowheads="1"/>
          </p:cNvSpPr>
          <p:nvPr/>
        </p:nvSpPr>
        <p:spPr bwMode="auto">
          <a:xfrm>
            <a:off x="1717675" y="641350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955397" name="Text Box 5"/>
          <p:cNvSpPr txBox="1">
            <a:spLocks noChangeArrowheads="1"/>
          </p:cNvSpPr>
          <p:nvPr/>
        </p:nvSpPr>
        <p:spPr bwMode="auto">
          <a:xfrm>
            <a:off x="6699250" y="1003300"/>
            <a:ext cx="877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Steps:</a:t>
            </a:r>
          </a:p>
        </p:txBody>
      </p:sp>
      <p:sp>
        <p:nvSpPr>
          <p:cNvPr id="955398" name="Text Box 6"/>
          <p:cNvSpPr txBox="1">
            <a:spLocks noChangeArrowheads="1"/>
          </p:cNvSpPr>
          <p:nvPr/>
        </p:nvSpPr>
        <p:spPr bwMode="auto">
          <a:xfrm>
            <a:off x="5765800" y="1479550"/>
            <a:ext cx="399256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1. Put a blank sheet of </a:t>
            </a:r>
            <a:br>
              <a:rPr lang="en-US" sz="1700"/>
            </a:br>
            <a:r>
              <a:rPr lang="en-US" sz="1700"/>
              <a:t>   paper next to the func.</a:t>
            </a:r>
          </a:p>
        </p:txBody>
      </p:sp>
      <p:sp>
        <p:nvSpPr>
          <p:cNvPr id="955399" name="Document"/>
          <p:cNvSpPr>
            <a:spLocks noEditPoints="1" noChangeArrowheads="1"/>
          </p:cNvSpPr>
          <p:nvPr/>
        </p:nvSpPr>
        <p:spPr bwMode="auto">
          <a:xfrm flipH="1" flipV="1">
            <a:off x="3676650" y="1343025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5400" name="Text Box 8"/>
          <p:cNvSpPr txBox="1">
            <a:spLocks noChangeArrowheads="1"/>
          </p:cNvSpPr>
          <p:nvPr/>
        </p:nvSpPr>
        <p:spPr bwMode="auto">
          <a:xfrm>
            <a:off x="5746750" y="2136775"/>
            <a:ext cx="399256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2. Trace the func with</a:t>
            </a:r>
            <a:br>
              <a:rPr lang="en-US" sz="1700"/>
            </a:br>
            <a:r>
              <a:rPr lang="en-US" sz="1700"/>
              <a:t>    your finger.</a:t>
            </a:r>
          </a:p>
        </p:txBody>
      </p:sp>
      <p:sp>
        <p:nvSpPr>
          <p:cNvPr id="955401" name="Rectangle 9"/>
          <p:cNvSpPr>
            <a:spLocks noChangeArrowheads="1"/>
          </p:cNvSpPr>
          <p:nvPr/>
        </p:nvSpPr>
        <p:spPr bwMode="auto">
          <a:xfrm>
            <a:off x="5821363" y="2757488"/>
            <a:ext cx="30844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 A. When you hit/update a 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var</a:t>
            </a:r>
            <a:r>
              <a:rPr lang="en-US" dirty="0"/>
              <a:t>, write its value down.</a:t>
            </a:r>
          </a:p>
        </p:txBody>
      </p:sp>
      <p:sp>
        <p:nvSpPr>
          <p:cNvPr id="955402" name="Text Box 10"/>
          <p:cNvSpPr txBox="1">
            <a:spLocks noChangeArrowheads="1"/>
          </p:cNvSpPr>
          <p:nvPr/>
        </p:nvSpPr>
        <p:spPr bwMode="auto">
          <a:xfrm>
            <a:off x="3632200" y="1889125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3</a:t>
            </a:r>
          </a:p>
        </p:txBody>
      </p:sp>
      <p:sp>
        <p:nvSpPr>
          <p:cNvPr id="955403" name="Rectangle 11"/>
          <p:cNvSpPr>
            <a:spLocks noChangeArrowheads="1"/>
          </p:cNvSpPr>
          <p:nvPr/>
        </p:nvSpPr>
        <p:spPr bwMode="auto">
          <a:xfrm>
            <a:off x="5811838" y="3338513"/>
            <a:ext cx="256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B. Write all output on</a:t>
            </a:r>
            <a:br>
              <a:rPr lang="en-US"/>
            </a:br>
            <a:r>
              <a:rPr lang="en-US"/>
              <a:t>     your original sheet.</a:t>
            </a:r>
          </a:p>
        </p:txBody>
      </p:sp>
      <p:sp>
        <p:nvSpPr>
          <p:cNvPr id="955404" name="Rectangle 12"/>
          <p:cNvSpPr>
            <a:spLocks noChangeArrowheads="1"/>
          </p:cNvSpPr>
          <p:nvPr/>
        </p:nvSpPr>
        <p:spPr bwMode="auto">
          <a:xfrm>
            <a:off x="5783263" y="3957638"/>
            <a:ext cx="2778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 C. When you call a </a:t>
            </a:r>
            <a:r>
              <a:rPr lang="en-US" dirty="0" err="1"/>
              <a:t>func</a:t>
            </a:r>
            <a:r>
              <a:rPr lang="en-US" dirty="0"/>
              <a:t>:</a:t>
            </a:r>
          </a:p>
        </p:txBody>
      </p:sp>
      <p:sp>
        <p:nvSpPr>
          <p:cNvPr id="955405" name="Text Box 13"/>
          <p:cNvSpPr txBox="1">
            <a:spLocks noChangeArrowheads="1"/>
          </p:cNvSpPr>
          <p:nvPr/>
        </p:nvSpPr>
        <p:spPr bwMode="auto">
          <a:xfrm>
            <a:off x="3708400" y="4298950"/>
            <a:ext cx="1989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mystery(2); </a:t>
            </a:r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955406" name="Rectangle 14"/>
          <p:cNvSpPr>
            <a:spLocks noChangeArrowheads="1"/>
          </p:cNvSpPr>
          <p:nvPr/>
        </p:nvSpPr>
        <p:spPr bwMode="auto">
          <a:xfrm>
            <a:off x="5965825" y="4329113"/>
            <a:ext cx="27924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i. Write its params down</a:t>
            </a:r>
          </a:p>
        </p:txBody>
      </p:sp>
      <p:sp>
        <p:nvSpPr>
          <p:cNvPr id="955407" name="Rectangle 15"/>
          <p:cNvSpPr>
            <a:spLocks noChangeArrowheads="1"/>
          </p:cNvSpPr>
          <p:nvPr/>
        </p:nvSpPr>
        <p:spPr bwMode="auto">
          <a:xfrm>
            <a:off x="5937250" y="4633913"/>
            <a:ext cx="3067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ii. Write a * to mark where</a:t>
            </a:r>
            <a:br>
              <a:rPr lang="en-US"/>
            </a:br>
            <a:r>
              <a:rPr lang="en-US"/>
              <a:t>    to continue tracing later</a:t>
            </a:r>
          </a:p>
        </p:txBody>
      </p:sp>
      <p:sp>
        <p:nvSpPr>
          <p:cNvPr id="955408" name="Text Box 16"/>
          <p:cNvSpPr txBox="1">
            <a:spLocks noChangeArrowheads="1"/>
          </p:cNvSpPr>
          <p:nvPr/>
        </p:nvSpPr>
        <p:spPr bwMode="auto">
          <a:xfrm>
            <a:off x="5203825" y="431800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955409" name="Rectangle 17"/>
          <p:cNvSpPr>
            <a:spLocks noChangeArrowheads="1"/>
          </p:cNvSpPr>
          <p:nvPr/>
        </p:nvSpPr>
        <p:spPr bwMode="auto">
          <a:xfrm>
            <a:off x="5934075" y="5243513"/>
            <a:ext cx="28051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iii. Fold the sheet in half</a:t>
            </a:r>
            <a:br>
              <a:rPr lang="en-US"/>
            </a:br>
            <a:r>
              <a:rPr lang="en-US"/>
              <a:t>     and continue tracing</a:t>
            </a:r>
          </a:p>
        </p:txBody>
      </p:sp>
      <p:sp>
        <p:nvSpPr>
          <p:cNvPr id="955410" name="Document"/>
          <p:cNvSpPr>
            <a:spLocks noEditPoints="1" noChangeArrowheads="1"/>
          </p:cNvSpPr>
          <p:nvPr/>
        </p:nvSpPr>
        <p:spPr bwMode="auto">
          <a:xfrm flipH="1" flipV="1">
            <a:off x="3733800" y="1409700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5411" name="Rectangle 19"/>
          <p:cNvSpPr>
            <a:spLocks noChangeArrowheads="1"/>
          </p:cNvSpPr>
          <p:nvPr/>
        </p:nvSpPr>
        <p:spPr bwMode="auto">
          <a:xfrm>
            <a:off x="5076825" y="1066800"/>
            <a:ext cx="781050" cy="5505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55412" name="Text Box 20"/>
          <p:cNvSpPr txBox="1">
            <a:spLocks noChangeArrowheads="1"/>
          </p:cNvSpPr>
          <p:nvPr/>
        </p:nvSpPr>
        <p:spPr bwMode="auto">
          <a:xfrm>
            <a:off x="3708400" y="1860550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2</a:t>
            </a:r>
          </a:p>
        </p:txBody>
      </p:sp>
      <p:pic>
        <p:nvPicPr>
          <p:cNvPr id="955413" name="Picture 21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37433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5414" name="Text Box 22"/>
          <p:cNvSpPr txBox="1">
            <a:spLocks noChangeArrowheads="1"/>
          </p:cNvSpPr>
          <p:nvPr/>
        </p:nvSpPr>
        <p:spPr bwMode="auto">
          <a:xfrm>
            <a:off x="3708400" y="3698875"/>
            <a:ext cx="1989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mystery(0); </a:t>
            </a:r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955415" name="Document"/>
          <p:cNvSpPr>
            <a:spLocks noEditPoints="1" noChangeArrowheads="1"/>
          </p:cNvSpPr>
          <p:nvPr/>
        </p:nvSpPr>
        <p:spPr bwMode="auto">
          <a:xfrm flipH="1">
            <a:off x="3800475" y="1447800"/>
            <a:ext cx="1304925" cy="4905375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5416" name="Rectangle 24"/>
          <p:cNvSpPr>
            <a:spLocks noChangeArrowheads="1"/>
          </p:cNvSpPr>
          <p:nvPr/>
        </p:nvSpPr>
        <p:spPr bwMode="auto">
          <a:xfrm>
            <a:off x="3667125" y="3762375"/>
            <a:ext cx="2076450" cy="2724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55417" name="Picture 25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225" y="19526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5418" name="Text Box 26"/>
          <p:cNvSpPr txBox="1">
            <a:spLocks noChangeArrowheads="1"/>
          </p:cNvSpPr>
          <p:nvPr/>
        </p:nvSpPr>
        <p:spPr bwMode="auto">
          <a:xfrm>
            <a:off x="3860800" y="1889125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0</a:t>
            </a:r>
          </a:p>
        </p:txBody>
      </p:sp>
      <p:sp>
        <p:nvSpPr>
          <p:cNvPr id="955419" name="Rectangle 27"/>
          <p:cNvSpPr>
            <a:spLocks noGrp="1" noChangeArrowheads="1"/>
          </p:cNvSpPr>
          <p:nvPr>
            <p:ph type="title"/>
          </p:nvPr>
        </p:nvSpPr>
        <p:spPr>
          <a:xfrm>
            <a:off x="685800" y="-266700"/>
            <a:ext cx="7772400" cy="1143000"/>
          </a:xfrm>
          <a:noFill/>
          <a:ln/>
        </p:spPr>
        <p:txBody>
          <a:bodyPr/>
          <a:lstStyle/>
          <a:p>
            <a:r>
              <a:rPr lang="en-US" sz="3200"/>
              <a:t>Tracing Through Recursion (on Paper)</a:t>
            </a:r>
          </a:p>
        </p:txBody>
      </p:sp>
      <p:sp>
        <p:nvSpPr>
          <p:cNvPr id="955420" name="Text Box 28"/>
          <p:cNvSpPr txBox="1">
            <a:spLocks noChangeArrowheads="1"/>
          </p:cNvSpPr>
          <p:nvPr/>
        </p:nvSpPr>
        <p:spPr bwMode="auto">
          <a:xfrm>
            <a:off x="41275" y="622300"/>
            <a:ext cx="41608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You’re taking a CS exam and see this:</a:t>
            </a:r>
          </a:p>
        </p:txBody>
      </p:sp>
      <p:sp>
        <p:nvSpPr>
          <p:cNvPr id="955421" name="Text Box 29"/>
          <p:cNvSpPr txBox="1">
            <a:spLocks noChangeArrowheads="1"/>
          </p:cNvSpPr>
          <p:nvPr/>
        </p:nvSpPr>
        <p:spPr bwMode="auto">
          <a:xfrm>
            <a:off x="593725" y="965200"/>
            <a:ext cx="3138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How do you solve it quickly?</a:t>
            </a:r>
          </a:p>
        </p:txBody>
      </p:sp>
      <p:pic>
        <p:nvPicPr>
          <p:cNvPr id="955422" name="Picture 30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249555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5423" name="Picture 31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277177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5424" name="Rectangle 32"/>
          <p:cNvSpPr>
            <a:spLocks noChangeArrowheads="1"/>
          </p:cNvSpPr>
          <p:nvPr/>
        </p:nvSpPr>
        <p:spPr bwMode="auto">
          <a:xfrm>
            <a:off x="5695950" y="1428750"/>
            <a:ext cx="3333750" cy="4448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55425" name="Rectangle 33"/>
          <p:cNvSpPr>
            <a:spLocks noChangeArrowheads="1"/>
          </p:cNvSpPr>
          <p:nvPr/>
        </p:nvSpPr>
        <p:spPr bwMode="auto">
          <a:xfrm>
            <a:off x="5545138" y="1528763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 D. To return from a function:</a:t>
            </a:r>
          </a:p>
        </p:txBody>
      </p:sp>
      <p:sp>
        <p:nvSpPr>
          <p:cNvPr id="955426" name="Rectangle 34"/>
          <p:cNvSpPr>
            <a:spLocks noChangeArrowheads="1"/>
          </p:cNvSpPr>
          <p:nvPr/>
        </p:nvSpPr>
        <p:spPr bwMode="auto">
          <a:xfrm>
            <a:off x="5859463" y="1909763"/>
            <a:ext cx="34305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i. Determine what value is</a:t>
            </a:r>
            <a:br>
              <a:rPr lang="en-US"/>
            </a:br>
            <a:r>
              <a:rPr lang="en-US"/>
              <a:t>   being returned (if any)</a:t>
            </a:r>
          </a:p>
        </p:txBody>
      </p:sp>
      <p:sp>
        <p:nvSpPr>
          <p:cNvPr id="955427" name="Rectangle 35"/>
          <p:cNvSpPr>
            <a:spLocks noChangeArrowheads="1"/>
          </p:cNvSpPr>
          <p:nvPr/>
        </p:nvSpPr>
        <p:spPr bwMode="auto">
          <a:xfrm>
            <a:off x="5821363" y="2547938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ii. Unfold your paper once.</a:t>
            </a:r>
          </a:p>
        </p:txBody>
      </p:sp>
      <p:sp>
        <p:nvSpPr>
          <p:cNvPr id="955428" name="Rectangle 36"/>
          <p:cNvSpPr>
            <a:spLocks noChangeArrowheads="1"/>
          </p:cNvSpPr>
          <p:nvPr/>
        </p:nvSpPr>
        <p:spPr bwMode="auto">
          <a:xfrm>
            <a:off x="5773738" y="2881313"/>
            <a:ext cx="3573462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iii. Find the * that points to</a:t>
            </a:r>
            <a:br>
              <a:rPr lang="en-US"/>
            </a:br>
            <a:r>
              <a:rPr lang="en-US"/>
              <a:t>     the line where you were</a:t>
            </a:r>
          </a:p>
          <a:p>
            <a:pPr algn="l"/>
            <a:r>
              <a:rPr lang="en-US"/>
              <a:t>     (you’ll continue from here)</a:t>
            </a:r>
          </a:p>
        </p:txBody>
      </p:sp>
      <p:sp>
        <p:nvSpPr>
          <p:cNvPr id="955429" name="Rectangle 37"/>
          <p:cNvSpPr>
            <a:spLocks noChangeArrowheads="1"/>
          </p:cNvSpPr>
          <p:nvPr/>
        </p:nvSpPr>
        <p:spPr bwMode="auto">
          <a:xfrm>
            <a:off x="5751513" y="3795713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iv. Erase the *</a:t>
            </a:r>
          </a:p>
        </p:txBody>
      </p:sp>
      <p:pic>
        <p:nvPicPr>
          <p:cNvPr id="955430" name="Picture 38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375285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5431" name="AutoShape 39"/>
          <p:cNvSpPr>
            <a:spLocks noChangeArrowheads="1"/>
          </p:cNvSpPr>
          <p:nvPr/>
        </p:nvSpPr>
        <p:spPr bwMode="auto">
          <a:xfrm>
            <a:off x="3381375" y="133350"/>
            <a:ext cx="1590675" cy="676275"/>
          </a:xfrm>
          <a:prstGeom prst="wedgeRoundRectCallout">
            <a:avLst>
              <a:gd name="adj1" fmla="val -35028"/>
              <a:gd name="adj2" fmla="val 141782"/>
              <a:gd name="adj3" fmla="val 16667"/>
            </a:avLst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Returning a value of 1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55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5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5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55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55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955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955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955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5415" grpId="0" animBg="1"/>
      <p:bldP spid="955415" grpId="1" animBg="1"/>
      <p:bldP spid="955416" grpId="0" animBg="1"/>
      <p:bldP spid="955416" grpId="1" animBg="1"/>
      <p:bldP spid="955418" grpId="0"/>
      <p:bldP spid="955418" grpId="1"/>
      <p:bldP spid="955424" grpId="0" animBg="1"/>
      <p:bldP spid="95543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2BD3C-E257-4EE4-9DE0-FBF0169B3430}" type="slidenum">
              <a:rPr lang="en-US"/>
              <a:pPr/>
              <a:t>107</a:t>
            </a:fld>
            <a:endParaRPr lang="en-US"/>
          </a:p>
        </p:txBody>
      </p:sp>
      <p:sp>
        <p:nvSpPr>
          <p:cNvPr id="957442" name="Text Box 2"/>
          <p:cNvSpPr txBox="1">
            <a:spLocks noChangeArrowheads="1"/>
          </p:cNvSpPr>
          <p:nvPr/>
        </p:nvSpPr>
        <p:spPr bwMode="auto">
          <a:xfrm>
            <a:off x="222250" y="1352550"/>
            <a:ext cx="3463925" cy="5465763"/>
          </a:xfrm>
          <a:prstGeom prst="rect">
            <a:avLst/>
          </a:prstGeom>
          <a:solidFill>
            <a:srgbClr val="ECECE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</a:rPr>
              <a:t>5. What does this print?</a:t>
            </a:r>
          </a:p>
          <a:p>
            <a:pPr algn="l"/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mystery(int a)</a:t>
            </a:r>
          </a:p>
          <a:p>
            <a:pPr algn="l"/>
            <a:r>
              <a:rPr lang="en-US" b="1">
                <a:latin typeface="Courier New" pitchFamily="49" charset="0"/>
              </a:rPr>
              <a:t>{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return a+1;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a;</a:t>
            </a:r>
          </a:p>
          <a:p>
            <a:pPr algn="l"/>
            <a:r>
              <a:rPr lang="en-US" sz="1000" b="1">
                <a:latin typeface="Courier New" pitchFamily="49" charset="0"/>
              </a:rPr>
              <a:t>   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% 2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mystery(a/3);</a:t>
            </a:r>
          </a:p>
          <a:p>
            <a:pPr algn="l"/>
            <a:r>
              <a:rPr lang="en-US" b="1">
                <a:latin typeface="Courier New" pitchFamily="49" charset="0"/>
              </a:rPr>
              <a:t>    else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mystery(a-1);</a:t>
            </a:r>
          </a:p>
          <a:p>
            <a:pPr algn="l"/>
            <a:endParaRPr lang="en-US" sz="8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    return a+5;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sz="10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main()</a:t>
            </a:r>
          </a:p>
          <a:p>
            <a:pPr algn="l"/>
            <a:r>
              <a:rPr lang="en-US" b="1">
                <a:latin typeface="Courier New" pitchFamily="49" charset="0"/>
              </a:rPr>
              <a:t>{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mystery(3);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b="1">
              <a:latin typeface="Courier New" pitchFamily="49" charset="0"/>
            </a:endParaRPr>
          </a:p>
        </p:txBody>
      </p:sp>
      <p:sp>
        <p:nvSpPr>
          <p:cNvPr id="957443" name="Text Box 3"/>
          <p:cNvSpPr txBox="1">
            <a:spLocks noChangeArrowheads="1"/>
          </p:cNvSpPr>
          <p:nvPr/>
        </p:nvSpPr>
        <p:spPr bwMode="auto">
          <a:xfrm>
            <a:off x="593725" y="6403975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Output: 3</a:t>
            </a:r>
          </a:p>
        </p:txBody>
      </p:sp>
      <p:sp>
        <p:nvSpPr>
          <p:cNvPr id="957444" name="Text Box 4"/>
          <p:cNvSpPr txBox="1">
            <a:spLocks noChangeArrowheads="1"/>
          </p:cNvSpPr>
          <p:nvPr/>
        </p:nvSpPr>
        <p:spPr bwMode="auto">
          <a:xfrm>
            <a:off x="1717675" y="641350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957445" name="Text Box 5"/>
          <p:cNvSpPr txBox="1">
            <a:spLocks noChangeArrowheads="1"/>
          </p:cNvSpPr>
          <p:nvPr/>
        </p:nvSpPr>
        <p:spPr bwMode="auto">
          <a:xfrm>
            <a:off x="6699250" y="1003300"/>
            <a:ext cx="877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Steps:</a:t>
            </a:r>
          </a:p>
        </p:txBody>
      </p:sp>
      <p:sp>
        <p:nvSpPr>
          <p:cNvPr id="957446" name="Document"/>
          <p:cNvSpPr>
            <a:spLocks noEditPoints="1" noChangeArrowheads="1"/>
          </p:cNvSpPr>
          <p:nvPr/>
        </p:nvSpPr>
        <p:spPr bwMode="auto">
          <a:xfrm flipH="1" flipV="1">
            <a:off x="3676650" y="1343025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7447" name="Text Box 7"/>
          <p:cNvSpPr txBox="1">
            <a:spLocks noChangeArrowheads="1"/>
          </p:cNvSpPr>
          <p:nvPr/>
        </p:nvSpPr>
        <p:spPr bwMode="auto">
          <a:xfrm>
            <a:off x="3632200" y="1889125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3</a:t>
            </a:r>
          </a:p>
        </p:txBody>
      </p:sp>
      <p:sp>
        <p:nvSpPr>
          <p:cNvPr id="957448" name="Text Box 8"/>
          <p:cNvSpPr txBox="1">
            <a:spLocks noChangeArrowheads="1"/>
          </p:cNvSpPr>
          <p:nvPr/>
        </p:nvSpPr>
        <p:spPr bwMode="auto">
          <a:xfrm>
            <a:off x="3708400" y="4298950"/>
            <a:ext cx="1800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mystery(2);</a:t>
            </a:r>
          </a:p>
        </p:txBody>
      </p:sp>
      <p:sp>
        <p:nvSpPr>
          <p:cNvPr id="957449" name="Text Box 9"/>
          <p:cNvSpPr txBox="1">
            <a:spLocks noChangeArrowheads="1"/>
          </p:cNvSpPr>
          <p:nvPr/>
        </p:nvSpPr>
        <p:spPr bwMode="auto">
          <a:xfrm>
            <a:off x="5413375" y="429895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957450" name="Document"/>
          <p:cNvSpPr>
            <a:spLocks noEditPoints="1" noChangeArrowheads="1"/>
          </p:cNvSpPr>
          <p:nvPr/>
        </p:nvSpPr>
        <p:spPr bwMode="auto">
          <a:xfrm flipH="1" flipV="1">
            <a:off x="3733800" y="1409700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7451" name="Rectangle 11"/>
          <p:cNvSpPr>
            <a:spLocks noChangeArrowheads="1"/>
          </p:cNvSpPr>
          <p:nvPr/>
        </p:nvSpPr>
        <p:spPr bwMode="auto">
          <a:xfrm>
            <a:off x="5076825" y="1066800"/>
            <a:ext cx="781050" cy="5505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57452" name="Text Box 12"/>
          <p:cNvSpPr txBox="1">
            <a:spLocks noChangeArrowheads="1"/>
          </p:cNvSpPr>
          <p:nvPr/>
        </p:nvSpPr>
        <p:spPr bwMode="auto">
          <a:xfrm>
            <a:off x="3708400" y="1860550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2</a:t>
            </a:r>
          </a:p>
        </p:txBody>
      </p:sp>
      <p:sp>
        <p:nvSpPr>
          <p:cNvPr id="957453" name="Text Box 13"/>
          <p:cNvSpPr txBox="1">
            <a:spLocks noChangeArrowheads="1"/>
          </p:cNvSpPr>
          <p:nvPr/>
        </p:nvSpPr>
        <p:spPr bwMode="auto">
          <a:xfrm>
            <a:off x="3708400" y="3698875"/>
            <a:ext cx="1868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mystery(0); 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957454" name="Rectangle 14"/>
          <p:cNvSpPr>
            <a:spLocks noGrp="1" noChangeArrowheads="1"/>
          </p:cNvSpPr>
          <p:nvPr>
            <p:ph type="title"/>
          </p:nvPr>
        </p:nvSpPr>
        <p:spPr>
          <a:xfrm>
            <a:off x="685800" y="-266700"/>
            <a:ext cx="7772400" cy="1143000"/>
          </a:xfrm>
          <a:noFill/>
          <a:ln/>
        </p:spPr>
        <p:txBody>
          <a:bodyPr/>
          <a:lstStyle/>
          <a:p>
            <a:r>
              <a:rPr lang="en-US" sz="3200"/>
              <a:t>Tracing Through Recursion (on Paper)</a:t>
            </a:r>
          </a:p>
        </p:txBody>
      </p:sp>
      <p:sp>
        <p:nvSpPr>
          <p:cNvPr id="957455" name="Text Box 15"/>
          <p:cNvSpPr txBox="1">
            <a:spLocks noChangeArrowheads="1"/>
          </p:cNvSpPr>
          <p:nvPr/>
        </p:nvSpPr>
        <p:spPr bwMode="auto">
          <a:xfrm>
            <a:off x="41275" y="622300"/>
            <a:ext cx="41608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You’re taking a CS exam and see this:</a:t>
            </a:r>
          </a:p>
        </p:txBody>
      </p:sp>
      <p:sp>
        <p:nvSpPr>
          <p:cNvPr id="957456" name="Text Box 16"/>
          <p:cNvSpPr txBox="1">
            <a:spLocks noChangeArrowheads="1"/>
          </p:cNvSpPr>
          <p:nvPr/>
        </p:nvSpPr>
        <p:spPr bwMode="auto">
          <a:xfrm>
            <a:off x="593725" y="965200"/>
            <a:ext cx="3138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How do you solve it quickly?</a:t>
            </a:r>
          </a:p>
        </p:txBody>
      </p:sp>
      <p:sp>
        <p:nvSpPr>
          <p:cNvPr id="957457" name="Rectangle 17"/>
          <p:cNvSpPr>
            <a:spLocks noChangeArrowheads="1"/>
          </p:cNvSpPr>
          <p:nvPr/>
        </p:nvSpPr>
        <p:spPr bwMode="auto">
          <a:xfrm>
            <a:off x="5410200" y="1428750"/>
            <a:ext cx="3619500" cy="4448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57458" name="Rectangle 18"/>
          <p:cNvSpPr>
            <a:spLocks noChangeArrowheads="1"/>
          </p:cNvSpPr>
          <p:nvPr/>
        </p:nvSpPr>
        <p:spPr bwMode="auto">
          <a:xfrm>
            <a:off x="5545138" y="1528763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 D. To return from a function:</a:t>
            </a:r>
          </a:p>
        </p:txBody>
      </p:sp>
      <p:sp>
        <p:nvSpPr>
          <p:cNvPr id="957459" name="Rectangle 19"/>
          <p:cNvSpPr>
            <a:spLocks noChangeArrowheads="1"/>
          </p:cNvSpPr>
          <p:nvPr/>
        </p:nvSpPr>
        <p:spPr bwMode="auto">
          <a:xfrm>
            <a:off x="5859463" y="1909763"/>
            <a:ext cx="34305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i. Determine what value is</a:t>
            </a:r>
            <a:br>
              <a:rPr lang="en-US"/>
            </a:br>
            <a:r>
              <a:rPr lang="en-US"/>
              <a:t>   being returned (if any)</a:t>
            </a:r>
          </a:p>
        </p:txBody>
      </p:sp>
      <p:sp>
        <p:nvSpPr>
          <p:cNvPr id="957460" name="Rectangle 20"/>
          <p:cNvSpPr>
            <a:spLocks noChangeArrowheads="1"/>
          </p:cNvSpPr>
          <p:nvPr/>
        </p:nvSpPr>
        <p:spPr bwMode="auto">
          <a:xfrm>
            <a:off x="5821363" y="2547938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ii. Unfold your paper once.</a:t>
            </a:r>
          </a:p>
        </p:txBody>
      </p:sp>
      <p:sp>
        <p:nvSpPr>
          <p:cNvPr id="957461" name="Rectangle 21"/>
          <p:cNvSpPr>
            <a:spLocks noChangeArrowheads="1"/>
          </p:cNvSpPr>
          <p:nvPr/>
        </p:nvSpPr>
        <p:spPr bwMode="auto">
          <a:xfrm>
            <a:off x="5773738" y="2881313"/>
            <a:ext cx="3573462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iii. Find the * that points to</a:t>
            </a:r>
            <a:br>
              <a:rPr lang="en-US"/>
            </a:br>
            <a:r>
              <a:rPr lang="en-US"/>
              <a:t>     the line where you were</a:t>
            </a:r>
          </a:p>
          <a:p>
            <a:pPr algn="l"/>
            <a:r>
              <a:rPr lang="en-US"/>
              <a:t>     (you’ll continue from here)</a:t>
            </a:r>
          </a:p>
        </p:txBody>
      </p:sp>
      <p:sp>
        <p:nvSpPr>
          <p:cNvPr id="957462" name="Rectangle 22"/>
          <p:cNvSpPr>
            <a:spLocks noChangeArrowheads="1"/>
          </p:cNvSpPr>
          <p:nvPr/>
        </p:nvSpPr>
        <p:spPr bwMode="auto">
          <a:xfrm>
            <a:off x="5751513" y="3795713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iv. Erase the *</a:t>
            </a:r>
          </a:p>
        </p:txBody>
      </p:sp>
      <p:pic>
        <p:nvPicPr>
          <p:cNvPr id="957463" name="Picture 23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37433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7464" name="AutoShape 24"/>
          <p:cNvSpPr>
            <a:spLocks noChangeArrowheads="1"/>
          </p:cNvSpPr>
          <p:nvPr/>
        </p:nvSpPr>
        <p:spPr bwMode="auto">
          <a:xfrm>
            <a:off x="3381375" y="133350"/>
            <a:ext cx="1590675" cy="676275"/>
          </a:xfrm>
          <a:prstGeom prst="wedgeRoundRectCallout">
            <a:avLst>
              <a:gd name="adj1" fmla="val -35028"/>
              <a:gd name="adj2" fmla="val 141782"/>
              <a:gd name="adj3" fmla="val 16667"/>
            </a:avLst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Returning a value of 1</a:t>
            </a:r>
          </a:p>
          <a:p>
            <a:endParaRPr lang="en-US"/>
          </a:p>
        </p:txBody>
      </p:sp>
      <p:sp>
        <p:nvSpPr>
          <p:cNvPr id="957465" name="Text Box 25"/>
          <p:cNvSpPr txBox="1">
            <a:spLocks noChangeArrowheads="1"/>
          </p:cNvSpPr>
          <p:nvPr/>
        </p:nvSpPr>
        <p:spPr bwMode="auto">
          <a:xfrm>
            <a:off x="5394325" y="3698875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957466" name="Rectangle 26"/>
          <p:cNvSpPr>
            <a:spLocks noChangeArrowheads="1"/>
          </p:cNvSpPr>
          <p:nvPr/>
        </p:nvSpPr>
        <p:spPr bwMode="auto">
          <a:xfrm>
            <a:off x="5761038" y="4138613"/>
            <a:ext cx="34305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v. Write the returned value</a:t>
            </a:r>
            <a:br>
              <a:rPr lang="en-US"/>
            </a:br>
            <a:r>
              <a:rPr lang="en-US"/>
              <a:t>    above your function</a:t>
            </a:r>
          </a:p>
        </p:txBody>
      </p:sp>
      <p:sp>
        <p:nvSpPr>
          <p:cNvPr id="957467" name="Line 27"/>
          <p:cNvSpPr>
            <a:spLocks noChangeShapeType="1"/>
          </p:cNvSpPr>
          <p:nvPr/>
        </p:nvSpPr>
        <p:spPr bwMode="auto">
          <a:xfrm flipV="1">
            <a:off x="4219575" y="3752850"/>
            <a:ext cx="1190625" cy="285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57468" name="Text Box 28"/>
          <p:cNvSpPr txBox="1">
            <a:spLocks noChangeArrowheads="1"/>
          </p:cNvSpPr>
          <p:nvPr/>
        </p:nvSpPr>
        <p:spPr bwMode="auto">
          <a:xfrm>
            <a:off x="4479925" y="422275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957469" name="Text Box 29"/>
          <p:cNvSpPr txBox="1">
            <a:spLocks noChangeArrowheads="1"/>
          </p:cNvSpPr>
          <p:nvPr/>
        </p:nvSpPr>
        <p:spPr bwMode="auto">
          <a:xfrm>
            <a:off x="4394200" y="3536950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957470" name="Rectangle 30"/>
          <p:cNvSpPr>
            <a:spLocks noChangeArrowheads="1"/>
          </p:cNvSpPr>
          <p:nvPr/>
        </p:nvSpPr>
        <p:spPr bwMode="auto">
          <a:xfrm>
            <a:off x="5703888" y="4738688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vi. Continue tracing normally.</a:t>
            </a:r>
          </a:p>
        </p:txBody>
      </p:sp>
      <p:pic>
        <p:nvPicPr>
          <p:cNvPr id="957471" name="Picture 31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470535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7472" name="AutoShape 32"/>
          <p:cNvSpPr>
            <a:spLocks noChangeArrowheads="1"/>
          </p:cNvSpPr>
          <p:nvPr/>
        </p:nvSpPr>
        <p:spPr bwMode="auto">
          <a:xfrm>
            <a:off x="3467100" y="123825"/>
            <a:ext cx="1590675" cy="676275"/>
          </a:xfrm>
          <a:prstGeom prst="wedgeRoundRectCallout">
            <a:avLst>
              <a:gd name="adj1" fmla="val -40421"/>
              <a:gd name="adj2" fmla="val 138968"/>
              <a:gd name="adj3" fmla="val 16667"/>
            </a:avLst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Returning a value of 6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7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57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57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-4.44444E-6 L -0.01146 0.4486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57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957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957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957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957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957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957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957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957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957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957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957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957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957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7450" grpId="0" animBg="1"/>
      <p:bldP spid="957451" grpId="0" animBg="1"/>
      <p:bldP spid="957452" grpId="0"/>
      <p:bldP spid="957453" grpId="0"/>
      <p:bldP spid="957457" grpId="0" animBg="1"/>
      <p:bldP spid="957459" grpId="0"/>
      <p:bldP spid="957459" grpId="1"/>
      <p:bldP spid="957460" grpId="0"/>
      <p:bldP spid="957460" grpId="1"/>
      <p:bldP spid="957461" grpId="0"/>
      <p:bldP spid="957462" grpId="0"/>
      <p:bldP spid="957464" grpId="0" animBg="1"/>
      <p:bldP spid="957465" grpId="0"/>
      <p:bldP spid="957466" grpId="0"/>
      <p:bldP spid="957466" grpId="1"/>
      <p:bldP spid="957467" grpId="0" animBg="1"/>
      <p:bldP spid="957467" grpId="1" animBg="1"/>
      <p:bldP spid="957468" grpId="0"/>
      <p:bldP spid="957468" grpId="1"/>
      <p:bldP spid="957468" grpId="2"/>
      <p:bldP spid="957469" grpId="0"/>
      <p:bldP spid="957469" grpId="1"/>
      <p:bldP spid="957470" grpId="0"/>
      <p:bldP spid="957470" grpId="1"/>
      <p:bldP spid="95747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34043-C2CA-4DD4-A262-ED1DBD73DD02}" type="slidenum">
              <a:rPr lang="en-US"/>
              <a:pPr/>
              <a:t>108</a:t>
            </a:fld>
            <a:endParaRPr lang="en-US"/>
          </a:p>
        </p:txBody>
      </p:sp>
      <p:sp>
        <p:nvSpPr>
          <p:cNvPr id="959490" name="Text Box 2"/>
          <p:cNvSpPr txBox="1">
            <a:spLocks noChangeArrowheads="1"/>
          </p:cNvSpPr>
          <p:nvPr/>
        </p:nvSpPr>
        <p:spPr bwMode="auto">
          <a:xfrm>
            <a:off x="222250" y="1352550"/>
            <a:ext cx="3463925" cy="5465763"/>
          </a:xfrm>
          <a:prstGeom prst="rect">
            <a:avLst/>
          </a:prstGeom>
          <a:solidFill>
            <a:srgbClr val="ECECE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</a:rPr>
              <a:t>5. What does this print?</a:t>
            </a:r>
          </a:p>
          <a:p>
            <a:pPr algn="l"/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mystery(int a)</a:t>
            </a:r>
          </a:p>
          <a:p>
            <a:pPr algn="l"/>
            <a:r>
              <a:rPr lang="en-US" b="1">
                <a:latin typeface="Courier New" pitchFamily="49" charset="0"/>
              </a:rPr>
              <a:t>{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return a+1;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a;</a:t>
            </a:r>
          </a:p>
          <a:p>
            <a:pPr algn="l"/>
            <a:r>
              <a:rPr lang="en-US" sz="1000" b="1">
                <a:latin typeface="Courier New" pitchFamily="49" charset="0"/>
              </a:rPr>
              <a:t>   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% 2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mystery(a/3);</a:t>
            </a:r>
          </a:p>
          <a:p>
            <a:pPr algn="l"/>
            <a:r>
              <a:rPr lang="en-US" b="1">
                <a:latin typeface="Courier New" pitchFamily="49" charset="0"/>
              </a:rPr>
              <a:t>    else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mystery(a-1);</a:t>
            </a:r>
          </a:p>
          <a:p>
            <a:pPr algn="l"/>
            <a:endParaRPr lang="en-US" sz="8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    return a+5;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sz="10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main()</a:t>
            </a:r>
          </a:p>
          <a:p>
            <a:pPr algn="l"/>
            <a:r>
              <a:rPr lang="en-US" b="1">
                <a:latin typeface="Courier New" pitchFamily="49" charset="0"/>
              </a:rPr>
              <a:t>{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mystery(3);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b="1">
              <a:latin typeface="Courier New" pitchFamily="49" charset="0"/>
            </a:endParaRPr>
          </a:p>
        </p:txBody>
      </p:sp>
      <p:sp>
        <p:nvSpPr>
          <p:cNvPr id="959491" name="Text Box 3"/>
          <p:cNvSpPr txBox="1">
            <a:spLocks noChangeArrowheads="1"/>
          </p:cNvSpPr>
          <p:nvPr/>
        </p:nvSpPr>
        <p:spPr bwMode="auto">
          <a:xfrm>
            <a:off x="593725" y="6403975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Output: 3</a:t>
            </a:r>
          </a:p>
        </p:txBody>
      </p:sp>
      <p:sp>
        <p:nvSpPr>
          <p:cNvPr id="959492" name="Text Box 4"/>
          <p:cNvSpPr txBox="1">
            <a:spLocks noChangeArrowheads="1"/>
          </p:cNvSpPr>
          <p:nvPr/>
        </p:nvSpPr>
        <p:spPr bwMode="auto">
          <a:xfrm>
            <a:off x="1717675" y="641350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959493" name="Document"/>
          <p:cNvSpPr>
            <a:spLocks noEditPoints="1" noChangeArrowheads="1"/>
          </p:cNvSpPr>
          <p:nvPr/>
        </p:nvSpPr>
        <p:spPr bwMode="auto">
          <a:xfrm flipH="1" flipV="1">
            <a:off x="3676650" y="1343025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9494" name="Text Box 6"/>
          <p:cNvSpPr txBox="1">
            <a:spLocks noChangeArrowheads="1"/>
          </p:cNvSpPr>
          <p:nvPr/>
        </p:nvSpPr>
        <p:spPr bwMode="auto">
          <a:xfrm>
            <a:off x="3632200" y="1889125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3</a:t>
            </a:r>
          </a:p>
        </p:txBody>
      </p:sp>
      <p:sp>
        <p:nvSpPr>
          <p:cNvPr id="959495" name="Text Box 7"/>
          <p:cNvSpPr txBox="1">
            <a:spLocks noChangeArrowheads="1"/>
          </p:cNvSpPr>
          <p:nvPr/>
        </p:nvSpPr>
        <p:spPr bwMode="auto">
          <a:xfrm>
            <a:off x="3708400" y="4298950"/>
            <a:ext cx="1800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mystery(2);</a:t>
            </a:r>
          </a:p>
        </p:txBody>
      </p:sp>
      <p:sp>
        <p:nvSpPr>
          <p:cNvPr id="959496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-266700"/>
            <a:ext cx="7772400" cy="1143000"/>
          </a:xfrm>
          <a:noFill/>
          <a:ln/>
        </p:spPr>
        <p:txBody>
          <a:bodyPr/>
          <a:lstStyle/>
          <a:p>
            <a:r>
              <a:rPr lang="en-US" sz="3200"/>
              <a:t>Tracing Through Recursion (on Paper)</a:t>
            </a:r>
          </a:p>
        </p:txBody>
      </p:sp>
      <p:sp>
        <p:nvSpPr>
          <p:cNvPr id="959497" name="Text Box 9"/>
          <p:cNvSpPr txBox="1">
            <a:spLocks noChangeArrowheads="1"/>
          </p:cNvSpPr>
          <p:nvPr/>
        </p:nvSpPr>
        <p:spPr bwMode="auto">
          <a:xfrm>
            <a:off x="41275" y="622300"/>
            <a:ext cx="41608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You’re taking a CS exam and see this:</a:t>
            </a:r>
          </a:p>
        </p:txBody>
      </p:sp>
      <p:sp>
        <p:nvSpPr>
          <p:cNvPr id="959498" name="Text Box 10"/>
          <p:cNvSpPr txBox="1">
            <a:spLocks noChangeArrowheads="1"/>
          </p:cNvSpPr>
          <p:nvPr/>
        </p:nvSpPr>
        <p:spPr bwMode="auto">
          <a:xfrm>
            <a:off x="593725" y="965200"/>
            <a:ext cx="3138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How do you solve it quickly?</a:t>
            </a:r>
          </a:p>
        </p:txBody>
      </p:sp>
      <p:sp>
        <p:nvSpPr>
          <p:cNvPr id="959499" name="Line 11"/>
          <p:cNvSpPr>
            <a:spLocks noChangeShapeType="1"/>
          </p:cNvSpPr>
          <p:nvPr/>
        </p:nvSpPr>
        <p:spPr bwMode="auto">
          <a:xfrm flipV="1">
            <a:off x="4219575" y="4352925"/>
            <a:ext cx="1190625" cy="285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59500" name="Text Box 12"/>
          <p:cNvSpPr txBox="1">
            <a:spLocks noChangeArrowheads="1"/>
          </p:cNvSpPr>
          <p:nvPr/>
        </p:nvSpPr>
        <p:spPr bwMode="auto">
          <a:xfrm>
            <a:off x="4470400" y="407035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6</a:t>
            </a:r>
          </a:p>
        </p:txBody>
      </p:sp>
      <p:sp>
        <p:nvSpPr>
          <p:cNvPr id="959501" name="Text Box 13"/>
          <p:cNvSpPr txBox="1">
            <a:spLocks noChangeArrowheads="1"/>
          </p:cNvSpPr>
          <p:nvPr/>
        </p:nvSpPr>
        <p:spPr bwMode="auto">
          <a:xfrm>
            <a:off x="5413375" y="429895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pic>
        <p:nvPicPr>
          <p:cNvPr id="959502" name="Picture 14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428625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9503" name="AutoShape 15"/>
          <p:cNvSpPr>
            <a:spLocks noChangeArrowheads="1"/>
          </p:cNvSpPr>
          <p:nvPr/>
        </p:nvSpPr>
        <p:spPr bwMode="auto">
          <a:xfrm>
            <a:off x="3457575" y="123825"/>
            <a:ext cx="1590675" cy="676275"/>
          </a:xfrm>
          <a:prstGeom prst="wedgeRoundRectCallout">
            <a:avLst>
              <a:gd name="adj1" fmla="val -38023"/>
              <a:gd name="adj2" fmla="val 138968"/>
              <a:gd name="adj3" fmla="val 16667"/>
            </a:avLst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Returning a value of 6</a:t>
            </a:r>
          </a:p>
        </p:txBody>
      </p:sp>
      <p:pic>
        <p:nvPicPr>
          <p:cNvPr id="959504" name="Picture 16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46958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9505" name="Picture 17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594360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9506" name="Text Box 18"/>
          <p:cNvSpPr txBox="1">
            <a:spLocks noChangeArrowheads="1"/>
          </p:cNvSpPr>
          <p:nvPr/>
        </p:nvSpPr>
        <p:spPr bwMode="auto">
          <a:xfrm>
            <a:off x="1908175" y="6413500"/>
            <a:ext cx="390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11</a:t>
            </a:r>
          </a:p>
        </p:txBody>
      </p:sp>
      <p:sp>
        <p:nvSpPr>
          <p:cNvPr id="959507" name="Text Box 19"/>
          <p:cNvSpPr txBox="1">
            <a:spLocks noChangeArrowheads="1"/>
          </p:cNvSpPr>
          <p:nvPr/>
        </p:nvSpPr>
        <p:spPr bwMode="auto">
          <a:xfrm>
            <a:off x="4537075" y="422275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6</a:t>
            </a:r>
          </a:p>
        </p:txBody>
      </p:sp>
      <p:sp>
        <p:nvSpPr>
          <p:cNvPr id="959508" name="AutoShape 20"/>
          <p:cNvSpPr>
            <a:spLocks noChangeArrowheads="1"/>
          </p:cNvSpPr>
          <p:nvPr/>
        </p:nvSpPr>
        <p:spPr bwMode="auto">
          <a:xfrm>
            <a:off x="3457575" y="114300"/>
            <a:ext cx="1590675" cy="676275"/>
          </a:xfrm>
          <a:prstGeom prst="wedgeRoundRectCallout">
            <a:avLst>
              <a:gd name="adj1" fmla="val -38023"/>
              <a:gd name="adj2" fmla="val 137560"/>
              <a:gd name="adj3" fmla="val 16667"/>
            </a:avLst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Returning a value of 11</a:t>
            </a:r>
          </a:p>
          <a:p>
            <a:endParaRPr lang="en-US"/>
          </a:p>
        </p:txBody>
      </p:sp>
      <p:sp>
        <p:nvSpPr>
          <p:cNvPr id="959509" name="Line 21"/>
          <p:cNvSpPr>
            <a:spLocks noChangeShapeType="1"/>
          </p:cNvSpPr>
          <p:nvPr/>
        </p:nvSpPr>
        <p:spPr bwMode="auto">
          <a:xfrm flipV="1">
            <a:off x="2028825" y="5953125"/>
            <a:ext cx="1190625" cy="285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59510" name="Text Box 22"/>
          <p:cNvSpPr txBox="1">
            <a:spLocks noChangeArrowheads="1"/>
          </p:cNvSpPr>
          <p:nvPr/>
        </p:nvSpPr>
        <p:spPr bwMode="auto">
          <a:xfrm>
            <a:off x="4508500" y="412750"/>
            <a:ext cx="390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11</a:t>
            </a:r>
          </a:p>
        </p:txBody>
      </p:sp>
      <p:sp>
        <p:nvSpPr>
          <p:cNvPr id="959511" name="Rectangle 23"/>
          <p:cNvSpPr>
            <a:spLocks noChangeArrowheads="1"/>
          </p:cNvSpPr>
          <p:nvPr/>
        </p:nvSpPr>
        <p:spPr bwMode="auto">
          <a:xfrm>
            <a:off x="5773738" y="2881313"/>
            <a:ext cx="3573462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iii. Find the * that points to</a:t>
            </a:r>
            <a:br>
              <a:rPr lang="en-US"/>
            </a:br>
            <a:r>
              <a:rPr lang="en-US"/>
              <a:t>     the line where you were</a:t>
            </a:r>
          </a:p>
          <a:p>
            <a:pPr algn="l"/>
            <a:r>
              <a:rPr lang="en-US"/>
              <a:t>     (you’ll continue from here)</a:t>
            </a:r>
          </a:p>
        </p:txBody>
      </p:sp>
      <p:sp>
        <p:nvSpPr>
          <p:cNvPr id="959512" name="Rectangle 24"/>
          <p:cNvSpPr>
            <a:spLocks noChangeArrowheads="1"/>
          </p:cNvSpPr>
          <p:nvPr/>
        </p:nvSpPr>
        <p:spPr bwMode="auto">
          <a:xfrm>
            <a:off x="5751513" y="3795713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iv. Erase the *</a:t>
            </a:r>
          </a:p>
        </p:txBody>
      </p:sp>
      <p:sp>
        <p:nvSpPr>
          <p:cNvPr id="959513" name="Rectangle 25"/>
          <p:cNvSpPr>
            <a:spLocks noChangeArrowheads="1"/>
          </p:cNvSpPr>
          <p:nvPr/>
        </p:nvSpPr>
        <p:spPr bwMode="auto">
          <a:xfrm>
            <a:off x="5761038" y="4138613"/>
            <a:ext cx="34305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v. Write the returned value</a:t>
            </a:r>
            <a:br>
              <a:rPr lang="en-US"/>
            </a:br>
            <a:r>
              <a:rPr lang="en-US"/>
              <a:t>    above your function</a:t>
            </a:r>
          </a:p>
        </p:txBody>
      </p:sp>
      <p:sp>
        <p:nvSpPr>
          <p:cNvPr id="959514" name="Rectangle 26"/>
          <p:cNvSpPr>
            <a:spLocks noChangeArrowheads="1"/>
          </p:cNvSpPr>
          <p:nvPr/>
        </p:nvSpPr>
        <p:spPr bwMode="auto">
          <a:xfrm>
            <a:off x="5703888" y="4738688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vi. Continue tracing normally.</a:t>
            </a:r>
          </a:p>
        </p:txBody>
      </p:sp>
      <p:grpSp>
        <p:nvGrpSpPr>
          <p:cNvPr id="959515" name="Group 27"/>
          <p:cNvGrpSpPr>
            <a:grpSpLocks/>
          </p:cNvGrpSpPr>
          <p:nvPr/>
        </p:nvGrpSpPr>
        <p:grpSpPr bwMode="auto">
          <a:xfrm>
            <a:off x="5545138" y="1528763"/>
            <a:ext cx="3744912" cy="1385887"/>
            <a:chOff x="3493" y="963"/>
            <a:chExt cx="2359" cy="873"/>
          </a:xfrm>
        </p:grpSpPr>
        <p:sp>
          <p:nvSpPr>
            <p:cNvPr id="959516" name="Rectangle 28"/>
            <p:cNvSpPr>
              <a:spLocks noChangeArrowheads="1"/>
            </p:cNvSpPr>
            <p:nvPr/>
          </p:nvSpPr>
          <p:spPr bwMode="auto">
            <a:xfrm>
              <a:off x="3493" y="963"/>
              <a:ext cx="21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 D. To return from a function:</a:t>
              </a:r>
            </a:p>
          </p:txBody>
        </p:sp>
        <p:sp>
          <p:nvSpPr>
            <p:cNvPr id="959517" name="Rectangle 29"/>
            <p:cNvSpPr>
              <a:spLocks noChangeArrowheads="1"/>
            </p:cNvSpPr>
            <p:nvPr/>
          </p:nvSpPr>
          <p:spPr bwMode="auto">
            <a:xfrm>
              <a:off x="3691" y="1203"/>
              <a:ext cx="2161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i. Determine what value is</a:t>
              </a:r>
              <a:br>
                <a:rPr lang="en-US"/>
              </a:br>
              <a:r>
                <a:rPr lang="en-US"/>
                <a:t>   being returned (if any)</a:t>
              </a:r>
            </a:p>
          </p:txBody>
        </p:sp>
        <p:sp>
          <p:nvSpPr>
            <p:cNvPr id="959518" name="Rectangle 30"/>
            <p:cNvSpPr>
              <a:spLocks noChangeArrowheads="1"/>
            </p:cNvSpPr>
            <p:nvPr/>
          </p:nvSpPr>
          <p:spPr bwMode="auto">
            <a:xfrm>
              <a:off x="3667" y="1605"/>
              <a:ext cx="21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ii. Unfold your paper once.</a:t>
              </a:r>
            </a:p>
          </p:txBody>
        </p:sp>
      </p:grpSp>
      <p:pic>
        <p:nvPicPr>
          <p:cNvPr id="959519" name="Picture 31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46958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9520" name="Text Box 32"/>
          <p:cNvSpPr txBox="1">
            <a:spLocks noChangeArrowheads="1"/>
          </p:cNvSpPr>
          <p:nvPr/>
        </p:nvSpPr>
        <p:spPr bwMode="auto">
          <a:xfrm>
            <a:off x="6699250" y="1003300"/>
            <a:ext cx="877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Steps:</a:t>
            </a:r>
          </a:p>
        </p:txBody>
      </p:sp>
    </p:spTree>
    <p:extLst>
      <p:ext uri="{BB962C8B-B14F-4D97-AF65-F5344CB8AC3E}">
        <p14:creationId xmlns:p14="http://schemas.microsoft.com/office/powerpoint/2010/main" val="74772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59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9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59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44444E-6 L -0.00833 0.5333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959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2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59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44444E-6 L -0.2375 0.77083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959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75" y="3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5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499" grpId="0" animBg="1"/>
      <p:bldP spid="959500" grpId="0"/>
      <p:bldP spid="959501" grpId="0"/>
      <p:bldP spid="959503" grpId="0" animBg="1"/>
      <p:bldP spid="959506" grpId="0"/>
      <p:bldP spid="959507" grpId="0"/>
      <p:bldP spid="959507" grpId="1"/>
      <p:bldP spid="959507" grpId="2"/>
      <p:bldP spid="959508" grpId="0" animBg="1"/>
      <p:bldP spid="959508" grpId="1" animBg="1"/>
      <p:bldP spid="959509" grpId="0" animBg="1"/>
      <p:bldP spid="959510" grpId="0"/>
      <p:bldP spid="959510" grpId="1"/>
      <p:bldP spid="959511" grpId="0"/>
      <p:bldP spid="959512" grpId="0"/>
      <p:bldP spid="959513" grpId="0"/>
      <p:bldP spid="95951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D55D-6D0F-41F9-BC21-EED176C40407}" type="slidenum">
              <a:rPr lang="en-US"/>
              <a:pPr/>
              <a:t>109</a:t>
            </a:fld>
            <a:endParaRPr lang="en-US"/>
          </a:p>
        </p:txBody>
      </p:sp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Recursion Tracing Exercise</a:t>
            </a:r>
          </a:p>
        </p:txBody>
      </p:sp>
      <p:sp>
        <p:nvSpPr>
          <p:cNvPr id="961539" name="Text Box 3"/>
          <p:cNvSpPr txBox="1">
            <a:spLocks noChangeArrowheads="1"/>
          </p:cNvSpPr>
          <p:nvPr/>
        </p:nvSpPr>
        <p:spPr bwMode="auto">
          <a:xfrm>
            <a:off x="679450" y="1055688"/>
            <a:ext cx="79025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Use the paper tracing technique to determine what the following program prints:</a:t>
            </a:r>
          </a:p>
        </p:txBody>
      </p:sp>
      <p:sp>
        <p:nvSpPr>
          <p:cNvPr id="961546" name="Text Box 10"/>
          <p:cNvSpPr txBox="1">
            <a:spLocks noChangeArrowheads="1"/>
          </p:cNvSpPr>
          <p:nvPr/>
        </p:nvSpPr>
        <p:spPr bwMode="auto">
          <a:xfrm>
            <a:off x="2813050" y="2524125"/>
            <a:ext cx="3959225" cy="3817938"/>
          </a:xfrm>
          <a:prstGeom prst="rect">
            <a:avLst/>
          </a:prstGeom>
          <a:solidFill>
            <a:srgbClr val="ECECE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</a:rPr>
              <a:t>int mystery(int a)</a:t>
            </a:r>
          </a:p>
          <a:p>
            <a:pPr algn="l"/>
            <a:r>
              <a:rPr lang="en-US" b="1">
                <a:latin typeface="Courier New" pitchFamily="49" charset="0"/>
              </a:rPr>
              <a:t>{ 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a;</a:t>
            </a:r>
          </a:p>
          <a:p>
            <a:pPr algn="l"/>
            <a:r>
              <a:rPr lang="en-US" b="1">
                <a:latin typeface="Courier New" pitchFamily="49" charset="0"/>
              </a:rPr>
              <a:t>    if (a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return 1;</a:t>
            </a:r>
          </a:p>
          <a:p>
            <a:pPr algn="l"/>
            <a:r>
              <a:rPr lang="en-US" b="1">
                <a:latin typeface="Courier New" pitchFamily="49" charset="0"/>
              </a:rPr>
              <a:t>    int b = mystery(a/2);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b;</a:t>
            </a:r>
          </a:p>
          <a:p>
            <a:pPr algn="l"/>
            <a:r>
              <a:rPr lang="en-US" b="1">
                <a:latin typeface="Courier New" pitchFamily="49" charset="0"/>
              </a:rPr>
              <a:t>    return b + 1;</a:t>
            </a:r>
            <a:endParaRPr lang="en-US" sz="10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sz="10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main()</a:t>
            </a:r>
          </a:p>
          <a:p>
            <a:pPr algn="l"/>
            <a:r>
              <a:rPr lang="en-US" b="1">
                <a:latin typeface="Courier New" pitchFamily="49" charset="0"/>
              </a:rPr>
              <a:t>{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mystery(3);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6499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A289-5C28-4837-A964-0E5F1B4E9073}" type="slidenum">
              <a:rPr lang="en-US"/>
              <a:pPr/>
              <a:t>11</a:t>
            </a:fld>
            <a:endParaRPr lang="en-US"/>
          </a:p>
        </p:txBody>
      </p:sp>
      <p:sp>
        <p:nvSpPr>
          <p:cNvPr id="692236" name="Text Box 12"/>
          <p:cNvSpPr txBox="1">
            <a:spLocks noChangeArrowheads="1"/>
          </p:cNvSpPr>
          <p:nvPr/>
        </p:nvSpPr>
        <p:spPr bwMode="auto">
          <a:xfrm>
            <a:off x="334963" y="1092200"/>
            <a:ext cx="4146550" cy="3390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void eatCandy(int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layer)</a:t>
            </a:r>
            <a:endParaRPr lang="en-US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if (layer == 0)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&lt;&lt; “Eat center!”;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return; 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}</a:t>
            </a:r>
            <a:endParaRPr lang="en-US" dirty="0">
              <a:latin typeface="Courier New" pitchFamily="49" charset="0"/>
            </a:endParaRPr>
          </a:p>
          <a:p>
            <a:pPr algn="l"/>
            <a:endParaRPr lang="en-US" dirty="0"/>
          </a:p>
          <a:p>
            <a:pPr algn="l"/>
            <a:r>
              <a:rPr lang="en-US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cout</a:t>
            </a:r>
            <a:r>
              <a:rPr lang="en-US" b="1" dirty="0">
                <a:latin typeface="Courier New" pitchFamily="49" charset="0"/>
              </a:rPr>
              <a:t>&lt;&lt;“Lick layer “&lt;&lt;layer;</a:t>
            </a:r>
          </a:p>
          <a:p>
            <a:pPr algn="l"/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eatCandy(layer-1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 </a:t>
            </a:r>
            <a:endParaRPr lang="en-US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92226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Stopping Condition</a:t>
            </a:r>
          </a:p>
        </p:txBody>
      </p:sp>
      <p:sp>
        <p:nvSpPr>
          <p:cNvPr id="692228" name="Text Box 4"/>
          <p:cNvSpPr txBox="1">
            <a:spLocks noChangeArrowheads="1"/>
          </p:cNvSpPr>
          <p:nvPr/>
        </p:nvSpPr>
        <p:spPr bwMode="auto">
          <a:xfrm>
            <a:off x="4552950" y="2819400"/>
            <a:ext cx="43735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Can you identify the </a:t>
            </a:r>
            <a:r>
              <a:rPr lang="en-US" sz="2400">
                <a:solidFill>
                  <a:srgbClr val="990000"/>
                </a:solidFill>
              </a:rPr>
              <a:t>stopping condition</a:t>
            </a:r>
            <a:r>
              <a:rPr lang="en-US" sz="2400"/>
              <a:t> in this function? </a:t>
            </a:r>
          </a:p>
        </p:txBody>
      </p:sp>
      <p:sp>
        <p:nvSpPr>
          <p:cNvPr id="692230" name="Rectangle 6"/>
          <p:cNvSpPr>
            <a:spLocks noChangeArrowheads="1"/>
          </p:cNvSpPr>
          <p:nvPr/>
        </p:nvSpPr>
        <p:spPr bwMode="auto">
          <a:xfrm>
            <a:off x="320675" y="4572000"/>
            <a:ext cx="4097338" cy="144780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92231" name="Text Box 7"/>
          <p:cNvSpPr txBox="1">
            <a:spLocks noChangeArrowheads="1"/>
          </p:cNvSpPr>
          <p:nvPr/>
        </p:nvSpPr>
        <p:spPr bwMode="auto">
          <a:xfrm>
            <a:off x="327025" y="4633913"/>
            <a:ext cx="23177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 dirty="0">
                <a:latin typeface="Courier New" pitchFamily="49" charset="0"/>
              </a:rPr>
              <a:t>main()</a:t>
            </a:r>
          </a:p>
          <a:p>
            <a:pPr algn="l"/>
            <a:r>
              <a:rPr lang="en-US" sz="20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2000" b="1">
                <a:latin typeface="Courier New" pitchFamily="49" charset="0"/>
              </a:rPr>
              <a:t>  eatCandy(3</a:t>
            </a:r>
            <a:r>
              <a:rPr lang="en-US" sz="2000" b="1" dirty="0">
                <a:latin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</a:rPr>
              <a:t>}</a:t>
            </a:r>
          </a:p>
        </p:txBody>
      </p:sp>
      <p:sp>
        <p:nvSpPr>
          <p:cNvPr id="692232" name="Rectangle 8"/>
          <p:cNvSpPr>
            <a:spLocks noChangeArrowheads="1"/>
          </p:cNvSpPr>
          <p:nvPr/>
        </p:nvSpPr>
        <p:spPr bwMode="auto">
          <a:xfrm>
            <a:off x="550863" y="1649413"/>
            <a:ext cx="3763962" cy="14573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2233" name="Text Box 9"/>
          <p:cNvSpPr txBox="1">
            <a:spLocks noChangeArrowheads="1"/>
          </p:cNvSpPr>
          <p:nvPr/>
        </p:nvSpPr>
        <p:spPr bwMode="auto">
          <a:xfrm>
            <a:off x="4422775" y="3933825"/>
            <a:ext cx="4613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cs typeface="Courier New" pitchFamily="49" charset="0"/>
              </a:rPr>
              <a:t>What if we </a:t>
            </a:r>
            <a:r>
              <a:rPr lang="en-US" sz="2400">
                <a:solidFill>
                  <a:srgbClr val="FF3300"/>
                </a:solidFill>
                <a:cs typeface="Courier New" pitchFamily="49" charset="0"/>
              </a:rPr>
              <a:t>didn’t have</a:t>
            </a:r>
            <a:r>
              <a:rPr lang="en-US" sz="2400">
                <a:cs typeface="Courier New" pitchFamily="49" charset="0"/>
              </a:rPr>
              <a:t> this </a:t>
            </a:r>
            <a:r>
              <a:rPr lang="en-US" sz="2400">
                <a:solidFill>
                  <a:srgbClr val="990000"/>
                </a:solidFill>
                <a:cs typeface="Courier New" pitchFamily="49" charset="0"/>
              </a:rPr>
              <a:t>stopping condition</a:t>
            </a:r>
            <a:r>
              <a:rPr lang="en-US" sz="2400">
                <a:cs typeface="Courier New" pitchFamily="49" charset="0"/>
              </a:rPr>
              <a:t>/base case?</a:t>
            </a:r>
            <a:r>
              <a:rPr lang="en-US" sz="2400"/>
              <a:t> </a:t>
            </a:r>
          </a:p>
        </p:txBody>
      </p:sp>
      <p:sp>
        <p:nvSpPr>
          <p:cNvPr id="692234" name="Rectangle 10"/>
          <p:cNvSpPr>
            <a:spLocks noChangeArrowheads="1"/>
          </p:cNvSpPr>
          <p:nvPr/>
        </p:nvSpPr>
        <p:spPr bwMode="auto">
          <a:xfrm>
            <a:off x="585788" y="1695450"/>
            <a:ext cx="3686175" cy="1366838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2235" name="Text Box 11"/>
          <p:cNvSpPr txBox="1">
            <a:spLocks noChangeArrowheads="1"/>
          </p:cNvSpPr>
          <p:nvPr/>
        </p:nvSpPr>
        <p:spPr bwMode="auto">
          <a:xfrm>
            <a:off x="4405313" y="5216525"/>
            <a:ext cx="461645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Right! Our function would never stop running.</a:t>
            </a:r>
          </a:p>
          <a:p>
            <a:r>
              <a:rPr lang="en-US"/>
              <a:t>(We’d just keep licking forever) </a:t>
            </a:r>
          </a:p>
        </p:txBody>
      </p:sp>
      <p:pic>
        <p:nvPicPr>
          <p:cNvPr id="692237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1524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2229" name="Text Box 5"/>
          <p:cNvSpPr txBox="1">
            <a:spLocks noChangeArrowheads="1"/>
          </p:cNvSpPr>
          <p:nvPr/>
        </p:nvSpPr>
        <p:spPr bwMode="auto">
          <a:xfrm>
            <a:off x="4525963" y="1412875"/>
            <a:ext cx="44386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Here’s a simple recursive function that shows how to  eat a </a:t>
            </a:r>
            <a:r>
              <a:rPr lang="en-US" sz="2400">
                <a:solidFill>
                  <a:srgbClr val="6600CC"/>
                </a:solidFill>
              </a:rPr>
              <a:t>tootsie-roll pop</a:t>
            </a:r>
            <a:r>
              <a:rPr lang="en-US" sz="24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2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2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9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2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2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9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9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28" grpId="0" autoUpdateAnimBg="0"/>
      <p:bldP spid="692232" grpId="0" animBg="1"/>
      <p:bldP spid="692233" grpId="0" autoUpdateAnimBg="0"/>
      <p:bldP spid="692234" grpId="0" animBg="1"/>
      <p:bldP spid="692235" grpId="0" autoUpdateAnimBg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AA18-1E34-4EB3-88D4-89A7190BE601}" type="slidenum">
              <a:rPr lang="en-US"/>
              <a:pPr/>
              <a:t>110</a:t>
            </a:fld>
            <a:endParaRPr lang="en-US"/>
          </a:p>
        </p:txBody>
      </p:sp>
      <p:pic>
        <p:nvPicPr>
          <p:cNvPr id="8069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2943225"/>
            <a:ext cx="617220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6915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  <a:noFill/>
          <a:ln/>
        </p:spPr>
        <p:txBody>
          <a:bodyPr/>
          <a:lstStyle/>
          <a:p>
            <a:r>
              <a:rPr lang="en-US" sz="4000"/>
              <a:t>Recursion: General Approach</a:t>
            </a:r>
          </a:p>
        </p:txBody>
      </p:sp>
      <p:sp>
        <p:nvSpPr>
          <p:cNvPr id="806916" name="Text Box 4"/>
          <p:cNvSpPr txBox="1">
            <a:spLocks noChangeArrowheads="1"/>
          </p:cNvSpPr>
          <p:nvPr/>
        </p:nvSpPr>
        <p:spPr bwMode="auto">
          <a:xfrm>
            <a:off x="1066800" y="1889125"/>
            <a:ext cx="662305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 SomeDataType x[], int N 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{</a:t>
            </a:r>
          </a:p>
          <a:p>
            <a:r>
              <a:rPr lang="en-US" sz="2000">
                <a:latin typeface="Comic Sans MS" pitchFamily="66" charset="0"/>
              </a:rPr>
              <a:t>    If x is small enough to be trivially processed</a:t>
            </a:r>
          </a:p>
          <a:p>
            <a:r>
              <a:rPr lang="en-US" sz="2000">
                <a:latin typeface="Comic Sans MS" pitchFamily="66" charset="0"/>
              </a:rPr>
              <a:t>          Process it directly and return the result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Otherwise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Break x into several smaller problems (x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, 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, …)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Call our function to solve each sub-problem: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	   result</a:t>
            </a:r>
            <a:r>
              <a:rPr lang="en-US" sz="20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=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(x</a:t>
            </a:r>
            <a:r>
              <a:rPr lang="en-US" sz="20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,N</a:t>
            </a:r>
            <a:r>
              <a:rPr lang="en-US" sz="18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	   result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=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,N</a:t>
            </a:r>
            <a:r>
              <a:rPr lang="en-US" sz="1800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      …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Combine the results (result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…result</a:t>
            </a:r>
            <a:r>
              <a:rPr lang="en-US" b="1" baseline="-25000">
                <a:solidFill>
                  <a:schemeClr val="tx2"/>
                </a:solidFill>
                <a:latin typeface="Comic Sans MS" pitchFamily="66" charset="0"/>
              </a:rPr>
              <a:t>n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 into </a:t>
            </a:r>
            <a:br>
              <a:rPr lang="en-US" sz="20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a solution to the whole problem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 Return the result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}</a:t>
            </a:r>
          </a:p>
        </p:txBody>
      </p:sp>
      <p:sp>
        <p:nvSpPr>
          <p:cNvPr id="806917" name="Text Box 5"/>
          <p:cNvSpPr txBox="1">
            <a:spLocks noChangeArrowheads="1"/>
          </p:cNvSpPr>
          <p:nvPr/>
        </p:nvSpPr>
        <p:spPr bwMode="auto">
          <a:xfrm>
            <a:off x="387350" y="1127125"/>
            <a:ext cx="8223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Virtually every recursive function has the following basic structure:</a:t>
            </a:r>
          </a:p>
        </p:txBody>
      </p:sp>
      <p:sp>
        <p:nvSpPr>
          <p:cNvPr id="806918" name="AutoShape 6"/>
          <p:cNvSpPr>
            <a:spLocks noChangeArrowheads="1"/>
          </p:cNvSpPr>
          <p:nvPr/>
        </p:nvSpPr>
        <p:spPr bwMode="auto">
          <a:xfrm>
            <a:off x="3562350" y="476250"/>
            <a:ext cx="4953000" cy="1219200"/>
          </a:xfrm>
          <a:prstGeom prst="wedgeRoundRectCallout">
            <a:avLst>
              <a:gd name="adj1" fmla="val -60963"/>
              <a:gd name="adj2" fmla="val 120315"/>
              <a:gd name="adj3" fmla="val 16667"/>
            </a:avLst>
          </a:prstGeom>
          <a:solidFill>
            <a:srgbClr val="EB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We just saw this case:</a:t>
            </a:r>
          </a:p>
          <a:p>
            <a:endParaRPr lang="en-US" sz="1000"/>
          </a:p>
          <a:p>
            <a:r>
              <a:rPr lang="en-US">
                <a:solidFill>
                  <a:srgbClr val="FF0000"/>
                </a:solidFill>
              </a:rPr>
              <a:t>“If there’s just one element in the array,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then do nothing and just return.”</a:t>
            </a:r>
          </a:p>
        </p:txBody>
      </p:sp>
      <p:sp>
        <p:nvSpPr>
          <p:cNvPr id="806919" name="AutoShape 7"/>
          <p:cNvSpPr>
            <a:spLocks noChangeArrowheads="1"/>
          </p:cNvSpPr>
          <p:nvPr/>
        </p:nvSpPr>
        <p:spPr bwMode="auto">
          <a:xfrm>
            <a:off x="3581400" y="1828800"/>
            <a:ext cx="4267200" cy="1143000"/>
          </a:xfrm>
          <a:prstGeom prst="wedgeRoundRectCallout">
            <a:avLst>
              <a:gd name="adj1" fmla="val -69421"/>
              <a:gd name="adj2" fmla="val 96667"/>
              <a:gd name="adj3" fmla="val 16667"/>
            </a:avLst>
          </a:prstGeom>
          <a:solidFill>
            <a:srgbClr val="EB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For example, split our array up into two equal parts: 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x[0 thru N/2]</a:t>
            </a:r>
            <a:r>
              <a:rPr lang="en-US"/>
              <a:t> and </a:t>
            </a:r>
            <a:r>
              <a:rPr lang="en-US">
                <a:solidFill>
                  <a:srgbClr val="FF0000"/>
                </a:solidFill>
              </a:rPr>
              <a:t>x[N/2 thru N]</a:t>
            </a:r>
          </a:p>
        </p:txBody>
      </p:sp>
      <p:sp>
        <p:nvSpPr>
          <p:cNvPr id="806920" name="AutoShape 8"/>
          <p:cNvSpPr>
            <a:spLocks noChangeArrowheads="1"/>
          </p:cNvSpPr>
          <p:nvPr/>
        </p:nvSpPr>
        <p:spPr bwMode="auto">
          <a:xfrm>
            <a:off x="3352800" y="1828800"/>
            <a:ext cx="5562600" cy="1219200"/>
          </a:xfrm>
          <a:prstGeom prst="wedgeRoundRectCallout">
            <a:avLst>
              <a:gd name="adj1" fmla="val -41611"/>
              <a:gd name="adj2" fmla="val 131250"/>
              <a:gd name="adj3" fmla="val 16667"/>
            </a:avLst>
          </a:prstGeom>
          <a:solidFill>
            <a:srgbClr val="EB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This is where we actually “use recursion.” </a:t>
            </a:r>
          </a:p>
          <a:p>
            <a:endParaRPr lang="en-US" sz="1000"/>
          </a:p>
          <a:p>
            <a:r>
              <a:rPr lang="en-US"/>
              <a:t>When we use recursion, a function calls itself and passes in a subset of the original data.</a:t>
            </a:r>
          </a:p>
        </p:txBody>
      </p:sp>
      <p:sp>
        <p:nvSpPr>
          <p:cNvPr id="806921" name="Line 9"/>
          <p:cNvSpPr>
            <a:spLocks noChangeShapeType="1"/>
          </p:cNvSpPr>
          <p:nvPr/>
        </p:nvSpPr>
        <p:spPr bwMode="auto">
          <a:xfrm flipH="1" flipV="1">
            <a:off x="2438400" y="2209800"/>
            <a:ext cx="11430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806922" name="Group 10"/>
          <p:cNvGrpSpPr>
            <a:grpSpLocks/>
          </p:cNvGrpSpPr>
          <p:nvPr/>
        </p:nvGrpSpPr>
        <p:grpSpPr bwMode="auto">
          <a:xfrm>
            <a:off x="3438525" y="1885950"/>
            <a:ext cx="7381875" cy="396875"/>
            <a:chOff x="2160" y="2154"/>
            <a:chExt cx="3562" cy="250"/>
          </a:xfrm>
        </p:grpSpPr>
        <p:sp>
          <p:nvSpPr>
            <p:cNvPr id="806923" name="Rectangle 11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06924" name="Text Box 12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LinkedList x </a:t>
              </a:r>
              <a:r>
                <a:rPr lang="en-US" sz="200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806925" name="Group 13"/>
          <p:cNvGrpSpPr>
            <a:grpSpLocks/>
          </p:cNvGrpSpPr>
          <p:nvPr/>
        </p:nvGrpSpPr>
        <p:grpSpPr bwMode="auto">
          <a:xfrm>
            <a:off x="3438525" y="1889125"/>
            <a:ext cx="7381875" cy="396875"/>
            <a:chOff x="2160" y="2154"/>
            <a:chExt cx="3562" cy="250"/>
          </a:xfrm>
        </p:grpSpPr>
        <p:sp>
          <p:nvSpPr>
            <p:cNvPr id="806926" name="Rectangle 14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06927" name="Text Box 15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vector&lt;int&gt; x </a:t>
              </a:r>
              <a:r>
                <a:rPr lang="en-US" sz="200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806928" name="Group 16"/>
          <p:cNvGrpSpPr>
            <a:grpSpLocks/>
          </p:cNvGrpSpPr>
          <p:nvPr/>
        </p:nvGrpSpPr>
        <p:grpSpPr bwMode="auto">
          <a:xfrm>
            <a:off x="3400425" y="1905000"/>
            <a:ext cx="7381875" cy="396875"/>
            <a:chOff x="2160" y="2154"/>
            <a:chExt cx="3562" cy="250"/>
          </a:xfrm>
        </p:grpSpPr>
        <p:sp>
          <p:nvSpPr>
            <p:cNvPr id="806929" name="Rectangle 17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06930" name="Text Box 18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int x </a:t>
              </a:r>
              <a:r>
                <a:rPr lang="en-US" sz="2000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806931" name="AutoShape 19"/>
          <p:cNvSpPr>
            <a:spLocks noChangeArrowheads="1"/>
          </p:cNvSpPr>
          <p:nvPr/>
        </p:nvSpPr>
        <p:spPr bwMode="auto">
          <a:xfrm>
            <a:off x="3019425" y="3333750"/>
            <a:ext cx="5562600" cy="885825"/>
          </a:xfrm>
          <a:prstGeom prst="wedgeRoundRectCallout">
            <a:avLst>
              <a:gd name="adj1" fmla="val -43833"/>
              <a:gd name="adj2" fmla="val 142472"/>
              <a:gd name="adj3" fmla="val 16667"/>
            </a:avLst>
          </a:prstGeom>
          <a:solidFill>
            <a:srgbClr val="EB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In our previous example, this is where we </a:t>
            </a:r>
            <a:r>
              <a:rPr lang="en-US">
                <a:solidFill>
                  <a:srgbClr val="FF0000"/>
                </a:solidFill>
              </a:rPr>
              <a:t>merged </a:t>
            </a:r>
            <a:r>
              <a:rPr lang="en-US"/>
              <a:t>the two sorted sub-arrays together.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06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6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06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06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06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06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06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06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6916" grpId="0" build="p"/>
      <p:bldP spid="806918" grpId="0" animBg="1"/>
      <p:bldP spid="806918" grpId="1" animBg="1"/>
      <p:bldP spid="806919" grpId="0" animBg="1"/>
      <p:bldP spid="806919" grpId="1" animBg="1"/>
      <p:bldP spid="806920" grpId="0" animBg="1"/>
      <p:bldP spid="806920" grpId="1" animBg="1"/>
      <p:bldP spid="806921" grpId="0" animBg="1"/>
      <p:bldP spid="806921" grpId="1" animBg="1"/>
      <p:bldP spid="806931" grpId="0" animBg="1"/>
      <p:bldP spid="806931" grpId="1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443D-9E04-4518-A28E-7365FDF9244A}" type="slidenum">
              <a:rPr lang="en-US"/>
              <a:pPr/>
              <a:t>111</a:t>
            </a:fld>
            <a:endParaRPr lang="en-US"/>
          </a:p>
        </p:txBody>
      </p:sp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  <a:noFill/>
          <a:ln/>
        </p:spPr>
        <p:txBody>
          <a:bodyPr/>
          <a:lstStyle/>
          <a:p>
            <a:r>
              <a:rPr lang="en-US" sz="3600"/>
              <a:t>Recursion: Two Categories</a:t>
            </a:r>
          </a:p>
        </p:txBody>
      </p:sp>
      <p:sp>
        <p:nvSpPr>
          <p:cNvPr id="808963" name="Text Box 3"/>
          <p:cNvSpPr txBox="1">
            <a:spLocks noChangeArrowheads="1"/>
          </p:cNvSpPr>
          <p:nvPr/>
        </p:nvSpPr>
        <p:spPr bwMode="auto">
          <a:xfrm>
            <a:off x="11201400" y="2133600"/>
            <a:ext cx="504190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Two different approaches:</a:t>
            </a:r>
          </a:p>
          <a:p>
            <a:endParaRPr lang="en-US" sz="2000">
              <a:solidFill>
                <a:schemeClr val="tx2"/>
              </a:solidFill>
              <a:latin typeface="Comic Sans MS" pitchFamily="66" charset="0"/>
            </a:endParaRP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Break a problem in half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Solve both halves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Merge the results</a:t>
            </a:r>
          </a:p>
          <a:p>
            <a:endParaRPr lang="en-US" sz="2000">
              <a:solidFill>
                <a:schemeClr val="tx2"/>
              </a:solidFill>
              <a:latin typeface="Comic Sans MS" pitchFamily="66" charset="0"/>
            </a:endParaRP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Process the first item without recursion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Solve the other N-1 items with recursion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Merge the results</a:t>
            </a:r>
          </a:p>
          <a:p>
            <a:endParaRPr lang="en-US" sz="2000">
              <a:solidFill>
                <a:schemeClr val="tx2"/>
              </a:solidFill>
              <a:latin typeface="Comic Sans MS" pitchFamily="66" charset="0"/>
            </a:endParaRP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Get more specific on 2</a:t>
            </a:r>
            <a:r>
              <a:rPr lang="en-US" sz="2000" baseline="30000">
                <a:solidFill>
                  <a:schemeClr val="tx2"/>
                </a:solidFill>
                <a:latin typeface="Comic Sans MS" pitchFamily="66" charset="0"/>
              </a:rPr>
              <a:t>nd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approach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Always check for 0 items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Process current item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Process the rest</a:t>
            </a:r>
          </a:p>
        </p:txBody>
      </p:sp>
      <p:sp>
        <p:nvSpPr>
          <p:cNvPr id="808964" name="Text Box 4"/>
          <p:cNvSpPr txBox="1">
            <a:spLocks noChangeArrowheads="1"/>
          </p:cNvSpPr>
          <p:nvPr/>
        </p:nvSpPr>
        <p:spPr bwMode="auto">
          <a:xfrm>
            <a:off x="1073150" y="1889125"/>
            <a:ext cx="662305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 SomeDataType x[], int N 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{</a:t>
            </a:r>
          </a:p>
          <a:p>
            <a:r>
              <a:rPr lang="en-US" sz="2000">
                <a:latin typeface="Comic Sans MS" pitchFamily="66" charset="0"/>
              </a:rPr>
              <a:t>    If x is small enough to be trivially processed</a:t>
            </a:r>
          </a:p>
          <a:p>
            <a:r>
              <a:rPr lang="en-US" sz="2000">
                <a:latin typeface="Comic Sans MS" pitchFamily="66" charset="0"/>
              </a:rPr>
              <a:t>          Process it directly and return the result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Otherwise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Break x into several smaller problems (x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, 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, …)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Call our function to solve each sub-problem: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	   result</a:t>
            </a:r>
            <a:r>
              <a:rPr lang="en-US" sz="20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=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(x</a:t>
            </a:r>
            <a:r>
              <a:rPr lang="en-US" sz="20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,N</a:t>
            </a:r>
            <a:r>
              <a:rPr lang="en-US" sz="18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	   result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=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,N</a:t>
            </a:r>
            <a:r>
              <a:rPr lang="en-US" sz="1800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      …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Combine the results (result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…result</a:t>
            </a:r>
            <a:r>
              <a:rPr lang="en-US" b="1" baseline="-25000">
                <a:solidFill>
                  <a:schemeClr val="tx2"/>
                </a:solidFill>
                <a:latin typeface="Comic Sans MS" pitchFamily="66" charset="0"/>
              </a:rPr>
              <a:t>n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 into </a:t>
            </a:r>
            <a:br>
              <a:rPr lang="en-US" sz="20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a solution to the whole problem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 Return the result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}</a:t>
            </a:r>
          </a:p>
        </p:txBody>
      </p:sp>
      <p:sp>
        <p:nvSpPr>
          <p:cNvPr id="808965" name="Rectangle 5"/>
          <p:cNvSpPr>
            <a:spLocks noChangeArrowheads="1"/>
          </p:cNvSpPr>
          <p:nvPr/>
        </p:nvSpPr>
        <p:spPr bwMode="auto">
          <a:xfrm>
            <a:off x="990600" y="609600"/>
            <a:ext cx="6997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Generally speaking, there are two sub-types of recursion:</a:t>
            </a:r>
          </a:p>
        </p:txBody>
      </p:sp>
      <p:sp>
        <p:nvSpPr>
          <p:cNvPr id="808966" name="Rectangle 6"/>
          <p:cNvSpPr>
            <a:spLocks noChangeArrowheads="1"/>
          </p:cNvSpPr>
          <p:nvPr/>
        </p:nvSpPr>
        <p:spPr bwMode="auto">
          <a:xfrm>
            <a:off x="846138" y="1203325"/>
            <a:ext cx="7458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1. When you break up the data, you split it in </a:t>
            </a:r>
            <a:r>
              <a:rPr lang="en-US" sz="2000">
                <a:solidFill>
                  <a:srgbClr val="006666"/>
                </a:solidFill>
              </a:rPr>
              <a:t>two equal halves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    and use recursion to process each half.</a:t>
            </a:r>
          </a:p>
        </p:txBody>
      </p:sp>
      <p:grpSp>
        <p:nvGrpSpPr>
          <p:cNvPr id="808967" name="Group 7"/>
          <p:cNvGrpSpPr>
            <a:grpSpLocks/>
          </p:cNvGrpSpPr>
          <p:nvPr/>
        </p:nvGrpSpPr>
        <p:grpSpPr bwMode="auto">
          <a:xfrm>
            <a:off x="3429000" y="4248150"/>
            <a:ext cx="5654675" cy="396875"/>
            <a:chOff x="2160" y="2154"/>
            <a:chExt cx="3562" cy="250"/>
          </a:xfrm>
        </p:grpSpPr>
        <p:sp>
          <p:nvSpPr>
            <p:cNvPr id="808968" name="Rectangle 8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08969" name="Text Box 9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two equally-sized sub-problems</a:t>
              </a:r>
            </a:p>
          </p:txBody>
        </p:sp>
      </p:grpSp>
      <p:grpSp>
        <p:nvGrpSpPr>
          <p:cNvPr id="808970" name="Group 10"/>
          <p:cNvGrpSpPr>
            <a:grpSpLocks/>
          </p:cNvGrpSpPr>
          <p:nvPr/>
        </p:nvGrpSpPr>
        <p:grpSpPr bwMode="auto">
          <a:xfrm>
            <a:off x="5572125" y="4857750"/>
            <a:ext cx="5654675" cy="396875"/>
            <a:chOff x="2160" y="2154"/>
            <a:chExt cx="3562" cy="250"/>
          </a:xfrm>
        </p:grpSpPr>
        <p:sp>
          <p:nvSpPr>
            <p:cNvPr id="808971" name="Rectangle 11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08972" name="Text Box 12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x[0 thru N/2]</a:t>
              </a:r>
              <a:r>
                <a:rPr lang="en-US" sz="2000">
                  <a:solidFill>
                    <a:srgbClr val="6600CC"/>
                  </a:solidFill>
                </a:rPr>
                <a:t> , N/2 </a:t>
              </a:r>
              <a:r>
                <a:rPr lang="en-US" sz="2000">
                  <a:solidFill>
                    <a:schemeClr val="tx1"/>
                  </a:solidFill>
                </a:rPr>
                <a:t>)</a:t>
              </a:r>
              <a:r>
                <a:rPr lang="en-US" sz="2000">
                  <a:solidFill>
                    <a:srgbClr val="6600CC"/>
                  </a:solidFill>
                </a:rPr>
                <a:t> </a:t>
              </a:r>
            </a:p>
          </p:txBody>
        </p:sp>
      </p:grpSp>
      <p:grpSp>
        <p:nvGrpSpPr>
          <p:cNvPr id="808973" name="Group 13"/>
          <p:cNvGrpSpPr>
            <a:grpSpLocks/>
          </p:cNvGrpSpPr>
          <p:nvPr/>
        </p:nvGrpSpPr>
        <p:grpSpPr bwMode="auto">
          <a:xfrm>
            <a:off x="5572125" y="5156200"/>
            <a:ext cx="5654675" cy="396875"/>
            <a:chOff x="2160" y="2154"/>
            <a:chExt cx="3562" cy="250"/>
          </a:xfrm>
        </p:grpSpPr>
        <p:sp>
          <p:nvSpPr>
            <p:cNvPr id="808974" name="Rectangle 14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08975" name="Text Box 15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x[N/2 thru N] , </a:t>
              </a:r>
              <a:r>
                <a:rPr lang="en-US" sz="2000">
                  <a:solidFill>
                    <a:srgbClr val="6600CC"/>
                  </a:solidFill>
                </a:rPr>
                <a:t>N/2 </a:t>
              </a:r>
              <a:r>
                <a:rPr lang="en-US" sz="2000">
                  <a:solidFill>
                    <a:schemeClr val="tx1"/>
                  </a:solidFill>
                </a:rPr>
                <a:t>)</a:t>
              </a:r>
              <a:r>
                <a:rPr lang="en-US" sz="2000">
                  <a:solidFill>
                    <a:srgbClr val="6600CC"/>
                  </a:solidFill>
                </a:rPr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2222 " pathEditMode="relative" ptsTypes="AA">
                                      <p:cBhvr>
                                        <p:cTn id="6" dur="2000" fill="hold"/>
                                        <p:tgtEl>
                                          <p:spTgt spid="8089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8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08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08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64" grpId="0"/>
      <p:bldP spid="808965" grpId="0"/>
      <p:bldP spid="80896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FE12-E510-4317-9BFF-AFB70C4EBE69}" type="slidenum">
              <a:rPr lang="en-US"/>
              <a:pPr/>
              <a:t>112</a:t>
            </a:fld>
            <a:endParaRPr lang="en-US"/>
          </a:p>
        </p:txBody>
      </p:sp>
      <p:sp>
        <p:nvSpPr>
          <p:cNvPr id="81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  <a:noFill/>
          <a:ln/>
        </p:spPr>
        <p:txBody>
          <a:bodyPr/>
          <a:lstStyle/>
          <a:p>
            <a:r>
              <a:rPr lang="en-US" sz="3600"/>
              <a:t>Recursion: Two Categories</a:t>
            </a:r>
          </a:p>
        </p:txBody>
      </p:sp>
      <p:sp>
        <p:nvSpPr>
          <p:cNvPr id="811011" name="Text Box 3"/>
          <p:cNvSpPr txBox="1">
            <a:spLocks noChangeArrowheads="1"/>
          </p:cNvSpPr>
          <p:nvPr/>
        </p:nvSpPr>
        <p:spPr bwMode="auto">
          <a:xfrm>
            <a:off x="11201400" y="2133600"/>
            <a:ext cx="504190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Two different approaches:</a:t>
            </a:r>
          </a:p>
          <a:p>
            <a:endParaRPr lang="en-US" sz="2000">
              <a:solidFill>
                <a:schemeClr val="tx2"/>
              </a:solidFill>
              <a:latin typeface="Comic Sans MS" pitchFamily="66" charset="0"/>
            </a:endParaRP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Break a problem in half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Solve both halves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Merge the results</a:t>
            </a:r>
          </a:p>
          <a:p>
            <a:endParaRPr lang="en-US" sz="2000">
              <a:solidFill>
                <a:schemeClr val="tx2"/>
              </a:solidFill>
              <a:latin typeface="Comic Sans MS" pitchFamily="66" charset="0"/>
            </a:endParaRP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Process the first item without recursion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Solve the other N-1 items with recursion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Merge the results</a:t>
            </a:r>
          </a:p>
          <a:p>
            <a:endParaRPr lang="en-US" sz="2000">
              <a:solidFill>
                <a:schemeClr val="tx2"/>
              </a:solidFill>
              <a:latin typeface="Comic Sans MS" pitchFamily="66" charset="0"/>
            </a:endParaRP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Get more specific on 2</a:t>
            </a:r>
            <a:r>
              <a:rPr lang="en-US" sz="2000" baseline="30000">
                <a:solidFill>
                  <a:schemeClr val="tx2"/>
                </a:solidFill>
                <a:latin typeface="Comic Sans MS" pitchFamily="66" charset="0"/>
              </a:rPr>
              <a:t>nd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approach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Always check for 0 items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Process current item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Process the rest</a:t>
            </a:r>
          </a:p>
        </p:txBody>
      </p:sp>
      <p:sp>
        <p:nvSpPr>
          <p:cNvPr id="811012" name="Rectangle 4"/>
          <p:cNvSpPr>
            <a:spLocks noChangeArrowheads="1"/>
          </p:cNvSpPr>
          <p:nvPr/>
        </p:nvSpPr>
        <p:spPr bwMode="auto">
          <a:xfrm>
            <a:off x="990600" y="609600"/>
            <a:ext cx="6997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Generally speaking, there are two sub-types of recursion:</a:t>
            </a:r>
          </a:p>
        </p:txBody>
      </p:sp>
      <p:sp>
        <p:nvSpPr>
          <p:cNvPr id="811013" name="Rectangle 5"/>
          <p:cNvSpPr>
            <a:spLocks noChangeArrowheads="1"/>
          </p:cNvSpPr>
          <p:nvPr/>
        </p:nvSpPr>
        <p:spPr bwMode="auto">
          <a:xfrm>
            <a:off x="846138" y="1203325"/>
            <a:ext cx="7458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1. When you break up the data, you split it in </a:t>
            </a:r>
            <a:r>
              <a:rPr lang="en-US" sz="2000">
                <a:solidFill>
                  <a:srgbClr val="006666"/>
                </a:solidFill>
              </a:rPr>
              <a:t>two equal halves</a:t>
            </a:r>
            <a:br>
              <a:rPr lang="en-US" sz="2000">
                <a:solidFill>
                  <a:srgbClr val="006666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    and use recursion to process each half.</a:t>
            </a:r>
          </a:p>
        </p:txBody>
      </p:sp>
      <p:sp>
        <p:nvSpPr>
          <p:cNvPr id="811014" name="Rectangle 6"/>
          <p:cNvSpPr>
            <a:spLocks noChangeArrowheads="1"/>
          </p:cNvSpPr>
          <p:nvPr/>
        </p:nvSpPr>
        <p:spPr bwMode="auto">
          <a:xfrm>
            <a:off x="838200" y="1203325"/>
            <a:ext cx="77549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2. When you break up the data, you </a:t>
            </a:r>
            <a:r>
              <a:rPr lang="en-US" sz="2000">
                <a:solidFill>
                  <a:srgbClr val="006666"/>
                </a:solidFill>
              </a:rPr>
              <a:t>remove a single element</a:t>
            </a:r>
            <a:r>
              <a:rPr lang="en-US" sz="2000">
                <a:solidFill>
                  <a:schemeClr val="accent2"/>
                </a:solidFill>
              </a:rPr>
              <a:t> and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    use recursion to process the remaining N-1 elements.</a:t>
            </a:r>
          </a:p>
        </p:txBody>
      </p:sp>
      <p:sp>
        <p:nvSpPr>
          <p:cNvPr id="811015" name="Text Box 7"/>
          <p:cNvSpPr txBox="1">
            <a:spLocks noChangeArrowheads="1"/>
          </p:cNvSpPr>
          <p:nvPr/>
        </p:nvSpPr>
        <p:spPr bwMode="auto">
          <a:xfrm>
            <a:off x="1063625" y="2724150"/>
            <a:ext cx="662305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ProcessSomeData( SomeDataType x[], int N 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{</a:t>
            </a:r>
          </a:p>
          <a:p>
            <a:r>
              <a:rPr lang="en-US" sz="2000">
                <a:latin typeface="Comic Sans MS" pitchFamily="66" charset="0"/>
              </a:rPr>
              <a:t>    If x is small enough to be trivially processed</a:t>
            </a:r>
          </a:p>
          <a:p>
            <a:r>
              <a:rPr lang="en-US" sz="2000">
                <a:latin typeface="Comic Sans MS" pitchFamily="66" charset="0"/>
              </a:rPr>
              <a:t>          Process it directly and return the result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Otherwise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Break x into several smaller problems (x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, 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, …)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Call our function to solve each sub-problem: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	   result</a:t>
            </a:r>
            <a:r>
              <a:rPr lang="en-US" sz="20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=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(x</a:t>
            </a:r>
            <a:r>
              <a:rPr lang="en-US" sz="20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,N</a:t>
            </a:r>
            <a:r>
              <a:rPr lang="en-US" sz="18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	   result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=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,N</a:t>
            </a:r>
            <a:r>
              <a:rPr lang="en-US" sz="1800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      …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Combine the results (result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…result</a:t>
            </a:r>
            <a:r>
              <a:rPr lang="en-US" b="1" baseline="-25000">
                <a:solidFill>
                  <a:schemeClr val="tx2"/>
                </a:solidFill>
                <a:latin typeface="Comic Sans MS" pitchFamily="66" charset="0"/>
              </a:rPr>
              <a:t>n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 into </a:t>
            </a:r>
            <a:br>
              <a:rPr lang="en-US" sz="20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a solution to the whole problem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 Return the result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}</a:t>
            </a:r>
          </a:p>
        </p:txBody>
      </p:sp>
      <p:grpSp>
        <p:nvGrpSpPr>
          <p:cNvPr id="811016" name="Group 8"/>
          <p:cNvGrpSpPr>
            <a:grpSpLocks/>
          </p:cNvGrpSpPr>
          <p:nvPr/>
        </p:nvGrpSpPr>
        <p:grpSpPr bwMode="auto">
          <a:xfrm>
            <a:off x="3429000" y="4248150"/>
            <a:ext cx="5654675" cy="396875"/>
            <a:chOff x="2160" y="2154"/>
            <a:chExt cx="3562" cy="250"/>
          </a:xfrm>
        </p:grpSpPr>
        <p:sp>
          <p:nvSpPr>
            <p:cNvPr id="811017" name="Rectangle 9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11018" name="Text Box 10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two chunks: one of size 1, and one of size N-1</a:t>
              </a:r>
            </a:p>
          </p:txBody>
        </p:sp>
      </p:grpSp>
      <p:grpSp>
        <p:nvGrpSpPr>
          <p:cNvPr id="811019" name="Group 11"/>
          <p:cNvGrpSpPr>
            <a:grpSpLocks/>
          </p:cNvGrpSpPr>
          <p:nvPr/>
        </p:nvGrpSpPr>
        <p:grpSpPr bwMode="auto">
          <a:xfrm>
            <a:off x="3352800" y="4857750"/>
            <a:ext cx="5654675" cy="396875"/>
            <a:chOff x="2160" y="2154"/>
            <a:chExt cx="3562" cy="250"/>
          </a:xfrm>
        </p:grpSpPr>
        <p:sp>
          <p:nvSpPr>
            <p:cNvPr id="811020" name="Rectangle 12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11021" name="Text Box 13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Process x[0] without using recursion</a:t>
              </a:r>
              <a:endParaRPr lang="en-US" sz="2000">
                <a:solidFill>
                  <a:srgbClr val="6600CC"/>
                </a:solidFill>
              </a:endParaRPr>
            </a:p>
          </p:txBody>
        </p:sp>
      </p:grpSp>
      <p:grpSp>
        <p:nvGrpSpPr>
          <p:cNvPr id="811022" name="Group 14"/>
          <p:cNvGrpSpPr>
            <a:grpSpLocks/>
          </p:cNvGrpSpPr>
          <p:nvPr/>
        </p:nvGrpSpPr>
        <p:grpSpPr bwMode="auto">
          <a:xfrm>
            <a:off x="5591175" y="5156200"/>
            <a:ext cx="5654675" cy="396875"/>
            <a:chOff x="2160" y="2154"/>
            <a:chExt cx="3562" cy="250"/>
          </a:xfrm>
        </p:grpSpPr>
        <p:sp>
          <p:nvSpPr>
            <p:cNvPr id="811023" name="Rectangle 15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11024" name="Text Box 16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x[1 thru N], </a:t>
              </a:r>
              <a:r>
                <a:rPr lang="en-US" sz="2000">
                  <a:solidFill>
                    <a:srgbClr val="6600CC"/>
                  </a:solidFill>
                </a:rPr>
                <a:t>N-1 </a:t>
              </a:r>
              <a:r>
                <a:rPr lang="en-US" sz="2000">
                  <a:solidFill>
                    <a:schemeClr val="tx1"/>
                  </a:solidFill>
                </a:rPr>
                <a:t>)</a:t>
              </a:r>
              <a:r>
                <a:rPr lang="en-US" sz="2000">
                  <a:solidFill>
                    <a:srgbClr val="6600CC"/>
                  </a:solidFill>
                </a:rPr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1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1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013" grpId="0"/>
      <p:bldP spid="81101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24BDB-0D2D-46DA-B391-0A1658E71329}" type="slidenum">
              <a:rPr lang="en-US"/>
              <a:pPr/>
              <a:t>113</a:t>
            </a:fld>
            <a:endParaRPr lang="en-US"/>
          </a:p>
        </p:txBody>
      </p:sp>
      <p:sp>
        <p:nvSpPr>
          <p:cNvPr id="85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Working Through Recursion</a:t>
            </a:r>
          </a:p>
        </p:txBody>
      </p:sp>
      <p:grpSp>
        <p:nvGrpSpPr>
          <p:cNvPr id="856067" name="Group 3"/>
          <p:cNvGrpSpPr>
            <a:grpSpLocks/>
          </p:cNvGrpSpPr>
          <p:nvPr/>
        </p:nvGrpSpPr>
        <p:grpSpPr bwMode="auto">
          <a:xfrm>
            <a:off x="123825" y="4267200"/>
            <a:ext cx="5480050" cy="2454275"/>
            <a:chOff x="1110" y="1787"/>
            <a:chExt cx="3452" cy="1546"/>
          </a:xfrm>
        </p:grpSpPr>
        <p:sp>
          <p:nvSpPr>
            <p:cNvPr id="856068" name="Text Box 4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56069" name="Rectangle 5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856070" name="Rectangle 6"/>
            <p:cNvSpPr>
              <a:spLocks noChangeArrowheads="1"/>
            </p:cNvSpPr>
            <p:nvPr/>
          </p:nvSpPr>
          <p:spPr bwMode="auto">
            <a:xfrm>
              <a:off x="1296" y="2429"/>
              <a:ext cx="2361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 </a:t>
              </a:r>
              <a:r>
                <a:rPr lang="en-US">
                  <a:solidFill>
                    <a:srgbClr val="6600CC"/>
                  </a:solidFill>
                </a:rPr>
                <a:t>size – 1 </a:t>
              </a:r>
              <a:r>
                <a:rPr lang="en-US"/>
                <a:t>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sp>
        <p:nvSpPr>
          <p:cNvPr id="856071" name="Text Box 7"/>
          <p:cNvSpPr txBox="1">
            <a:spLocks noChangeArrowheads="1"/>
          </p:cNvSpPr>
          <p:nvPr/>
        </p:nvSpPr>
        <p:spPr bwMode="auto">
          <a:xfrm>
            <a:off x="5784850" y="4268788"/>
            <a:ext cx="3225800" cy="243363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/>
              <a:t>{</a:t>
            </a:r>
          </a:p>
          <a:p>
            <a:pPr algn="l">
              <a:spcBef>
                <a:spcPct val="50000"/>
              </a:spcBef>
            </a:pPr>
            <a:r>
              <a:rPr lang="en-US"/>
              <a:t>    string names[3];</a:t>
            </a:r>
          </a:p>
          <a:p>
            <a:pPr algn="l">
              <a:spcBef>
                <a:spcPct val="50000"/>
              </a:spcBef>
            </a:pPr>
            <a:r>
              <a:rPr lang="en-US"/>
              <a:t>    ...</a:t>
            </a:r>
          </a:p>
          <a:p>
            <a:pPr algn="l">
              <a:spcBef>
                <a:spcPct val="50000"/>
              </a:spcBef>
            </a:pPr>
            <a:r>
              <a:rPr lang="en-US"/>
              <a:t>    reversePrint(names,3);</a:t>
            </a:r>
          </a:p>
          <a:p>
            <a:pPr algn="l">
              <a:spcBef>
                <a:spcPct val="50000"/>
              </a:spcBef>
            </a:pPr>
            <a:r>
              <a:rPr lang="en-US"/>
              <a:t>}</a:t>
            </a:r>
          </a:p>
        </p:txBody>
      </p:sp>
      <p:sp>
        <p:nvSpPr>
          <p:cNvPr id="856072" name="Line 8"/>
          <p:cNvSpPr>
            <a:spLocks noChangeShapeType="1"/>
          </p:cNvSpPr>
          <p:nvPr/>
        </p:nvSpPr>
        <p:spPr bwMode="auto">
          <a:xfrm>
            <a:off x="5772150" y="52943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073" name="Line 9"/>
          <p:cNvSpPr>
            <a:spLocks noChangeShapeType="1"/>
          </p:cNvSpPr>
          <p:nvPr/>
        </p:nvSpPr>
        <p:spPr bwMode="auto">
          <a:xfrm>
            <a:off x="5781675" y="5734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56074" name="Group 10"/>
          <p:cNvGrpSpPr>
            <a:grpSpLocks/>
          </p:cNvGrpSpPr>
          <p:nvPr/>
        </p:nvGrpSpPr>
        <p:grpSpPr bwMode="auto">
          <a:xfrm>
            <a:off x="6553200" y="928688"/>
            <a:ext cx="1905000" cy="2119312"/>
            <a:chOff x="4128" y="585"/>
            <a:chExt cx="1200" cy="1335"/>
          </a:xfrm>
        </p:grpSpPr>
        <p:sp>
          <p:nvSpPr>
            <p:cNvPr id="856075" name="Rectangle 11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076" name="Rectangle 12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077" name="Rectangle 13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078" name="Rectangle 14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079" name="Text Box 15"/>
            <p:cNvSpPr txBox="1">
              <a:spLocks noChangeArrowheads="1"/>
            </p:cNvSpPr>
            <p:nvPr/>
          </p:nvSpPr>
          <p:spPr bwMode="auto">
            <a:xfrm>
              <a:off x="4128" y="585"/>
              <a:ext cx="5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names</a:t>
              </a:r>
            </a:p>
          </p:txBody>
        </p:sp>
        <p:sp>
          <p:nvSpPr>
            <p:cNvPr id="856080" name="Text Box 16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56081" name="Text Box 17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56082" name="Text Box 18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56083" name="Text Box 19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sp>
        <p:nvSpPr>
          <p:cNvPr id="856084" name="Text Box 20"/>
          <p:cNvSpPr txBox="1">
            <a:spLocks noChangeArrowheads="1"/>
          </p:cNvSpPr>
          <p:nvPr/>
        </p:nvSpPr>
        <p:spPr bwMode="auto">
          <a:xfrm>
            <a:off x="7472363" y="1274763"/>
            <a:ext cx="852487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Phyllis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endParaRPr lang="en-US">
              <a:solidFill>
                <a:srgbClr val="6600CC"/>
              </a:solidFill>
            </a:endParaRPr>
          </a:p>
        </p:txBody>
      </p:sp>
      <p:sp>
        <p:nvSpPr>
          <p:cNvPr id="856085" name="Line 21"/>
          <p:cNvSpPr>
            <a:spLocks noChangeShapeType="1"/>
          </p:cNvSpPr>
          <p:nvPr/>
        </p:nvSpPr>
        <p:spPr bwMode="auto">
          <a:xfrm>
            <a:off x="5791200" y="6105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56086" name="Group 22"/>
          <p:cNvGrpSpPr>
            <a:grpSpLocks/>
          </p:cNvGrpSpPr>
          <p:nvPr/>
        </p:nvGrpSpPr>
        <p:grpSpPr bwMode="auto">
          <a:xfrm>
            <a:off x="4572000" y="4648200"/>
            <a:ext cx="1133475" cy="857250"/>
            <a:chOff x="2880" y="2928"/>
            <a:chExt cx="714" cy="540"/>
          </a:xfrm>
        </p:grpSpPr>
        <p:sp>
          <p:nvSpPr>
            <p:cNvPr id="856087" name="Rectangle 23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088" name="Text Box 24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856089" name="Text Box 25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856090" name="Rectangle 26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091" name="Rectangle 27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56092" name="Text Box 28"/>
          <p:cNvSpPr txBox="1">
            <a:spLocks noChangeArrowheads="1"/>
          </p:cNvSpPr>
          <p:nvPr/>
        </p:nvSpPr>
        <p:spPr bwMode="auto">
          <a:xfrm>
            <a:off x="7524750" y="5638800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2000</a:t>
            </a:r>
          </a:p>
        </p:txBody>
      </p:sp>
      <p:sp>
        <p:nvSpPr>
          <p:cNvPr id="856093" name="Text Box 29"/>
          <p:cNvSpPr txBox="1">
            <a:spLocks noChangeArrowheads="1"/>
          </p:cNvSpPr>
          <p:nvPr/>
        </p:nvSpPr>
        <p:spPr bwMode="auto">
          <a:xfrm>
            <a:off x="8229600" y="564356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3</a:t>
            </a:r>
          </a:p>
        </p:txBody>
      </p:sp>
      <p:sp>
        <p:nvSpPr>
          <p:cNvPr id="856094" name="Line 30"/>
          <p:cNvSpPr>
            <a:spLocks noChangeShapeType="1"/>
          </p:cNvSpPr>
          <p:nvPr/>
        </p:nvSpPr>
        <p:spPr bwMode="auto">
          <a:xfrm>
            <a:off x="-66675" y="4438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095" name="Rectangle 31"/>
          <p:cNvSpPr>
            <a:spLocks noChangeArrowheads="1"/>
          </p:cNvSpPr>
          <p:nvPr/>
        </p:nvSpPr>
        <p:spPr bwMode="auto">
          <a:xfrm>
            <a:off x="5724525" y="4171950"/>
            <a:ext cx="3343275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56096" name="Line 32"/>
          <p:cNvSpPr>
            <a:spLocks noChangeShapeType="1"/>
          </p:cNvSpPr>
          <p:nvPr/>
        </p:nvSpPr>
        <p:spPr bwMode="auto">
          <a:xfrm>
            <a:off x="219075" y="48958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097" name="Line 33"/>
          <p:cNvSpPr>
            <a:spLocks noChangeShapeType="1"/>
          </p:cNvSpPr>
          <p:nvPr/>
        </p:nvSpPr>
        <p:spPr bwMode="auto">
          <a:xfrm>
            <a:off x="161925" y="5486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098" name="Line 34"/>
          <p:cNvSpPr>
            <a:spLocks noChangeShapeType="1"/>
          </p:cNvSpPr>
          <p:nvPr/>
        </p:nvSpPr>
        <p:spPr bwMode="auto">
          <a:xfrm>
            <a:off x="447675" y="5962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099" name="Rectangle 35"/>
          <p:cNvSpPr>
            <a:spLocks noChangeArrowheads="1"/>
          </p:cNvSpPr>
          <p:nvPr/>
        </p:nvSpPr>
        <p:spPr bwMode="auto">
          <a:xfrm>
            <a:off x="76200" y="4219575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56100" name="Group 36"/>
          <p:cNvGrpSpPr>
            <a:grpSpLocks/>
          </p:cNvGrpSpPr>
          <p:nvPr/>
        </p:nvGrpSpPr>
        <p:grpSpPr bwMode="auto">
          <a:xfrm>
            <a:off x="219075" y="2162175"/>
            <a:ext cx="5480050" cy="2454275"/>
            <a:chOff x="1110" y="1787"/>
            <a:chExt cx="3452" cy="1546"/>
          </a:xfrm>
        </p:grpSpPr>
        <p:sp>
          <p:nvSpPr>
            <p:cNvPr id="856101" name="Text Box 37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56102" name="Rectangle 38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856103" name="Rectangle 39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arr[0]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856104" name="Group 40"/>
          <p:cNvGrpSpPr>
            <a:grpSpLocks/>
          </p:cNvGrpSpPr>
          <p:nvPr/>
        </p:nvGrpSpPr>
        <p:grpSpPr bwMode="auto">
          <a:xfrm>
            <a:off x="4648200" y="2571750"/>
            <a:ext cx="1133475" cy="857250"/>
            <a:chOff x="2880" y="2928"/>
            <a:chExt cx="714" cy="540"/>
          </a:xfrm>
        </p:grpSpPr>
        <p:sp>
          <p:nvSpPr>
            <p:cNvPr id="856105" name="Rectangle 41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106" name="Text Box 42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856107" name="Text Box 43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856108" name="Rectangle 44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109" name="Rectangle 45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56110" name="Text Box 46"/>
          <p:cNvSpPr txBox="1">
            <a:spLocks noChangeArrowheads="1"/>
          </p:cNvSpPr>
          <p:nvPr/>
        </p:nvSpPr>
        <p:spPr bwMode="auto">
          <a:xfrm>
            <a:off x="5086350" y="2681288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2020</a:t>
            </a:r>
          </a:p>
        </p:txBody>
      </p:sp>
      <p:sp>
        <p:nvSpPr>
          <p:cNvPr id="856111" name="Text Box 47"/>
          <p:cNvSpPr txBox="1">
            <a:spLocks noChangeArrowheads="1"/>
          </p:cNvSpPr>
          <p:nvPr/>
        </p:nvSpPr>
        <p:spPr bwMode="auto">
          <a:xfrm>
            <a:off x="2057400" y="5538788"/>
            <a:ext cx="151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2000 + 1</a:t>
            </a:r>
          </a:p>
        </p:txBody>
      </p:sp>
      <p:sp>
        <p:nvSpPr>
          <p:cNvPr id="856112" name="Text Box 48"/>
          <p:cNvSpPr txBox="1">
            <a:spLocks noChangeArrowheads="1"/>
          </p:cNvSpPr>
          <p:nvPr/>
        </p:nvSpPr>
        <p:spPr bwMode="auto">
          <a:xfrm>
            <a:off x="3359150" y="5538788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</a:t>
            </a:r>
          </a:p>
        </p:txBody>
      </p:sp>
      <p:sp>
        <p:nvSpPr>
          <p:cNvPr id="856113" name="Line 49"/>
          <p:cNvSpPr>
            <a:spLocks noChangeShapeType="1"/>
          </p:cNvSpPr>
          <p:nvPr/>
        </p:nvSpPr>
        <p:spPr bwMode="auto">
          <a:xfrm>
            <a:off x="28575" y="2343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114" name="Line 50"/>
          <p:cNvSpPr>
            <a:spLocks noChangeShapeType="1"/>
          </p:cNvSpPr>
          <p:nvPr/>
        </p:nvSpPr>
        <p:spPr bwMode="auto">
          <a:xfrm>
            <a:off x="304800" y="2790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115" name="Line 51"/>
          <p:cNvSpPr>
            <a:spLocks noChangeShapeType="1"/>
          </p:cNvSpPr>
          <p:nvPr/>
        </p:nvSpPr>
        <p:spPr bwMode="auto">
          <a:xfrm>
            <a:off x="295275" y="3381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116" name="Line 52"/>
          <p:cNvSpPr>
            <a:spLocks noChangeShapeType="1"/>
          </p:cNvSpPr>
          <p:nvPr/>
        </p:nvSpPr>
        <p:spPr bwMode="auto">
          <a:xfrm>
            <a:off x="523875" y="3838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117" name="Rectangle 53"/>
          <p:cNvSpPr>
            <a:spLocks noChangeArrowheads="1"/>
          </p:cNvSpPr>
          <p:nvPr/>
        </p:nvSpPr>
        <p:spPr bwMode="auto">
          <a:xfrm>
            <a:off x="228600" y="2038350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56118" name="Group 54"/>
          <p:cNvGrpSpPr>
            <a:grpSpLocks/>
          </p:cNvGrpSpPr>
          <p:nvPr/>
        </p:nvGrpSpPr>
        <p:grpSpPr bwMode="auto">
          <a:xfrm>
            <a:off x="381000" y="60325"/>
            <a:ext cx="5480050" cy="2454275"/>
            <a:chOff x="1110" y="1787"/>
            <a:chExt cx="3452" cy="1546"/>
          </a:xfrm>
        </p:grpSpPr>
        <p:sp>
          <p:nvSpPr>
            <p:cNvPr id="856119" name="Text Box 55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56120" name="Rectangle 56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856121" name="Rectangle 57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856122" name="Group 58"/>
          <p:cNvGrpSpPr>
            <a:grpSpLocks/>
          </p:cNvGrpSpPr>
          <p:nvPr/>
        </p:nvGrpSpPr>
        <p:grpSpPr bwMode="auto">
          <a:xfrm>
            <a:off x="4810125" y="469900"/>
            <a:ext cx="1133475" cy="857250"/>
            <a:chOff x="2880" y="2928"/>
            <a:chExt cx="714" cy="540"/>
          </a:xfrm>
        </p:grpSpPr>
        <p:sp>
          <p:nvSpPr>
            <p:cNvPr id="856123" name="Rectangle 59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124" name="Text Box 60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856125" name="Text Box 61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856126" name="Rectangle 62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127" name="Rectangle 63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56128" name="Text Box 64"/>
          <p:cNvSpPr txBox="1">
            <a:spLocks noChangeArrowheads="1"/>
          </p:cNvSpPr>
          <p:nvPr/>
        </p:nvSpPr>
        <p:spPr bwMode="auto">
          <a:xfrm>
            <a:off x="5248275" y="55086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2040</a:t>
            </a:r>
          </a:p>
        </p:txBody>
      </p:sp>
      <p:sp>
        <p:nvSpPr>
          <p:cNvPr id="856129" name="Text Box 65"/>
          <p:cNvSpPr txBox="1">
            <a:spLocks noChangeArrowheads="1"/>
          </p:cNvSpPr>
          <p:nvPr/>
        </p:nvSpPr>
        <p:spPr bwMode="auto">
          <a:xfrm>
            <a:off x="2190750" y="3438525"/>
            <a:ext cx="1127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2020 + 1</a:t>
            </a:r>
          </a:p>
        </p:txBody>
      </p:sp>
      <p:sp>
        <p:nvSpPr>
          <p:cNvPr id="856130" name="Text Box 66"/>
          <p:cNvSpPr txBox="1">
            <a:spLocks noChangeArrowheads="1"/>
          </p:cNvSpPr>
          <p:nvPr/>
        </p:nvSpPr>
        <p:spPr bwMode="auto">
          <a:xfrm>
            <a:off x="3406775" y="3438525"/>
            <a:ext cx="393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1</a:t>
            </a:r>
          </a:p>
        </p:txBody>
      </p:sp>
      <p:sp>
        <p:nvSpPr>
          <p:cNvPr id="856131" name="Line 67"/>
          <p:cNvSpPr>
            <a:spLocks noChangeShapeType="1"/>
          </p:cNvSpPr>
          <p:nvPr/>
        </p:nvSpPr>
        <p:spPr bwMode="auto">
          <a:xfrm>
            <a:off x="200025" y="238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132" name="Line 68"/>
          <p:cNvSpPr>
            <a:spLocks noChangeShapeType="1"/>
          </p:cNvSpPr>
          <p:nvPr/>
        </p:nvSpPr>
        <p:spPr bwMode="auto">
          <a:xfrm>
            <a:off x="457200" y="685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133" name="Line 69"/>
          <p:cNvSpPr>
            <a:spLocks noChangeShapeType="1"/>
          </p:cNvSpPr>
          <p:nvPr/>
        </p:nvSpPr>
        <p:spPr bwMode="auto">
          <a:xfrm>
            <a:off x="714375" y="17335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134" name="Text Box 70"/>
          <p:cNvSpPr txBox="1">
            <a:spLocks noChangeArrowheads="1"/>
          </p:cNvSpPr>
          <p:nvPr/>
        </p:nvSpPr>
        <p:spPr bwMode="auto">
          <a:xfrm>
            <a:off x="8410575" y="1047750"/>
            <a:ext cx="742950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2000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2020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2040</a:t>
            </a:r>
          </a:p>
        </p:txBody>
      </p:sp>
      <p:grpSp>
        <p:nvGrpSpPr>
          <p:cNvPr id="856135" name="Group 71"/>
          <p:cNvGrpSpPr>
            <a:grpSpLocks/>
          </p:cNvGrpSpPr>
          <p:nvPr/>
        </p:nvGrpSpPr>
        <p:grpSpPr bwMode="auto">
          <a:xfrm>
            <a:off x="6296025" y="800100"/>
            <a:ext cx="1028700" cy="495300"/>
            <a:chOff x="3966" y="504"/>
            <a:chExt cx="648" cy="312"/>
          </a:xfrm>
        </p:grpSpPr>
        <p:sp>
          <p:nvSpPr>
            <p:cNvPr id="856136" name="Rectangle 72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6137" name="Text Box 73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arr        </a:t>
              </a:r>
            </a:p>
          </p:txBody>
        </p:sp>
      </p:grpSp>
      <p:grpSp>
        <p:nvGrpSpPr>
          <p:cNvPr id="856138" name="Group 74"/>
          <p:cNvGrpSpPr>
            <a:grpSpLocks/>
          </p:cNvGrpSpPr>
          <p:nvPr/>
        </p:nvGrpSpPr>
        <p:grpSpPr bwMode="auto">
          <a:xfrm>
            <a:off x="6553200" y="723900"/>
            <a:ext cx="2619375" cy="1819275"/>
            <a:chOff x="5760" y="3552"/>
            <a:chExt cx="1650" cy="1146"/>
          </a:xfrm>
        </p:grpSpPr>
        <p:sp>
          <p:nvSpPr>
            <p:cNvPr id="856139" name="Rectangle 75"/>
            <p:cNvSpPr>
              <a:spLocks noChangeArrowheads="1"/>
            </p:cNvSpPr>
            <p:nvPr/>
          </p:nvSpPr>
          <p:spPr bwMode="auto">
            <a:xfrm>
              <a:off x="5760" y="3672"/>
              <a:ext cx="1218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6140" name="Rectangle 76"/>
            <p:cNvSpPr>
              <a:spLocks noChangeArrowheads="1"/>
            </p:cNvSpPr>
            <p:nvPr/>
          </p:nvSpPr>
          <p:spPr bwMode="auto">
            <a:xfrm>
              <a:off x="6978" y="3552"/>
              <a:ext cx="432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6141" name="Rectangle 77"/>
            <p:cNvSpPr>
              <a:spLocks noChangeArrowheads="1"/>
            </p:cNvSpPr>
            <p:nvPr/>
          </p:nvSpPr>
          <p:spPr bwMode="auto">
            <a:xfrm>
              <a:off x="5946" y="4158"/>
              <a:ext cx="276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142" name="Text Box 78"/>
            <p:cNvSpPr txBox="1">
              <a:spLocks noChangeArrowheads="1"/>
            </p:cNvSpPr>
            <p:nvPr/>
          </p:nvSpPr>
          <p:spPr bwMode="auto">
            <a:xfrm>
              <a:off x="5780" y="39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856143" name="Rectangle 79"/>
            <p:cNvSpPr>
              <a:spLocks noChangeArrowheads="1"/>
            </p:cNvSpPr>
            <p:nvPr/>
          </p:nvSpPr>
          <p:spPr bwMode="auto">
            <a:xfrm>
              <a:off x="5956" y="4168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56144" name="Rectangle 80"/>
            <p:cNvSpPr>
              <a:spLocks noChangeArrowheads="1"/>
            </p:cNvSpPr>
            <p:nvPr/>
          </p:nvSpPr>
          <p:spPr bwMode="auto">
            <a:xfrm>
              <a:off x="5962" y="4450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</p:grpSp>
      <p:grpSp>
        <p:nvGrpSpPr>
          <p:cNvPr id="856145" name="Group 81"/>
          <p:cNvGrpSpPr>
            <a:grpSpLocks/>
          </p:cNvGrpSpPr>
          <p:nvPr/>
        </p:nvGrpSpPr>
        <p:grpSpPr bwMode="auto">
          <a:xfrm>
            <a:off x="6565900" y="1295400"/>
            <a:ext cx="2644775" cy="1695450"/>
            <a:chOff x="5760" y="2592"/>
            <a:chExt cx="1666" cy="1068"/>
          </a:xfrm>
        </p:grpSpPr>
        <p:sp>
          <p:nvSpPr>
            <p:cNvPr id="856146" name="Rectangle 82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6147" name="Rectangle 83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6148" name="Rectangle 84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149" name="Text Box 85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856150" name="Rectangle 86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56151" name="Rectangle 87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56152" name="AutoShape 88"/>
          <p:cNvSpPr>
            <a:spLocks noChangeArrowheads="1"/>
          </p:cNvSpPr>
          <p:nvPr/>
        </p:nvSpPr>
        <p:spPr bwMode="auto">
          <a:xfrm>
            <a:off x="-5305425" y="4933950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856153" name="AutoShape 89"/>
          <p:cNvSpPr>
            <a:spLocks noChangeArrowheads="1"/>
          </p:cNvSpPr>
          <p:nvPr/>
        </p:nvSpPr>
        <p:spPr bwMode="auto">
          <a:xfrm>
            <a:off x="2552700" y="657225"/>
            <a:ext cx="2905125" cy="1400175"/>
          </a:xfrm>
          <a:prstGeom prst="wedgeRoundRectCallout">
            <a:avLst>
              <a:gd name="adj1" fmla="val 34917"/>
              <a:gd name="adj2" fmla="val 95352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Cool! It’s if our array starts at location 2020 and only has 2 elements!</a:t>
            </a:r>
          </a:p>
        </p:txBody>
      </p:sp>
      <p:sp>
        <p:nvSpPr>
          <p:cNvPr id="856154" name="AutoShape 90"/>
          <p:cNvSpPr>
            <a:spLocks noChangeArrowheads="1"/>
          </p:cNvSpPr>
          <p:nvPr/>
        </p:nvSpPr>
        <p:spPr bwMode="auto">
          <a:xfrm>
            <a:off x="6124575" y="-28575"/>
            <a:ext cx="2905125" cy="885825"/>
          </a:xfrm>
          <a:prstGeom prst="wedgeRoundRectCallout">
            <a:avLst>
              <a:gd name="adj1" fmla="val -58852"/>
              <a:gd name="adj2" fmla="val 52866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Now it looks like arr has just one element and starts at 2040!</a:t>
            </a:r>
          </a:p>
        </p:txBody>
      </p:sp>
      <p:sp>
        <p:nvSpPr>
          <p:cNvPr id="856155" name="Line 91"/>
          <p:cNvSpPr>
            <a:spLocks noChangeShapeType="1"/>
          </p:cNvSpPr>
          <p:nvPr/>
        </p:nvSpPr>
        <p:spPr bwMode="auto">
          <a:xfrm>
            <a:off x="371475" y="1266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56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5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8561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8561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5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59259E-6 L -0.27396 -0.1305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8560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98" y="-652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96296E-6 L -0.33368 -0.080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8560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84" y="-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5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5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5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5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7.40741E-7 L 0.28125 -0.41667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856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3" y="-20833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7.40741E-7 L 0.2059 -0.3662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856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-1831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3000"/>
                                        <p:tgtEl>
                                          <p:spTgt spid="856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5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85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56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56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5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56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56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40741E-7 L 0.30729 -0.42083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856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5" y="-21042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7.40741E-7 L 0.22257 -0.3662 " pathEditMode="relative" rAng="0" ptsTypes="AA">
                                      <p:cBhvr>
                                        <p:cTn id="183" dur="2000" fill="hold"/>
                                        <p:tgtEl>
                                          <p:spTgt spid="856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8" y="-18310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3000"/>
                                        <p:tgtEl>
                                          <p:spTgt spid="856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56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2000"/>
                                        <p:tgtEl>
                                          <p:spTgt spid="856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856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85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85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6071" grpId="0" animBg="1"/>
      <p:bldP spid="856072" grpId="0" animBg="1"/>
      <p:bldP spid="856072" grpId="1" animBg="1"/>
      <p:bldP spid="856073" grpId="0" animBg="1"/>
      <p:bldP spid="856073" grpId="1" animBg="1"/>
      <p:bldP spid="856084" grpId="0"/>
      <p:bldP spid="856085" grpId="0" animBg="1"/>
      <p:bldP spid="856092" grpId="0"/>
      <p:bldP spid="856092" grpId="1"/>
      <p:bldP spid="856093" grpId="0"/>
      <p:bldP spid="856093" grpId="1"/>
      <p:bldP spid="856094" grpId="0" animBg="1"/>
      <p:bldP spid="856094" grpId="1" animBg="1"/>
      <p:bldP spid="856095" grpId="0" animBg="1"/>
      <p:bldP spid="856096" grpId="0" animBg="1"/>
      <p:bldP spid="856096" grpId="1" animBg="1"/>
      <p:bldP spid="856097" grpId="0" animBg="1"/>
      <p:bldP spid="856097" grpId="1" animBg="1"/>
      <p:bldP spid="856098" grpId="0" animBg="1"/>
      <p:bldP spid="856099" grpId="0" animBg="1"/>
      <p:bldP spid="856110" grpId="0"/>
      <p:bldP spid="856111" grpId="0"/>
      <p:bldP spid="856111" grpId="1"/>
      <p:bldP spid="856111" grpId="2"/>
      <p:bldP spid="856112" grpId="0"/>
      <p:bldP spid="856112" grpId="1"/>
      <p:bldP spid="856113" grpId="0" animBg="1"/>
      <p:bldP spid="856113" grpId="1" animBg="1"/>
      <p:bldP spid="856114" grpId="0" animBg="1"/>
      <p:bldP spid="856114" grpId="1" animBg="1"/>
      <p:bldP spid="856115" grpId="0" animBg="1"/>
      <p:bldP spid="856115" grpId="1" animBg="1"/>
      <p:bldP spid="856116" grpId="0" animBg="1"/>
      <p:bldP spid="856117" grpId="0" animBg="1"/>
      <p:bldP spid="856128" grpId="0"/>
      <p:bldP spid="856129" grpId="0"/>
      <p:bldP spid="856129" grpId="1"/>
      <p:bldP spid="856129" grpId="2"/>
      <p:bldP spid="856130" grpId="0"/>
      <p:bldP spid="856130" grpId="1"/>
      <p:bldP spid="856131" grpId="0" animBg="1"/>
      <p:bldP spid="856131" grpId="1" animBg="1"/>
      <p:bldP spid="856132" grpId="0" animBg="1"/>
      <p:bldP spid="856132" grpId="1" animBg="1"/>
      <p:bldP spid="856133" grpId="0" animBg="1"/>
      <p:bldP spid="856134" grpId="0"/>
      <p:bldP spid="856134" grpId="1"/>
      <p:bldP spid="856153" grpId="0" animBg="1"/>
      <p:bldP spid="856153" grpId="1" animBg="1"/>
      <p:bldP spid="856154" grpId="0" animBg="1"/>
      <p:bldP spid="856154" grpId="1" animBg="1"/>
      <p:bldP spid="856155" grpId="0" animBg="1"/>
      <p:bldP spid="856155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0599-931F-43C7-8E4D-881032FB5BF7}" type="slidenum">
              <a:rPr lang="en-US"/>
              <a:pPr/>
              <a:t>114</a:t>
            </a:fld>
            <a:endParaRPr lang="en-US"/>
          </a:p>
        </p:txBody>
      </p:sp>
      <p:sp>
        <p:nvSpPr>
          <p:cNvPr id="8581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Working Through Recursion</a:t>
            </a:r>
          </a:p>
        </p:txBody>
      </p:sp>
      <p:sp>
        <p:nvSpPr>
          <p:cNvPr id="858115" name="Text Box 3"/>
          <p:cNvSpPr txBox="1">
            <a:spLocks noChangeArrowheads="1"/>
          </p:cNvSpPr>
          <p:nvPr/>
        </p:nvSpPr>
        <p:spPr bwMode="auto">
          <a:xfrm>
            <a:off x="5784850" y="4268788"/>
            <a:ext cx="3225800" cy="243363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/>
              <a:t>{</a:t>
            </a:r>
          </a:p>
          <a:p>
            <a:pPr algn="l">
              <a:spcBef>
                <a:spcPct val="50000"/>
              </a:spcBef>
            </a:pPr>
            <a:r>
              <a:rPr lang="en-US"/>
              <a:t>    string names[3];</a:t>
            </a:r>
          </a:p>
          <a:p>
            <a:pPr algn="l">
              <a:spcBef>
                <a:spcPct val="50000"/>
              </a:spcBef>
            </a:pPr>
            <a:r>
              <a:rPr lang="en-US"/>
              <a:t>    ...</a:t>
            </a:r>
          </a:p>
          <a:p>
            <a:pPr algn="l">
              <a:spcBef>
                <a:spcPct val="50000"/>
              </a:spcBef>
            </a:pPr>
            <a:r>
              <a:rPr lang="en-US"/>
              <a:t>    reversePrint(names,3);</a:t>
            </a:r>
          </a:p>
          <a:p>
            <a:pPr algn="l">
              <a:spcBef>
                <a:spcPct val="50000"/>
              </a:spcBef>
            </a:pPr>
            <a:r>
              <a:rPr lang="en-US"/>
              <a:t>}</a:t>
            </a:r>
          </a:p>
        </p:txBody>
      </p:sp>
      <p:grpSp>
        <p:nvGrpSpPr>
          <p:cNvPr id="858116" name="Group 4"/>
          <p:cNvGrpSpPr>
            <a:grpSpLocks/>
          </p:cNvGrpSpPr>
          <p:nvPr/>
        </p:nvGrpSpPr>
        <p:grpSpPr bwMode="auto">
          <a:xfrm>
            <a:off x="6553200" y="928688"/>
            <a:ext cx="1905000" cy="2119312"/>
            <a:chOff x="4128" y="585"/>
            <a:chExt cx="1200" cy="1335"/>
          </a:xfrm>
        </p:grpSpPr>
        <p:sp>
          <p:nvSpPr>
            <p:cNvPr id="858117" name="Rectangle 5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118" name="Rectangle 6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119" name="Rectangle 7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120" name="Rectangle 8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121" name="Text Box 9"/>
            <p:cNvSpPr txBox="1">
              <a:spLocks noChangeArrowheads="1"/>
            </p:cNvSpPr>
            <p:nvPr/>
          </p:nvSpPr>
          <p:spPr bwMode="auto">
            <a:xfrm>
              <a:off x="4128" y="585"/>
              <a:ext cx="5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names</a:t>
              </a:r>
            </a:p>
          </p:txBody>
        </p:sp>
        <p:sp>
          <p:nvSpPr>
            <p:cNvPr id="858122" name="Text Box 10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58123" name="Text Box 11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58124" name="Text Box 12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58125" name="Text Box 13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sp>
        <p:nvSpPr>
          <p:cNvPr id="858126" name="Text Box 14"/>
          <p:cNvSpPr txBox="1">
            <a:spLocks noChangeArrowheads="1"/>
          </p:cNvSpPr>
          <p:nvPr/>
        </p:nvSpPr>
        <p:spPr bwMode="auto">
          <a:xfrm>
            <a:off x="7472363" y="1274763"/>
            <a:ext cx="852487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Phyllis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endParaRPr lang="en-US">
              <a:solidFill>
                <a:srgbClr val="6600CC"/>
              </a:solidFill>
            </a:endParaRPr>
          </a:p>
        </p:txBody>
      </p:sp>
      <p:sp>
        <p:nvSpPr>
          <p:cNvPr id="858127" name="Line 15"/>
          <p:cNvSpPr>
            <a:spLocks noChangeShapeType="1"/>
          </p:cNvSpPr>
          <p:nvPr/>
        </p:nvSpPr>
        <p:spPr bwMode="auto">
          <a:xfrm>
            <a:off x="5791200" y="6115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8128" name="Rectangle 16"/>
          <p:cNvSpPr>
            <a:spLocks noChangeArrowheads="1"/>
          </p:cNvSpPr>
          <p:nvPr/>
        </p:nvSpPr>
        <p:spPr bwMode="auto">
          <a:xfrm>
            <a:off x="5724525" y="4171950"/>
            <a:ext cx="3343275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58129" name="Text Box 17"/>
          <p:cNvSpPr txBox="1">
            <a:spLocks noChangeArrowheads="1"/>
          </p:cNvSpPr>
          <p:nvPr/>
        </p:nvSpPr>
        <p:spPr bwMode="auto">
          <a:xfrm>
            <a:off x="8410575" y="1047750"/>
            <a:ext cx="742950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2000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2020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2040</a:t>
            </a:r>
          </a:p>
        </p:txBody>
      </p:sp>
      <p:grpSp>
        <p:nvGrpSpPr>
          <p:cNvPr id="858130" name="Group 18"/>
          <p:cNvGrpSpPr>
            <a:grpSpLocks/>
          </p:cNvGrpSpPr>
          <p:nvPr/>
        </p:nvGrpSpPr>
        <p:grpSpPr bwMode="auto">
          <a:xfrm>
            <a:off x="6296025" y="800100"/>
            <a:ext cx="1028700" cy="495300"/>
            <a:chOff x="3966" y="504"/>
            <a:chExt cx="648" cy="312"/>
          </a:xfrm>
        </p:grpSpPr>
        <p:sp>
          <p:nvSpPr>
            <p:cNvPr id="858131" name="Rectangle 19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8132" name="Text Box 20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arr        </a:t>
              </a:r>
            </a:p>
          </p:txBody>
        </p:sp>
      </p:grpSp>
      <p:grpSp>
        <p:nvGrpSpPr>
          <p:cNvPr id="858133" name="Group 21"/>
          <p:cNvGrpSpPr>
            <a:grpSpLocks/>
          </p:cNvGrpSpPr>
          <p:nvPr/>
        </p:nvGrpSpPr>
        <p:grpSpPr bwMode="auto">
          <a:xfrm>
            <a:off x="6553200" y="723900"/>
            <a:ext cx="2619375" cy="1819275"/>
            <a:chOff x="5760" y="3552"/>
            <a:chExt cx="1650" cy="1146"/>
          </a:xfrm>
        </p:grpSpPr>
        <p:sp>
          <p:nvSpPr>
            <p:cNvPr id="858134" name="Rectangle 22"/>
            <p:cNvSpPr>
              <a:spLocks noChangeArrowheads="1"/>
            </p:cNvSpPr>
            <p:nvPr/>
          </p:nvSpPr>
          <p:spPr bwMode="auto">
            <a:xfrm>
              <a:off x="5760" y="3672"/>
              <a:ext cx="1218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8135" name="Rectangle 23"/>
            <p:cNvSpPr>
              <a:spLocks noChangeArrowheads="1"/>
            </p:cNvSpPr>
            <p:nvPr/>
          </p:nvSpPr>
          <p:spPr bwMode="auto">
            <a:xfrm>
              <a:off x="6978" y="3552"/>
              <a:ext cx="432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8136" name="Rectangle 24"/>
            <p:cNvSpPr>
              <a:spLocks noChangeArrowheads="1"/>
            </p:cNvSpPr>
            <p:nvPr/>
          </p:nvSpPr>
          <p:spPr bwMode="auto">
            <a:xfrm>
              <a:off x="5946" y="4158"/>
              <a:ext cx="276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137" name="Text Box 25"/>
            <p:cNvSpPr txBox="1">
              <a:spLocks noChangeArrowheads="1"/>
            </p:cNvSpPr>
            <p:nvPr/>
          </p:nvSpPr>
          <p:spPr bwMode="auto">
            <a:xfrm>
              <a:off x="5780" y="39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858138" name="Rectangle 26"/>
            <p:cNvSpPr>
              <a:spLocks noChangeArrowheads="1"/>
            </p:cNvSpPr>
            <p:nvPr/>
          </p:nvSpPr>
          <p:spPr bwMode="auto">
            <a:xfrm>
              <a:off x="5956" y="4168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58139" name="Rectangle 27"/>
            <p:cNvSpPr>
              <a:spLocks noChangeArrowheads="1"/>
            </p:cNvSpPr>
            <p:nvPr/>
          </p:nvSpPr>
          <p:spPr bwMode="auto">
            <a:xfrm>
              <a:off x="5962" y="4450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</p:grpSp>
      <p:grpSp>
        <p:nvGrpSpPr>
          <p:cNvPr id="858140" name="Group 28"/>
          <p:cNvGrpSpPr>
            <a:grpSpLocks/>
          </p:cNvGrpSpPr>
          <p:nvPr/>
        </p:nvGrpSpPr>
        <p:grpSpPr bwMode="auto">
          <a:xfrm>
            <a:off x="6565900" y="1295400"/>
            <a:ext cx="2644775" cy="1695450"/>
            <a:chOff x="5760" y="2592"/>
            <a:chExt cx="1666" cy="1068"/>
          </a:xfrm>
        </p:grpSpPr>
        <p:sp>
          <p:nvSpPr>
            <p:cNvPr id="858141" name="Rectangle 29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8142" name="Rectangle 30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8143" name="Rectangle 31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144" name="Text Box 32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858145" name="Rectangle 33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58146" name="Rectangle 34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58147" name="AutoShape 35"/>
          <p:cNvSpPr>
            <a:spLocks noChangeArrowheads="1"/>
          </p:cNvSpPr>
          <p:nvPr/>
        </p:nvSpPr>
        <p:spPr bwMode="auto">
          <a:xfrm>
            <a:off x="-5305425" y="4933950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grpSp>
        <p:nvGrpSpPr>
          <p:cNvPr id="858148" name="Group 36"/>
          <p:cNvGrpSpPr>
            <a:grpSpLocks/>
          </p:cNvGrpSpPr>
          <p:nvPr/>
        </p:nvGrpSpPr>
        <p:grpSpPr bwMode="auto">
          <a:xfrm>
            <a:off x="76200" y="60325"/>
            <a:ext cx="6181725" cy="6769100"/>
            <a:chOff x="48" y="38"/>
            <a:chExt cx="3894" cy="4264"/>
          </a:xfrm>
        </p:grpSpPr>
        <p:grpSp>
          <p:nvGrpSpPr>
            <p:cNvPr id="858149" name="Group 37"/>
            <p:cNvGrpSpPr>
              <a:grpSpLocks/>
            </p:cNvGrpSpPr>
            <p:nvPr/>
          </p:nvGrpSpPr>
          <p:grpSpPr bwMode="auto">
            <a:xfrm>
              <a:off x="48" y="38"/>
              <a:ext cx="3726" cy="4264"/>
              <a:chOff x="48" y="38"/>
              <a:chExt cx="3726" cy="4264"/>
            </a:xfrm>
          </p:grpSpPr>
          <p:grpSp>
            <p:nvGrpSpPr>
              <p:cNvPr id="858150" name="Group 38"/>
              <p:cNvGrpSpPr>
                <a:grpSpLocks/>
              </p:cNvGrpSpPr>
              <p:nvPr/>
            </p:nvGrpSpPr>
            <p:grpSpPr bwMode="auto">
              <a:xfrm>
                <a:off x="78" y="2688"/>
                <a:ext cx="3452" cy="1546"/>
                <a:chOff x="1110" y="1787"/>
                <a:chExt cx="3452" cy="1546"/>
              </a:xfrm>
            </p:grpSpPr>
            <p:sp>
              <p:nvSpPr>
                <p:cNvPr id="85815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1110" y="1787"/>
                  <a:ext cx="3452" cy="1546"/>
                </a:xfrm>
                <a:prstGeom prst="rect">
                  <a:avLst/>
                </a:prstGeom>
                <a:solidFill>
                  <a:srgbClr val="FFFB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700"/>
                    <a:t>void reversePrint(string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arr</a:t>
                  </a:r>
                  <a:r>
                    <a:rPr lang="en-US" sz="1700"/>
                    <a:t>[ ], int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size</a:t>
                  </a:r>
                  <a:r>
                    <a:rPr lang="en-US" sz="1700"/>
                    <a:t>)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endParaRPr lang="en-US" sz="12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  <p:sp>
              <p:nvSpPr>
                <p:cNvPr id="858152" name="Rectangle 40"/>
                <p:cNvSpPr>
                  <a:spLocks noChangeArrowheads="1"/>
                </p:cNvSpPr>
                <p:nvPr/>
              </p:nvSpPr>
              <p:spPr bwMode="auto">
                <a:xfrm>
                  <a:off x="1308" y="2064"/>
                  <a:ext cx="2205" cy="4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if (size == 0) // an empty array</a:t>
                  </a:r>
                </a:p>
                <a:p>
                  <a:pPr algn="l"/>
                  <a:endParaRPr lang="en-US" sz="200"/>
                </a:p>
                <a:p>
                  <a:pPr algn="l"/>
                  <a:r>
                    <a:rPr lang="en-US"/>
                    <a:t>    return;</a:t>
                  </a:r>
                </a:p>
              </p:txBody>
            </p:sp>
            <p:sp>
              <p:nvSpPr>
                <p:cNvPr id="858153" name="Rectangle 41"/>
                <p:cNvSpPr>
                  <a:spLocks noChangeArrowheads="1"/>
                </p:cNvSpPr>
                <p:nvPr/>
              </p:nvSpPr>
              <p:spPr bwMode="auto">
                <a:xfrm>
                  <a:off x="1296" y="2429"/>
                  <a:ext cx="2361" cy="8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else 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r>
                    <a:rPr lang="en-US"/>
                    <a:t>    reversePrint(</a:t>
                  </a:r>
                  <a:r>
                    <a:rPr lang="en-US">
                      <a:solidFill>
                        <a:srgbClr val="6600CC"/>
                      </a:solidFill>
                    </a:rPr>
                    <a:t>arr + 1</a:t>
                  </a:r>
                  <a:r>
                    <a:rPr lang="en-US"/>
                    <a:t>,  </a:t>
                  </a:r>
                  <a:r>
                    <a:rPr lang="en-US">
                      <a:solidFill>
                        <a:srgbClr val="6600CC"/>
                      </a:solidFill>
                    </a:rPr>
                    <a:t>size – 1 </a:t>
                  </a:r>
                  <a:r>
                    <a:rPr lang="en-US"/>
                    <a:t>);</a:t>
                  </a:r>
                </a:p>
                <a:p>
                  <a:pPr algn="l"/>
                  <a:r>
                    <a:rPr lang="en-US"/>
                    <a:t>    cout &lt;&lt; arr[</a:t>
                  </a:r>
                  <a:r>
                    <a:rPr lang="en-US">
                      <a:solidFill>
                        <a:srgbClr val="6600CC"/>
                      </a:solidFill>
                    </a:rPr>
                    <a:t>0</a:t>
                  </a:r>
                  <a:r>
                    <a:rPr lang="en-US"/>
                    <a:t>] &lt;&lt; “\n”;</a:t>
                  </a:r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</p:grpSp>
          <p:grpSp>
            <p:nvGrpSpPr>
              <p:cNvPr id="858154" name="Group 42"/>
              <p:cNvGrpSpPr>
                <a:grpSpLocks/>
              </p:cNvGrpSpPr>
              <p:nvPr/>
            </p:nvGrpSpPr>
            <p:grpSpPr bwMode="auto">
              <a:xfrm>
                <a:off x="2880" y="2928"/>
                <a:ext cx="714" cy="540"/>
                <a:chOff x="2880" y="2928"/>
                <a:chExt cx="714" cy="540"/>
              </a:xfrm>
            </p:grpSpPr>
            <p:sp>
              <p:nvSpPr>
                <p:cNvPr id="858155" name="Rectangle 43"/>
                <p:cNvSpPr>
                  <a:spLocks noChangeArrowheads="1"/>
                </p:cNvSpPr>
                <p:nvPr/>
              </p:nvSpPr>
              <p:spPr bwMode="auto">
                <a:xfrm>
                  <a:off x="2880" y="2928"/>
                  <a:ext cx="714" cy="540"/>
                </a:xfrm>
                <a:prstGeom prst="rect">
                  <a:avLst/>
                </a:prstGeom>
                <a:solidFill>
                  <a:srgbClr val="CC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58156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2919" y="2972"/>
                  <a:ext cx="32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arr</a:t>
                  </a:r>
                </a:p>
              </p:txBody>
            </p:sp>
            <p:sp>
              <p:nvSpPr>
                <p:cNvPr id="858157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2880" y="3212"/>
                  <a:ext cx="38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size</a:t>
                  </a:r>
                </a:p>
              </p:txBody>
            </p:sp>
            <p:sp>
              <p:nvSpPr>
                <p:cNvPr id="858158" name="Rectangle 46"/>
                <p:cNvSpPr>
                  <a:spLocks noChangeArrowheads="1"/>
                </p:cNvSpPr>
                <p:nvPr/>
              </p:nvSpPr>
              <p:spPr bwMode="auto">
                <a:xfrm>
                  <a:off x="3216" y="3234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58159" name="Rectangle 47"/>
                <p:cNvSpPr>
                  <a:spLocks noChangeArrowheads="1"/>
                </p:cNvSpPr>
                <p:nvPr/>
              </p:nvSpPr>
              <p:spPr bwMode="auto">
                <a:xfrm>
                  <a:off x="3222" y="3000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58160" name="Line 48"/>
              <p:cNvSpPr>
                <a:spLocks noChangeShapeType="1"/>
              </p:cNvSpPr>
              <p:nvPr/>
            </p:nvSpPr>
            <p:spPr bwMode="auto">
              <a:xfrm>
                <a:off x="294" y="3744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8161" name="Text Box 49"/>
              <p:cNvSpPr txBox="1">
                <a:spLocks noChangeArrowheads="1"/>
              </p:cNvSpPr>
              <p:nvPr/>
            </p:nvSpPr>
            <p:spPr bwMode="auto">
              <a:xfrm>
                <a:off x="3292" y="3225"/>
                <a:ext cx="3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>
                    <a:solidFill>
                      <a:srgbClr val="006666"/>
                    </a:solidFill>
                  </a:rPr>
                  <a:t>2</a:t>
                </a:r>
              </a:p>
            </p:txBody>
          </p:sp>
          <p:sp>
            <p:nvSpPr>
              <p:cNvPr id="858162" name="Text Box 50"/>
              <p:cNvSpPr txBox="1">
                <a:spLocks noChangeArrowheads="1"/>
              </p:cNvSpPr>
              <p:nvPr/>
            </p:nvSpPr>
            <p:spPr bwMode="auto">
              <a:xfrm>
                <a:off x="3160" y="2979"/>
                <a:ext cx="5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>
                    <a:solidFill>
                      <a:srgbClr val="006666"/>
                    </a:solidFill>
                  </a:rPr>
                  <a:t>2000</a:t>
                </a:r>
              </a:p>
            </p:txBody>
          </p:sp>
          <p:sp>
            <p:nvSpPr>
              <p:cNvPr id="858163" name="Rectangle 51"/>
              <p:cNvSpPr>
                <a:spLocks noChangeArrowheads="1"/>
              </p:cNvSpPr>
              <p:nvPr/>
            </p:nvSpPr>
            <p:spPr bwMode="auto">
              <a:xfrm>
                <a:off x="48" y="2658"/>
                <a:ext cx="3564" cy="1644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58164" name="Group 52"/>
              <p:cNvGrpSpPr>
                <a:grpSpLocks/>
              </p:cNvGrpSpPr>
              <p:nvPr/>
            </p:nvGrpSpPr>
            <p:grpSpPr bwMode="auto">
              <a:xfrm>
                <a:off x="138" y="1362"/>
                <a:ext cx="3452" cy="1546"/>
                <a:chOff x="1110" y="1787"/>
                <a:chExt cx="3452" cy="1546"/>
              </a:xfrm>
            </p:grpSpPr>
            <p:sp>
              <p:nvSpPr>
                <p:cNvPr id="858165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1110" y="1787"/>
                  <a:ext cx="3452" cy="1546"/>
                </a:xfrm>
                <a:prstGeom prst="rect">
                  <a:avLst/>
                </a:prstGeom>
                <a:solidFill>
                  <a:srgbClr val="FFFB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700"/>
                    <a:t>void reversePrint(string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arr</a:t>
                  </a:r>
                  <a:r>
                    <a:rPr lang="en-US" sz="1700"/>
                    <a:t>[ ], int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size</a:t>
                  </a:r>
                  <a:r>
                    <a:rPr lang="en-US" sz="1700"/>
                    <a:t>)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endParaRPr lang="en-US" sz="12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  <p:sp>
              <p:nvSpPr>
                <p:cNvPr id="858166" name="Rectangle 54"/>
                <p:cNvSpPr>
                  <a:spLocks noChangeArrowheads="1"/>
                </p:cNvSpPr>
                <p:nvPr/>
              </p:nvSpPr>
              <p:spPr bwMode="auto">
                <a:xfrm>
                  <a:off x="1308" y="2064"/>
                  <a:ext cx="2205" cy="4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if (size == 0) // an empty array</a:t>
                  </a:r>
                </a:p>
                <a:p>
                  <a:pPr algn="l"/>
                  <a:endParaRPr lang="en-US" sz="200"/>
                </a:p>
                <a:p>
                  <a:pPr algn="l"/>
                  <a:r>
                    <a:rPr lang="en-US"/>
                    <a:t>    return;</a:t>
                  </a:r>
                </a:p>
              </p:txBody>
            </p:sp>
            <p:sp>
              <p:nvSpPr>
                <p:cNvPr id="858167" name="Rectangle 55"/>
                <p:cNvSpPr>
                  <a:spLocks noChangeArrowheads="1"/>
                </p:cNvSpPr>
                <p:nvPr/>
              </p:nvSpPr>
              <p:spPr bwMode="auto">
                <a:xfrm>
                  <a:off x="1296" y="2429"/>
                  <a:ext cx="2318" cy="8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else 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r>
                    <a:rPr lang="en-US"/>
                    <a:t>    reversePrint(</a:t>
                  </a:r>
                  <a:r>
                    <a:rPr lang="en-US">
                      <a:solidFill>
                        <a:srgbClr val="6600CC"/>
                      </a:solidFill>
                    </a:rPr>
                    <a:t>arr + 1</a:t>
                  </a:r>
                  <a:r>
                    <a:rPr lang="en-US"/>
                    <a:t>, </a:t>
                  </a:r>
                  <a:r>
                    <a:rPr lang="en-US">
                      <a:solidFill>
                        <a:srgbClr val="6600CC"/>
                      </a:solidFill>
                    </a:rPr>
                    <a:t>size – 1</a:t>
                  </a:r>
                  <a:r>
                    <a:rPr lang="en-US"/>
                    <a:t> );</a:t>
                  </a:r>
                </a:p>
                <a:p>
                  <a:pPr algn="l"/>
                  <a:r>
                    <a:rPr lang="en-US"/>
                    <a:t>    cout &lt;&lt; arr[0] &lt;&lt; “\n”;</a:t>
                  </a:r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</p:grpSp>
          <p:sp>
            <p:nvSpPr>
              <p:cNvPr id="858168" name="Line 56"/>
              <p:cNvSpPr>
                <a:spLocks noChangeShapeType="1"/>
              </p:cNvSpPr>
              <p:nvPr/>
            </p:nvSpPr>
            <p:spPr bwMode="auto">
              <a:xfrm>
                <a:off x="330" y="2418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858169" name="Group 57"/>
              <p:cNvGrpSpPr>
                <a:grpSpLocks/>
              </p:cNvGrpSpPr>
              <p:nvPr/>
            </p:nvGrpSpPr>
            <p:grpSpPr bwMode="auto">
              <a:xfrm>
                <a:off x="2928" y="1620"/>
                <a:ext cx="714" cy="540"/>
                <a:chOff x="2880" y="2928"/>
                <a:chExt cx="714" cy="540"/>
              </a:xfrm>
            </p:grpSpPr>
            <p:sp>
              <p:nvSpPr>
                <p:cNvPr id="858170" name="Rectangle 58"/>
                <p:cNvSpPr>
                  <a:spLocks noChangeArrowheads="1"/>
                </p:cNvSpPr>
                <p:nvPr/>
              </p:nvSpPr>
              <p:spPr bwMode="auto">
                <a:xfrm>
                  <a:off x="2880" y="2928"/>
                  <a:ext cx="714" cy="540"/>
                </a:xfrm>
                <a:prstGeom prst="rect">
                  <a:avLst/>
                </a:prstGeom>
                <a:solidFill>
                  <a:srgbClr val="CC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58171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2919" y="2972"/>
                  <a:ext cx="32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arr</a:t>
                  </a:r>
                </a:p>
              </p:txBody>
            </p:sp>
            <p:sp>
              <p:nvSpPr>
                <p:cNvPr id="858172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2880" y="3212"/>
                  <a:ext cx="38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size</a:t>
                  </a:r>
                </a:p>
              </p:txBody>
            </p:sp>
            <p:sp>
              <p:nvSpPr>
                <p:cNvPr id="858173" name="Rectangle 61"/>
                <p:cNvSpPr>
                  <a:spLocks noChangeArrowheads="1"/>
                </p:cNvSpPr>
                <p:nvPr/>
              </p:nvSpPr>
              <p:spPr bwMode="auto">
                <a:xfrm>
                  <a:off x="3216" y="3234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58174" name="Rectangle 62"/>
                <p:cNvSpPr>
                  <a:spLocks noChangeArrowheads="1"/>
                </p:cNvSpPr>
                <p:nvPr/>
              </p:nvSpPr>
              <p:spPr bwMode="auto">
                <a:xfrm>
                  <a:off x="3222" y="3000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58175" name="Text Box 63"/>
              <p:cNvSpPr txBox="1">
                <a:spLocks noChangeArrowheads="1"/>
              </p:cNvSpPr>
              <p:nvPr/>
            </p:nvSpPr>
            <p:spPr bwMode="auto">
              <a:xfrm>
                <a:off x="3204" y="1689"/>
                <a:ext cx="4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rgbClr val="006666"/>
                    </a:solidFill>
                  </a:rPr>
                  <a:t>2020</a:t>
                </a:r>
              </a:p>
            </p:txBody>
          </p:sp>
          <p:sp>
            <p:nvSpPr>
              <p:cNvPr id="858176" name="Text Box 64"/>
              <p:cNvSpPr txBox="1">
                <a:spLocks noChangeArrowheads="1"/>
              </p:cNvSpPr>
              <p:nvPr/>
            </p:nvSpPr>
            <p:spPr bwMode="auto">
              <a:xfrm>
                <a:off x="3298" y="1911"/>
                <a:ext cx="3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>
                    <a:solidFill>
                      <a:srgbClr val="006666"/>
                    </a:solidFill>
                  </a:rPr>
                  <a:t>2</a:t>
                </a:r>
              </a:p>
            </p:txBody>
          </p:sp>
          <p:sp>
            <p:nvSpPr>
              <p:cNvPr id="858177" name="Rectangle 65"/>
              <p:cNvSpPr>
                <a:spLocks noChangeArrowheads="1"/>
              </p:cNvSpPr>
              <p:nvPr/>
            </p:nvSpPr>
            <p:spPr bwMode="auto">
              <a:xfrm>
                <a:off x="144" y="1284"/>
                <a:ext cx="3564" cy="1644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58178" name="Group 66"/>
              <p:cNvGrpSpPr>
                <a:grpSpLocks/>
              </p:cNvGrpSpPr>
              <p:nvPr/>
            </p:nvGrpSpPr>
            <p:grpSpPr bwMode="auto">
              <a:xfrm>
                <a:off x="240" y="38"/>
                <a:ext cx="3452" cy="1546"/>
                <a:chOff x="1110" y="1787"/>
                <a:chExt cx="3452" cy="1546"/>
              </a:xfrm>
            </p:grpSpPr>
            <p:sp>
              <p:nvSpPr>
                <p:cNvPr id="858179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1110" y="1787"/>
                  <a:ext cx="3452" cy="1546"/>
                </a:xfrm>
                <a:prstGeom prst="rect">
                  <a:avLst/>
                </a:prstGeom>
                <a:solidFill>
                  <a:srgbClr val="FFFB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700"/>
                    <a:t>void reversePrint(string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arr</a:t>
                  </a:r>
                  <a:r>
                    <a:rPr lang="en-US" sz="1700"/>
                    <a:t>[ ], int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size</a:t>
                  </a:r>
                  <a:r>
                    <a:rPr lang="en-US" sz="1700"/>
                    <a:t>)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endParaRPr lang="en-US" sz="12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  <p:sp>
              <p:nvSpPr>
                <p:cNvPr id="858180" name="Rectangle 68"/>
                <p:cNvSpPr>
                  <a:spLocks noChangeArrowheads="1"/>
                </p:cNvSpPr>
                <p:nvPr/>
              </p:nvSpPr>
              <p:spPr bwMode="auto">
                <a:xfrm>
                  <a:off x="1308" y="2064"/>
                  <a:ext cx="2205" cy="4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if (size == 0) // an empty array</a:t>
                  </a:r>
                </a:p>
                <a:p>
                  <a:pPr algn="l"/>
                  <a:endParaRPr lang="en-US" sz="200"/>
                </a:p>
                <a:p>
                  <a:pPr algn="l"/>
                  <a:r>
                    <a:rPr lang="en-US"/>
                    <a:t>    return;</a:t>
                  </a:r>
                </a:p>
              </p:txBody>
            </p:sp>
            <p:sp>
              <p:nvSpPr>
                <p:cNvPr id="858181" name="Rectangle 69"/>
                <p:cNvSpPr>
                  <a:spLocks noChangeArrowheads="1"/>
                </p:cNvSpPr>
                <p:nvPr/>
              </p:nvSpPr>
              <p:spPr bwMode="auto">
                <a:xfrm>
                  <a:off x="1296" y="2429"/>
                  <a:ext cx="2318" cy="8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else 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r>
                    <a:rPr lang="en-US"/>
                    <a:t>    reversePrint(</a:t>
                  </a:r>
                  <a:r>
                    <a:rPr lang="en-US">
                      <a:solidFill>
                        <a:srgbClr val="6600CC"/>
                      </a:solidFill>
                    </a:rPr>
                    <a:t>arr + 1</a:t>
                  </a:r>
                  <a:r>
                    <a:rPr lang="en-US"/>
                    <a:t>, </a:t>
                  </a:r>
                  <a:r>
                    <a:rPr lang="en-US">
                      <a:solidFill>
                        <a:srgbClr val="6600CC"/>
                      </a:solidFill>
                    </a:rPr>
                    <a:t>size – 1</a:t>
                  </a:r>
                  <a:r>
                    <a:rPr lang="en-US"/>
                    <a:t> );</a:t>
                  </a:r>
                </a:p>
                <a:p>
                  <a:pPr algn="l"/>
                  <a:r>
                    <a:rPr lang="en-US"/>
                    <a:t>    cout &lt;&lt; arr[</a:t>
                  </a:r>
                  <a:r>
                    <a:rPr lang="en-US">
                      <a:solidFill>
                        <a:srgbClr val="6600CC"/>
                      </a:solidFill>
                    </a:rPr>
                    <a:t>0</a:t>
                  </a:r>
                  <a:r>
                    <a:rPr lang="en-US"/>
                    <a:t>] &lt;&lt; “\n”;</a:t>
                  </a:r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</p:grpSp>
          <p:grpSp>
            <p:nvGrpSpPr>
              <p:cNvPr id="858182" name="Group 70"/>
              <p:cNvGrpSpPr>
                <a:grpSpLocks/>
              </p:cNvGrpSpPr>
              <p:nvPr/>
            </p:nvGrpSpPr>
            <p:grpSpPr bwMode="auto">
              <a:xfrm>
                <a:off x="3030" y="296"/>
                <a:ext cx="714" cy="540"/>
                <a:chOff x="2880" y="2928"/>
                <a:chExt cx="714" cy="540"/>
              </a:xfrm>
            </p:grpSpPr>
            <p:sp>
              <p:nvSpPr>
                <p:cNvPr id="858183" name="Rectangle 71"/>
                <p:cNvSpPr>
                  <a:spLocks noChangeArrowheads="1"/>
                </p:cNvSpPr>
                <p:nvPr/>
              </p:nvSpPr>
              <p:spPr bwMode="auto">
                <a:xfrm>
                  <a:off x="2880" y="2928"/>
                  <a:ext cx="714" cy="540"/>
                </a:xfrm>
                <a:prstGeom prst="rect">
                  <a:avLst/>
                </a:prstGeom>
                <a:solidFill>
                  <a:srgbClr val="CC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58184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2919" y="2972"/>
                  <a:ext cx="32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arr</a:t>
                  </a:r>
                </a:p>
              </p:txBody>
            </p:sp>
            <p:sp>
              <p:nvSpPr>
                <p:cNvPr id="858185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2880" y="3212"/>
                  <a:ext cx="38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size</a:t>
                  </a:r>
                </a:p>
              </p:txBody>
            </p:sp>
            <p:sp>
              <p:nvSpPr>
                <p:cNvPr id="858186" name="Rectangle 74"/>
                <p:cNvSpPr>
                  <a:spLocks noChangeArrowheads="1"/>
                </p:cNvSpPr>
                <p:nvPr/>
              </p:nvSpPr>
              <p:spPr bwMode="auto">
                <a:xfrm>
                  <a:off x="3216" y="3234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58187" name="Rectangle 75"/>
                <p:cNvSpPr>
                  <a:spLocks noChangeArrowheads="1"/>
                </p:cNvSpPr>
                <p:nvPr/>
              </p:nvSpPr>
              <p:spPr bwMode="auto">
                <a:xfrm>
                  <a:off x="3222" y="3000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58188" name="Text Box 76"/>
              <p:cNvSpPr txBox="1">
                <a:spLocks noChangeArrowheads="1"/>
              </p:cNvSpPr>
              <p:nvPr/>
            </p:nvSpPr>
            <p:spPr bwMode="auto">
              <a:xfrm>
                <a:off x="3306" y="347"/>
                <a:ext cx="4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rgbClr val="006666"/>
                    </a:solidFill>
                  </a:rPr>
                  <a:t>2040</a:t>
                </a:r>
              </a:p>
            </p:txBody>
          </p:sp>
        </p:grpSp>
        <p:sp>
          <p:nvSpPr>
            <p:cNvPr id="858189" name="Text Box 77"/>
            <p:cNvSpPr txBox="1">
              <a:spLocks noChangeArrowheads="1"/>
            </p:cNvSpPr>
            <p:nvPr/>
          </p:nvSpPr>
          <p:spPr bwMode="auto">
            <a:xfrm>
              <a:off x="3430" y="585"/>
              <a:ext cx="5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>
                  <a:solidFill>
                    <a:srgbClr val="006666"/>
                  </a:solidFill>
                </a:rPr>
                <a:t>1</a:t>
              </a:r>
            </a:p>
          </p:txBody>
        </p:sp>
      </p:grpSp>
      <p:sp>
        <p:nvSpPr>
          <p:cNvPr id="858190" name="Line 78"/>
          <p:cNvSpPr>
            <a:spLocks noChangeShapeType="1"/>
          </p:cNvSpPr>
          <p:nvPr/>
        </p:nvSpPr>
        <p:spPr bwMode="auto">
          <a:xfrm>
            <a:off x="704850" y="17335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8191" name="Rectangle 79"/>
          <p:cNvSpPr>
            <a:spLocks noChangeArrowheads="1"/>
          </p:cNvSpPr>
          <p:nvPr/>
        </p:nvSpPr>
        <p:spPr bwMode="auto">
          <a:xfrm>
            <a:off x="228600" y="2038350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58192" name="Group 80"/>
          <p:cNvGrpSpPr>
            <a:grpSpLocks/>
          </p:cNvGrpSpPr>
          <p:nvPr/>
        </p:nvGrpSpPr>
        <p:grpSpPr bwMode="auto">
          <a:xfrm>
            <a:off x="657225" y="374650"/>
            <a:ext cx="5480050" cy="2454275"/>
            <a:chOff x="1110" y="1787"/>
            <a:chExt cx="3452" cy="1546"/>
          </a:xfrm>
        </p:grpSpPr>
        <p:sp>
          <p:nvSpPr>
            <p:cNvPr id="858193" name="Text Box 81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58194" name="Rectangle 82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858195" name="Rectangle 83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858196" name="Group 84"/>
          <p:cNvGrpSpPr>
            <a:grpSpLocks/>
          </p:cNvGrpSpPr>
          <p:nvPr/>
        </p:nvGrpSpPr>
        <p:grpSpPr bwMode="auto">
          <a:xfrm>
            <a:off x="5114925" y="698500"/>
            <a:ext cx="1133475" cy="857250"/>
            <a:chOff x="2880" y="2928"/>
            <a:chExt cx="714" cy="540"/>
          </a:xfrm>
        </p:grpSpPr>
        <p:sp>
          <p:nvSpPr>
            <p:cNvPr id="858197" name="Rectangle 85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198" name="Text Box 86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858199" name="Text Box 87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858200" name="Rectangle 88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201" name="Rectangle 89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58202" name="Text Box 90"/>
          <p:cNvSpPr txBox="1">
            <a:spLocks noChangeArrowheads="1"/>
          </p:cNvSpPr>
          <p:nvPr/>
        </p:nvSpPr>
        <p:spPr bwMode="auto">
          <a:xfrm>
            <a:off x="2390775" y="3657600"/>
            <a:ext cx="1127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2040 + 1</a:t>
            </a:r>
          </a:p>
        </p:txBody>
      </p:sp>
      <p:sp>
        <p:nvSpPr>
          <p:cNvPr id="858203" name="Text Box 91"/>
          <p:cNvSpPr txBox="1">
            <a:spLocks noChangeArrowheads="1"/>
          </p:cNvSpPr>
          <p:nvPr/>
        </p:nvSpPr>
        <p:spPr bwMode="auto">
          <a:xfrm>
            <a:off x="3606800" y="3657600"/>
            <a:ext cx="393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58204" name="Line 92"/>
          <p:cNvSpPr>
            <a:spLocks noChangeShapeType="1"/>
          </p:cNvSpPr>
          <p:nvPr/>
        </p:nvSpPr>
        <p:spPr bwMode="auto">
          <a:xfrm>
            <a:off x="447675" y="561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8205" name="Text Box 93"/>
          <p:cNvSpPr txBox="1">
            <a:spLocks noChangeArrowheads="1"/>
          </p:cNvSpPr>
          <p:nvPr/>
        </p:nvSpPr>
        <p:spPr bwMode="auto">
          <a:xfrm>
            <a:off x="5553075" y="79851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2060</a:t>
            </a:r>
          </a:p>
        </p:txBody>
      </p:sp>
      <p:grpSp>
        <p:nvGrpSpPr>
          <p:cNvPr id="858206" name="Group 94"/>
          <p:cNvGrpSpPr>
            <a:grpSpLocks/>
          </p:cNvGrpSpPr>
          <p:nvPr/>
        </p:nvGrpSpPr>
        <p:grpSpPr bwMode="auto">
          <a:xfrm>
            <a:off x="6565900" y="1733550"/>
            <a:ext cx="2644775" cy="1695450"/>
            <a:chOff x="5760" y="2592"/>
            <a:chExt cx="1666" cy="1068"/>
          </a:xfrm>
        </p:grpSpPr>
        <p:sp>
          <p:nvSpPr>
            <p:cNvPr id="858207" name="Rectangle 95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8208" name="Rectangle 96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8209" name="Rectangle 97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210" name="Text Box 98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858211" name="Rectangle 99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58212" name="Rectangle 100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58213" name="AutoShape 101"/>
          <p:cNvSpPr>
            <a:spLocks noChangeArrowheads="1"/>
          </p:cNvSpPr>
          <p:nvPr/>
        </p:nvSpPr>
        <p:spPr bwMode="auto">
          <a:xfrm>
            <a:off x="2933700" y="1609725"/>
            <a:ext cx="3638550" cy="1400175"/>
          </a:xfrm>
          <a:prstGeom prst="wedgeRoundRectCallout">
            <a:avLst>
              <a:gd name="adj1" fmla="val -62829"/>
              <a:gd name="adj2" fmla="val -94444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We’ve hit our base case!  </a:t>
            </a:r>
          </a:p>
          <a:p>
            <a:endParaRPr lang="en-US"/>
          </a:p>
          <a:p>
            <a:r>
              <a:rPr lang="en-US"/>
              <a:t>We’ve got an empty array (of size 0) so we just return!</a:t>
            </a:r>
          </a:p>
        </p:txBody>
      </p:sp>
      <p:sp>
        <p:nvSpPr>
          <p:cNvPr id="858214" name="Line 102"/>
          <p:cNvSpPr>
            <a:spLocks noChangeShapeType="1"/>
          </p:cNvSpPr>
          <p:nvPr/>
        </p:nvSpPr>
        <p:spPr bwMode="auto">
          <a:xfrm>
            <a:off x="742950" y="990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8215" name="Line 103"/>
          <p:cNvSpPr>
            <a:spLocks noChangeShapeType="1"/>
          </p:cNvSpPr>
          <p:nvPr/>
        </p:nvSpPr>
        <p:spPr bwMode="auto">
          <a:xfrm>
            <a:off x="981075" y="13049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5139 " pathEditMode="relative" ptsTypes="AA">
                                      <p:cBhvr>
                                        <p:cTn id="6" dur="2000" fill="hold"/>
                                        <p:tgtEl>
                                          <p:spTgt spid="858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8.14815E-6 L 4.16667E-6 0.34862 " pathEditMode="relative" ptsTypes="AA">
                                      <p:cBhvr>
                                        <p:cTn id="8" dur="2000" fill="hold"/>
                                        <p:tgtEl>
                                          <p:spTgt spid="858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8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8 -3.7037E-6 L 0.31667 -0.4208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58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5" y="-2104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7.40741E-7 L 0.22257 -0.366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58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8" y="-183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858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5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85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8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5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5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858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8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858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858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858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858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8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858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34861 L -2.5E-6 0.00139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858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35139 L -0.00104 0.00139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858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8190" grpId="0" animBg="1"/>
      <p:bldP spid="858190" grpId="1" animBg="1"/>
      <p:bldP spid="858191" grpId="0" animBg="1"/>
      <p:bldP spid="858191" grpId="1" animBg="1"/>
      <p:bldP spid="858202" grpId="0"/>
      <p:bldP spid="858202" grpId="1"/>
      <p:bldP spid="858202" grpId="2"/>
      <p:bldP spid="858203" grpId="0"/>
      <p:bldP spid="858203" grpId="1"/>
      <p:bldP spid="858203" grpId="2"/>
      <p:bldP spid="858204" grpId="0" animBg="1"/>
      <p:bldP spid="858204" grpId="1" animBg="1"/>
      <p:bldP spid="858205" grpId="0"/>
      <p:bldP spid="858205" grpId="1"/>
      <p:bldP spid="858213" grpId="0" animBg="1"/>
      <p:bldP spid="858213" grpId="1" animBg="1"/>
      <p:bldP spid="858214" grpId="0" animBg="1"/>
      <p:bldP spid="858214" grpId="1" animBg="1"/>
      <p:bldP spid="858215" grpId="0" animBg="1"/>
      <p:bldP spid="858215" grpId="1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C9E84-F503-42A0-848B-3161500052DA}" type="slidenum">
              <a:rPr lang="en-US"/>
              <a:pPr/>
              <a:t>115</a:t>
            </a:fld>
            <a:endParaRPr lang="en-US"/>
          </a:p>
        </p:txBody>
      </p:sp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Working Through Recursion</a:t>
            </a:r>
          </a:p>
        </p:txBody>
      </p:sp>
      <p:grpSp>
        <p:nvGrpSpPr>
          <p:cNvPr id="860163" name="Group 3"/>
          <p:cNvGrpSpPr>
            <a:grpSpLocks/>
          </p:cNvGrpSpPr>
          <p:nvPr/>
        </p:nvGrpSpPr>
        <p:grpSpPr bwMode="auto">
          <a:xfrm>
            <a:off x="123825" y="4267200"/>
            <a:ext cx="5480050" cy="2454275"/>
            <a:chOff x="1110" y="1787"/>
            <a:chExt cx="3452" cy="1546"/>
          </a:xfrm>
        </p:grpSpPr>
        <p:sp>
          <p:nvSpPr>
            <p:cNvPr id="860164" name="Text Box 4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60165" name="Rectangle 5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860166" name="Rectangle 6"/>
            <p:cNvSpPr>
              <a:spLocks noChangeArrowheads="1"/>
            </p:cNvSpPr>
            <p:nvPr/>
          </p:nvSpPr>
          <p:spPr bwMode="auto">
            <a:xfrm>
              <a:off x="1296" y="2429"/>
              <a:ext cx="2361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 </a:t>
              </a:r>
              <a:r>
                <a:rPr lang="en-US">
                  <a:solidFill>
                    <a:srgbClr val="6600CC"/>
                  </a:solidFill>
                </a:rPr>
                <a:t>size – 1 </a:t>
              </a:r>
              <a:r>
                <a:rPr lang="en-US"/>
                <a:t>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sp>
        <p:nvSpPr>
          <p:cNvPr id="860167" name="Text Box 7"/>
          <p:cNvSpPr txBox="1">
            <a:spLocks noChangeArrowheads="1"/>
          </p:cNvSpPr>
          <p:nvPr/>
        </p:nvSpPr>
        <p:spPr bwMode="auto">
          <a:xfrm>
            <a:off x="5784850" y="4268788"/>
            <a:ext cx="3225800" cy="243363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/>
              <a:t>{</a:t>
            </a:r>
          </a:p>
          <a:p>
            <a:pPr algn="l">
              <a:spcBef>
                <a:spcPct val="50000"/>
              </a:spcBef>
            </a:pPr>
            <a:r>
              <a:rPr lang="en-US"/>
              <a:t>    string names[3];</a:t>
            </a:r>
          </a:p>
          <a:p>
            <a:pPr algn="l">
              <a:spcBef>
                <a:spcPct val="50000"/>
              </a:spcBef>
            </a:pPr>
            <a:r>
              <a:rPr lang="en-US"/>
              <a:t>    ...</a:t>
            </a:r>
          </a:p>
          <a:p>
            <a:pPr algn="l">
              <a:spcBef>
                <a:spcPct val="50000"/>
              </a:spcBef>
            </a:pPr>
            <a:r>
              <a:rPr lang="en-US"/>
              <a:t>    reversePrint(names,3);</a:t>
            </a:r>
          </a:p>
          <a:p>
            <a:pPr algn="l">
              <a:spcBef>
                <a:spcPct val="50000"/>
              </a:spcBef>
            </a:pPr>
            <a:r>
              <a:rPr lang="en-US"/>
              <a:t>}</a:t>
            </a:r>
          </a:p>
        </p:txBody>
      </p:sp>
      <p:grpSp>
        <p:nvGrpSpPr>
          <p:cNvPr id="860168" name="Group 8"/>
          <p:cNvGrpSpPr>
            <a:grpSpLocks/>
          </p:cNvGrpSpPr>
          <p:nvPr/>
        </p:nvGrpSpPr>
        <p:grpSpPr bwMode="auto">
          <a:xfrm>
            <a:off x="6553200" y="928688"/>
            <a:ext cx="1905000" cy="2119312"/>
            <a:chOff x="4128" y="585"/>
            <a:chExt cx="1200" cy="1335"/>
          </a:xfrm>
        </p:grpSpPr>
        <p:sp>
          <p:nvSpPr>
            <p:cNvPr id="860169" name="Rectangle 9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170" name="Rectangle 10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171" name="Rectangle 11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172" name="Rectangle 12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173" name="Text Box 13"/>
            <p:cNvSpPr txBox="1">
              <a:spLocks noChangeArrowheads="1"/>
            </p:cNvSpPr>
            <p:nvPr/>
          </p:nvSpPr>
          <p:spPr bwMode="auto">
            <a:xfrm>
              <a:off x="4128" y="585"/>
              <a:ext cx="5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names</a:t>
              </a:r>
            </a:p>
          </p:txBody>
        </p:sp>
        <p:sp>
          <p:nvSpPr>
            <p:cNvPr id="860174" name="Text Box 14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60175" name="Text Box 15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60176" name="Text Box 16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60177" name="Text Box 17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sp>
        <p:nvSpPr>
          <p:cNvPr id="860178" name="Text Box 18"/>
          <p:cNvSpPr txBox="1">
            <a:spLocks noChangeArrowheads="1"/>
          </p:cNvSpPr>
          <p:nvPr/>
        </p:nvSpPr>
        <p:spPr bwMode="auto">
          <a:xfrm>
            <a:off x="7472363" y="1274763"/>
            <a:ext cx="852487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Phyllis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endParaRPr lang="en-US">
              <a:solidFill>
                <a:srgbClr val="6600CC"/>
              </a:solidFill>
            </a:endParaRPr>
          </a:p>
        </p:txBody>
      </p:sp>
      <p:sp>
        <p:nvSpPr>
          <p:cNvPr id="860179" name="Line 19"/>
          <p:cNvSpPr>
            <a:spLocks noChangeShapeType="1"/>
          </p:cNvSpPr>
          <p:nvPr/>
        </p:nvSpPr>
        <p:spPr bwMode="auto">
          <a:xfrm>
            <a:off x="5791200" y="6105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60180" name="Group 20"/>
          <p:cNvGrpSpPr>
            <a:grpSpLocks/>
          </p:cNvGrpSpPr>
          <p:nvPr/>
        </p:nvGrpSpPr>
        <p:grpSpPr bwMode="auto">
          <a:xfrm>
            <a:off x="4572000" y="4648200"/>
            <a:ext cx="1133475" cy="857250"/>
            <a:chOff x="2880" y="2928"/>
            <a:chExt cx="714" cy="540"/>
          </a:xfrm>
        </p:grpSpPr>
        <p:sp>
          <p:nvSpPr>
            <p:cNvPr id="860181" name="Rectangle 21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182" name="Text Box 22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860183" name="Text Box 23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860184" name="Rectangle 24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185" name="Rectangle 25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60186" name="Text Box 26"/>
          <p:cNvSpPr txBox="1">
            <a:spLocks noChangeArrowheads="1"/>
          </p:cNvSpPr>
          <p:nvPr/>
        </p:nvSpPr>
        <p:spPr bwMode="auto">
          <a:xfrm>
            <a:off x="7524750" y="5638800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2000</a:t>
            </a:r>
          </a:p>
        </p:txBody>
      </p:sp>
      <p:sp>
        <p:nvSpPr>
          <p:cNvPr id="860187" name="Text Box 27"/>
          <p:cNvSpPr txBox="1">
            <a:spLocks noChangeArrowheads="1"/>
          </p:cNvSpPr>
          <p:nvPr/>
        </p:nvSpPr>
        <p:spPr bwMode="auto">
          <a:xfrm>
            <a:off x="8229600" y="564356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3</a:t>
            </a:r>
          </a:p>
        </p:txBody>
      </p:sp>
      <p:sp>
        <p:nvSpPr>
          <p:cNvPr id="860188" name="Rectangle 28"/>
          <p:cNvSpPr>
            <a:spLocks noChangeArrowheads="1"/>
          </p:cNvSpPr>
          <p:nvPr/>
        </p:nvSpPr>
        <p:spPr bwMode="auto">
          <a:xfrm>
            <a:off x="5724525" y="4171950"/>
            <a:ext cx="3343275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0189" name="Line 29"/>
          <p:cNvSpPr>
            <a:spLocks noChangeShapeType="1"/>
          </p:cNvSpPr>
          <p:nvPr/>
        </p:nvSpPr>
        <p:spPr bwMode="auto">
          <a:xfrm>
            <a:off x="447675" y="5962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190" name="Text Box 30"/>
          <p:cNvSpPr txBox="1">
            <a:spLocks noChangeArrowheads="1"/>
          </p:cNvSpPr>
          <p:nvPr/>
        </p:nvSpPr>
        <p:spPr bwMode="auto">
          <a:xfrm>
            <a:off x="5010150" y="4738688"/>
            <a:ext cx="151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2000</a:t>
            </a:r>
          </a:p>
        </p:txBody>
      </p:sp>
      <p:sp>
        <p:nvSpPr>
          <p:cNvPr id="860191" name="Rectangle 31"/>
          <p:cNvSpPr>
            <a:spLocks noChangeArrowheads="1"/>
          </p:cNvSpPr>
          <p:nvPr/>
        </p:nvSpPr>
        <p:spPr bwMode="auto">
          <a:xfrm>
            <a:off x="76200" y="4219575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60192" name="Group 32"/>
          <p:cNvGrpSpPr>
            <a:grpSpLocks/>
          </p:cNvGrpSpPr>
          <p:nvPr/>
        </p:nvGrpSpPr>
        <p:grpSpPr bwMode="auto">
          <a:xfrm>
            <a:off x="219075" y="2162175"/>
            <a:ext cx="5480050" cy="2454275"/>
            <a:chOff x="1110" y="1787"/>
            <a:chExt cx="3452" cy="1546"/>
          </a:xfrm>
        </p:grpSpPr>
        <p:sp>
          <p:nvSpPr>
            <p:cNvPr id="860193" name="Text Box 33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60194" name="Rectangle 34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860195" name="Rectangle 35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arr[0]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860196" name="Group 36"/>
          <p:cNvGrpSpPr>
            <a:grpSpLocks/>
          </p:cNvGrpSpPr>
          <p:nvPr/>
        </p:nvGrpSpPr>
        <p:grpSpPr bwMode="auto">
          <a:xfrm>
            <a:off x="4648200" y="2571750"/>
            <a:ext cx="1133475" cy="857250"/>
            <a:chOff x="2880" y="2928"/>
            <a:chExt cx="714" cy="540"/>
          </a:xfrm>
        </p:grpSpPr>
        <p:sp>
          <p:nvSpPr>
            <p:cNvPr id="860197" name="Rectangle 37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198" name="Text Box 38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860199" name="Text Box 39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860200" name="Rectangle 40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201" name="Rectangle 41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60202" name="Text Box 42"/>
          <p:cNvSpPr txBox="1">
            <a:spLocks noChangeArrowheads="1"/>
          </p:cNvSpPr>
          <p:nvPr/>
        </p:nvSpPr>
        <p:spPr bwMode="auto">
          <a:xfrm>
            <a:off x="5086350" y="2681288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2020</a:t>
            </a:r>
          </a:p>
        </p:txBody>
      </p:sp>
      <p:sp>
        <p:nvSpPr>
          <p:cNvPr id="860203" name="Line 43"/>
          <p:cNvSpPr>
            <a:spLocks noChangeShapeType="1"/>
          </p:cNvSpPr>
          <p:nvPr/>
        </p:nvSpPr>
        <p:spPr bwMode="auto">
          <a:xfrm>
            <a:off x="514350" y="3829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04" name="Rectangle 44"/>
          <p:cNvSpPr>
            <a:spLocks noChangeArrowheads="1"/>
          </p:cNvSpPr>
          <p:nvPr/>
        </p:nvSpPr>
        <p:spPr bwMode="auto">
          <a:xfrm>
            <a:off x="228600" y="2038350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60205" name="Group 45"/>
          <p:cNvGrpSpPr>
            <a:grpSpLocks/>
          </p:cNvGrpSpPr>
          <p:nvPr/>
        </p:nvGrpSpPr>
        <p:grpSpPr bwMode="auto">
          <a:xfrm>
            <a:off x="381000" y="60325"/>
            <a:ext cx="5480050" cy="2454275"/>
            <a:chOff x="1110" y="1787"/>
            <a:chExt cx="3452" cy="1546"/>
          </a:xfrm>
        </p:grpSpPr>
        <p:sp>
          <p:nvSpPr>
            <p:cNvPr id="860206" name="Text Box 46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60207" name="Rectangle 47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860208" name="Rectangle 48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860209" name="Group 49"/>
          <p:cNvGrpSpPr>
            <a:grpSpLocks/>
          </p:cNvGrpSpPr>
          <p:nvPr/>
        </p:nvGrpSpPr>
        <p:grpSpPr bwMode="auto">
          <a:xfrm>
            <a:off x="4810125" y="469900"/>
            <a:ext cx="1133475" cy="857250"/>
            <a:chOff x="2880" y="2928"/>
            <a:chExt cx="714" cy="540"/>
          </a:xfrm>
        </p:grpSpPr>
        <p:sp>
          <p:nvSpPr>
            <p:cNvPr id="860210" name="Rectangle 50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211" name="Text Box 51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860212" name="Text Box 52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860213" name="Rectangle 53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214" name="Rectangle 54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60215" name="Text Box 55"/>
          <p:cNvSpPr txBox="1">
            <a:spLocks noChangeArrowheads="1"/>
          </p:cNvSpPr>
          <p:nvPr/>
        </p:nvSpPr>
        <p:spPr bwMode="auto">
          <a:xfrm>
            <a:off x="5248275" y="55086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2040</a:t>
            </a:r>
          </a:p>
        </p:txBody>
      </p:sp>
      <p:sp>
        <p:nvSpPr>
          <p:cNvPr id="860216" name="Line 56"/>
          <p:cNvSpPr>
            <a:spLocks noChangeShapeType="1"/>
          </p:cNvSpPr>
          <p:nvPr/>
        </p:nvSpPr>
        <p:spPr bwMode="auto">
          <a:xfrm>
            <a:off x="714375" y="20002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17" name="Line 57"/>
          <p:cNvSpPr>
            <a:spLocks noChangeShapeType="1"/>
          </p:cNvSpPr>
          <p:nvPr/>
        </p:nvSpPr>
        <p:spPr bwMode="auto">
          <a:xfrm>
            <a:off x="142875" y="2371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18" name="Line 58"/>
          <p:cNvSpPr>
            <a:spLocks noChangeShapeType="1"/>
          </p:cNvSpPr>
          <p:nvPr/>
        </p:nvSpPr>
        <p:spPr bwMode="auto">
          <a:xfrm>
            <a:off x="533400" y="41243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19" name="AutoShape 59"/>
          <p:cNvSpPr>
            <a:spLocks noChangeArrowheads="1"/>
          </p:cNvSpPr>
          <p:nvPr/>
        </p:nvSpPr>
        <p:spPr bwMode="auto">
          <a:xfrm>
            <a:off x="638175" y="2819400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860220" name="Rectangle 60"/>
          <p:cNvSpPr>
            <a:spLocks noChangeArrowheads="1"/>
          </p:cNvSpPr>
          <p:nvPr/>
        </p:nvSpPr>
        <p:spPr bwMode="auto">
          <a:xfrm>
            <a:off x="1828800" y="3113088"/>
            <a:ext cx="920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Phyllis </a:t>
            </a:r>
          </a:p>
        </p:txBody>
      </p:sp>
      <p:sp>
        <p:nvSpPr>
          <p:cNvPr id="860221" name="Line 61"/>
          <p:cNvSpPr>
            <a:spLocks noChangeShapeType="1"/>
          </p:cNvSpPr>
          <p:nvPr/>
        </p:nvSpPr>
        <p:spPr bwMode="auto">
          <a:xfrm>
            <a:off x="0" y="44672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22" name="Line 62"/>
          <p:cNvSpPr>
            <a:spLocks noChangeShapeType="1"/>
          </p:cNvSpPr>
          <p:nvPr/>
        </p:nvSpPr>
        <p:spPr bwMode="auto">
          <a:xfrm>
            <a:off x="457200" y="6219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23" name="AutoShape 63"/>
          <p:cNvSpPr>
            <a:spLocks noChangeArrowheads="1"/>
          </p:cNvSpPr>
          <p:nvPr/>
        </p:nvSpPr>
        <p:spPr bwMode="auto">
          <a:xfrm>
            <a:off x="704850" y="4905375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006666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860224" name="Rectangle 64"/>
          <p:cNvSpPr>
            <a:spLocks noChangeArrowheads="1"/>
          </p:cNvSpPr>
          <p:nvPr/>
        </p:nvSpPr>
        <p:spPr bwMode="auto">
          <a:xfrm>
            <a:off x="1924050" y="5199063"/>
            <a:ext cx="8651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 </a:t>
            </a:r>
          </a:p>
        </p:txBody>
      </p:sp>
      <p:sp>
        <p:nvSpPr>
          <p:cNvPr id="860225" name="Line 65"/>
          <p:cNvSpPr>
            <a:spLocks noChangeShapeType="1"/>
          </p:cNvSpPr>
          <p:nvPr/>
        </p:nvSpPr>
        <p:spPr bwMode="auto">
          <a:xfrm>
            <a:off x="-85725" y="6600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26" name="Line 66"/>
          <p:cNvSpPr>
            <a:spLocks noChangeShapeType="1"/>
          </p:cNvSpPr>
          <p:nvPr/>
        </p:nvSpPr>
        <p:spPr bwMode="auto">
          <a:xfrm>
            <a:off x="5629275" y="6534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27" name="Text Box 67"/>
          <p:cNvSpPr txBox="1">
            <a:spLocks noChangeArrowheads="1"/>
          </p:cNvSpPr>
          <p:nvPr/>
        </p:nvSpPr>
        <p:spPr bwMode="auto">
          <a:xfrm>
            <a:off x="8410575" y="1047750"/>
            <a:ext cx="742950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2000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2020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2040</a:t>
            </a:r>
          </a:p>
        </p:txBody>
      </p:sp>
      <p:grpSp>
        <p:nvGrpSpPr>
          <p:cNvPr id="860228" name="Group 68"/>
          <p:cNvGrpSpPr>
            <a:grpSpLocks/>
          </p:cNvGrpSpPr>
          <p:nvPr/>
        </p:nvGrpSpPr>
        <p:grpSpPr bwMode="auto">
          <a:xfrm>
            <a:off x="6296025" y="800100"/>
            <a:ext cx="1028700" cy="495300"/>
            <a:chOff x="3966" y="504"/>
            <a:chExt cx="648" cy="312"/>
          </a:xfrm>
        </p:grpSpPr>
        <p:sp>
          <p:nvSpPr>
            <p:cNvPr id="860229" name="Rectangle 69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60230" name="Text Box 70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arr        </a:t>
              </a:r>
            </a:p>
          </p:txBody>
        </p:sp>
      </p:grpSp>
      <p:grpSp>
        <p:nvGrpSpPr>
          <p:cNvPr id="860231" name="Group 71"/>
          <p:cNvGrpSpPr>
            <a:grpSpLocks/>
          </p:cNvGrpSpPr>
          <p:nvPr/>
        </p:nvGrpSpPr>
        <p:grpSpPr bwMode="auto">
          <a:xfrm>
            <a:off x="6553200" y="723900"/>
            <a:ext cx="2619375" cy="1819275"/>
            <a:chOff x="5760" y="3552"/>
            <a:chExt cx="1650" cy="1146"/>
          </a:xfrm>
        </p:grpSpPr>
        <p:sp>
          <p:nvSpPr>
            <p:cNvPr id="860232" name="Rectangle 72"/>
            <p:cNvSpPr>
              <a:spLocks noChangeArrowheads="1"/>
            </p:cNvSpPr>
            <p:nvPr/>
          </p:nvSpPr>
          <p:spPr bwMode="auto">
            <a:xfrm>
              <a:off x="5760" y="3672"/>
              <a:ext cx="1218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60233" name="Rectangle 73"/>
            <p:cNvSpPr>
              <a:spLocks noChangeArrowheads="1"/>
            </p:cNvSpPr>
            <p:nvPr/>
          </p:nvSpPr>
          <p:spPr bwMode="auto">
            <a:xfrm>
              <a:off x="6978" y="3552"/>
              <a:ext cx="432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60234" name="Rectangle 74"/>
            <p:cNvSpPr>
              <a:spLocks noChangeArrowheads="1"/>
            </p:cNvSpPr>
            <p:nvPr/>
          </p:nvSpPr>
          <p:spPr bwMode="auto">
            <a:xfrm>
              <a:off x="5946" y="4158"/>
              <a:ext cx="276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235" name="Text Box 75"/>
            <p:cNvSpPr txBox="1">
              <a:spLocks noChangeArrowheads="1"/>
            </p:cNvSpPr>
            <p:nvPr/>
          </p:nvSpPr>
          <p:spPr bwMode="auto">
            <a:xfrm>
              <a:off x="5780" y="39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860236" name="Rectangle 76"/>
            <p:cNvSpPr>
              <a:spLocks noChangeArrowheads="1"/>
            </p:cNvSpPr>
            <p:nvPr/>
          </p:nvSpPr>
          <p:spPr bwMode="auto">
            <a:xfrm>
              <a:off x="5956" y="4168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60237" name="Rectangle 77"/>
            <p:cNvSpPr>
              <a:spLocks noChangeArrowheads="1"/>
            </p:cNvSpPr>
            <p:nvPr/>
          </p:nvSpPr>
          <p:spPr bwMode="auto">
            <a:xfrm>
              <a:off x="5962" y="4450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</p:grpSp>
      <p:grpSp>
        <p:nvGrpSpPr>
          <p:cNvPr id="860238" name="Group 78"/>
          <p:cNvGrpSpPr>
            <a:grpSpLocks/>
          </p:cNvGrpSpPr>
          <p:nvPr/>
        </p:nvGrpSpPr>
        <p:grpSpPr bwMode="auto">
          <a:xfrm>
            <a:off x="6565900" y="1295400"/>
            <a:ext cx="2644775" cy="1695450"/>
            <a:chOff x="5760" y="2592"/>
            <a:chExt cx="1666" cy="1068"/>
          </a:xfrm>
        </p:grpSpPr>
        <p:sp>
          <p:nvSpPr>
            <p:cNvPr id="860239" name="Rectangle 79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60240" name="Rectangle 80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60241" name="Rectangle 81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242" name="Text Box 82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860243" name="Rectangle 83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60244" name="Rectangle 84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60245" name="AutoShape 85"/>
          <p:cNvSpPr>
            <a:spLocks noChangeArrowheads="1"/>
          </p:cNvSpPr>
          <p:nvPr/>
        </p:nvSpPr>
        <p:spPr bwMode="auto">
          <a:xfrm>
            <a:off x="-5305425" y="4933950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860246" name="AutoShape 86"/>
          <p:cNvSpPr>
            <a:spLocks noChangeArrowheads="1"/>
          </p:cNvSpPr>
          <p:nvPr/>
        </p:nvSpPr>
        <p:spPr bwMode="auto">
          <a:xfrm>
            <a:off x="666750" y="838200"/>
            <a:ext cx="3286125" cy="742950"/>
          </a:xfrm>
          <a:prstGeom prst="wedgeRoundRectCallout">
            <a:avLst>
              <a:gd name="adj1" fmla="val 3042"/>
              <a:gd name="adj2" fmla="val 94657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860247" name="Rectangle 87"/>
          <p:cNvSpPr>
            <a:spLocks noChangeArrowheads="1"/>
          </p:cNvSpPr>
          <p:nvPr/>
        </p:nvSpPr>
        <p:spPr bwMode="auto">
          <a:xfrm>
            <a:off x="2041525" y="1141413"/>
            <a:ext cx="60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6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4.44444E-6 L 0.53125 0.2902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860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60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60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60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60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60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60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44444E-6 L 0.55 0.0541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860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60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860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60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860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860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860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60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0.54167 -0.20555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860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860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860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860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860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860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860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860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79" grpId="0" animBg="1"/>
      <p:bldP spid="860186" grpId="0"/>
      <p:bldP spid="860187" grpId="0"/>
      <p:bldP spid="860188" grpId="0" animBg="1"/>
      <p:bldP spid="860189" grpId="0" animBg="1"/>
      <p:bldP spid="860190" grpId="0"/>
      <p:bldP spid="860191" grpId="0" animBg="1"/>
      <p:bldP spid="860191" grpId="1" animBg="1"/>
      <p:bldP spid="860202" grpId="0"/>
      <p:bldP spid="860203" grpId="0" animBg="1"/>
      <p:bldP spid="860204" grpId="0" animBg="1"/>
      <p:bldP spid="860204" grpId="1" animBg="1"/>
      <p:bldP spid="860215" grpId="0"/>
      <p:bldP spid="860216" grpId="0" animBg="1"/>
      <p:bldP spid="860216" grpId="1" animBg="1"/>
      <p:bldP spid="860217" grpId="0" animBg="1"/>
      <p:bldP spid="860217" grpId="1" animBg="1"/>
      <p:bldP spid="860218" grpId="0" animBg="1"/>
      <p:bldP spid="860218" grpId="1" animBg="1"/>
      <p:bldP spid="860219" grpId="0" animBg="1"/>
      <p:bldP spid="860219" grpId="1" animBg="1"/>
      <p:bldP spid="860220" grpId="0"/>
      <p:bldP spid="860220" grpId="1"/>
      <p:bldP spid="860221" grpId="0" animBg="1"/>
      <p:bldP spid="860221" grpId="1" animBg="1"/>
      <p:bldP spid="860222" grpId="0" animBg="1"/>
      <p:bldP spid="860222" grpId="1" animBg="1"/>
      <p:bldP spid="860223" grpId="0" animBg="1"/>
      <p:bldP spid="860223" grpId="1" animBg="1"/>
      <p:bldP spid="860224" grpId="0"/>
      <p:bldP spid="860224" grpId="1"/>
      <p:bldP spid="860225" grpId="0" animBg="1"/>
      <p:bldP spid="860225" grpId="1" animBg="1"/>
      <p:bldP spid="860226" grpId="0" animBg="1"/>
      <p:bldP spid="860246" grpId="0" animBg="1"/>
      <p:bldP spid="860246" grpId="1" animBg="1"/>
      <p:bldP spid="860247" grpId="0"/>
      <p:bldP spid="860247" grpId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D956-9D42-4B1A-BB35-0F645C5F059B}" type="slidenum">
              <a:rPr lang="en-US"/>
              <a:pPr/>
              <a:t>116</a:t>
            </a:fld>
            <a:endParaRPr lang="en-US"/>
          </a:p>
        </p:txBody>
      </p:sp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Writing a Chess Player</a:t>
            </a:r>
          </a:p>
        </p:txBody>
      </p:sp>
      <p:sp>
        <p:nvSpPr>
          <p:cNvPr id="884739" name="Text Box 3"/>
          <p:cNvSpPr txBox="1">
            <a:spLocks noChangeArrowheads="1"/>
          </p:cNvSpPr>
          <p:nvPr/>
        </p:nvSpPr>
        <p:spPr bwMode="auto">
          <a:xfrm>
            <a:off x="152400" y="4419600"/>
            <a:ext cx="5654675" cy="2292350"/>
          </a:xfrm>
          <a:prstGeom prst="rect">
            <a:avLst/>
          </a:prstGeom>
          <a:solidFill>
            <a:srgbClr val="FFF2E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FindBest</a:t>
            </a:r>
            <a:r>
              <a:rPr lang="en-US">
                <a:solidFill>
                  <a:schemeClr val="accent2"/>
                </a:solidFill>
              </a:rPr>
              <a:t>Computer</a:t>
            </a:r>
            <a:r>
              <a:rPr lang="en-US"/>
              <a:t>Move()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 For each legal move the </a:t>
            </a:r>
            <a:r>
              <a:rPr lang="en-US">
                <a:solidFill>
                  <a:schemeClr val="accent2"/>
                </a:solidFill>
              </a:rPr>
              <a:t>computer</a:t>
            </a:r>
            <a:r>
              <a:rPr lang="en-US"/>
              <a:t> can make </a:t>
            </a:r>
          </a:p>
          <a:p>
            <a:pPr algn="l"/>
            <a:r>
              <a:rPr lang="en-US"/>
              <a:t>       Temporarily make the move</a:t>
            </a:r>
          </a:p>
          <a:p>
            <a:pPr algn="l"/>
            <a:r>
              <a:rPr lang="en-US"/>
              <a:t>       See how the ideal human player would respond</a:t>
            </a:r>
          </a:p>
          <a:p>
            <a:pPr algn="l"/>
            <a:r>
              <a:rPr lang="en-US"/>
              <a:t>       Undo the move</a:t>
            </a:r>
          </a:p>
          <a:p>
            <a:pPr algn="l"/>
            <a:r>
              <a:rPr lang="en-US"/>
              <a:t>   Return the move that </a:t>
            </a:r>
            <a:r>
              <a:rPr lang="en-US">
                <a:solidFill>
                  <a:schemeClr val="accent2"/>
                </a:solidFill>
              </a:rPr>
              <a:t>hurts the human most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884740" name="Text Box 4"/>
          <p:cNvSpPr txBox="1">
            <a:spLocks noChangeArrowheads="1"/>
          </p:cNvSpPr>
          <p:nvPr/>
        </p:nvSpPr>
        <p:spPr bwMode="auto">
          <a:xfrm>
            <a:off x="228600" y="3276600"/>
            <a:ext cx="5654675" cy="2292350"/>
          </a:xfrm>
          <a:prstGeom prst="rect">
            <a:avLst/>
          </a:prstGeom>
          <a:solidFill>
            <a:srgbClr val="EFFFE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FindBestIdeal</a:t>
            </a:r>
            <a:r>
              <a:rPr lang="en-US">
                <a:solidFill>
                  <a:schemeClr val="accent2"/>
                </a:solidFill>
              </a:rPr>
              <a:t>Human</a:t>
            </a:r>
            <a:r>
              <a:rPr lang="en-US"/>
              <a:t>Move()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 For each legal move the </a:t>
            </a:r>
            <a:r>
              <a:rPr lang="en-US">
                <a:solidFill>
                  <a:schemeClr val="accent2"/>
                </a:solidFill>
              </a:rPr>
              <a:t>ideal human</a:t>
            </a:r>
            <a:r>
              <a:rPr lang="en-US"/>
              <a:t> could make </a:t>
            </a:r>
          </a:p>
          <a:p>
            <a:pPr algn="l"/>
            <a:r>
              <a:rPr lang="en-US"/>
              <a:t>       Temporarily make the move.</a:t>
            </a:r>
          </a:p>
          <a:p>
            <a:pPr algn="l"/>
            <a:r>
              <a:rPr lang="en-US"/>
              <a:t>       See how the computer would respond</a:t>
            </a:r>
          </a:p>
          <a:p>
            <a:pPr algn="l"/>
            <a:r>
              <a:rPr lang="en-US"/>
              <a:t>       Undo the move</a:t>
            </a:r>
          </a:p>
          <a:p>
            <a:pPr algn="l"/>
            <a:r>
              <a:rPr lang="en-US"/>
              <a:t>   Return the move that </a:t>
            </a:r>
            <a:r>
              <a:rPr lang="en-US">
                <a:solidFill>
                  <a:schemeClr val="accent2"/>
                </a:solidFill>
              </a:rPr>
              <a:t>hurts the computer most</a:t>
            </a:r>
          </a:p>
          <a:p>
            <a:pPr algn="l"/>
            <a:r>
              <a:rPr lang="en-US"/>
              <a:t>}</a:t>
            </a:r>
          </a:p>
        </p:txBody>
      </p:sp>
      <p:pic>
        <p:nvPicPr>
          <p:cNvPr id="88474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2286000"/>
            <a:ext cx="3429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4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65760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4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4876800"/>
            <a:ext cx="33337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44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5263"/>
          <a:stretch>
            <a:fillRect/>
          </a:stretch>
        </p:blipFill>
        <p:spPr bwMode="auto">
          <a:xfrm>
            <a:off x="9696450" y="5505450"/>
            <a:ext cx="32385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84745" name="Group 9"/>
          <p:cNvGrpSpPr>
            <a:grpSpLocks/>
          </p:cNvGrpSpPr>
          <p:nvPr/>
        </p:nvGrpSpPr>
        <p:grpSpPr bwMode="auto">
          <a:xfrm>
            <a:off x="6019800" y="685800"/>
            <a:ext cx="2876550" cy="3490913"/>
            <a:chOff x="3792" y="432"/>
            <a:chExt cx="1812" cy="2199"/>
          </a:xfrm>
        </p:grpSpPr>
        <p:pic>
          <p:nvPicPr>
            <p:cNvPr id="884746" name="Picture 1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624"/>
              <a:ext cx="1812" cy="18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4747" name="Text Box 11"/>
            <p:cNvSpPr txBox="1">
              <a:spLocks noChangeArrowheads="1"/>
            </p:cNvSpPr>
            <p:nvPr/>
          </p:nvSpPr>
          <p:spPr bwMode="auto">
            <a:xfrm>
              <a:off x="4128" y="2400"/>
              <a:ext cx="12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Computer Player</a:t>
              </a:r>
            </a:p>
          </p:txBody>
        </p:sp>
        <p:sp>
          <p:nvSpPr>
            <p:cNvPr id="884748" name="Text Box 12"/>
            <p:cNvSpPr txBox="1">
              <a:spLocks noChangeArrowheads="1"/>
            </p:cNvSpPr>
            <p:nvPr/>
          </p:nvSpPr>
          <p:spPr bwMode="auto">
            <a:xfrm>
              <a:off x="4224" y="432"/>
              <a:ext cx="101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Human Player</a:t>
              </a:r>
            </a:p>
          </p:txBody>
        </p:sp>
      </p:grpSp>
      <p:sp>
        <p:nvSpPr>
          <p:cNvPr id="884749" name="Text Box 13"/>
          <p:cNvSpPr txBox="1">
            <a:spLocks noChangeArrowheads="1"/>
          </p:cNvSpPr>
          <p:nvPr/>
        </p:nvSpPr>
        <p:spPr bwMode="auto">
          <a:xfrm>
            <a:off x="6553200" y="3810000"/>
            <a:ext cx="19256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Computer Player</a:t>
            </a:r>
          </a:p>
        </p:txBody>
      </p:sp>
      <p:pic>
        <p:nvPicPr>
          <p:cNvPr id="884750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38600"/>
            <a:ext cx="33337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51" name="Line 15"/>
          <p:cNvSpPr>
            <a:spLocks noChangeShapeType="1"/>
          </p:cNvSpPr>
          <p:nvPr/>
        </p:nvSpPr>
        <p:spPr bwMode="auto">
          <a:xfrm>
            <a:off x="95250" y="51530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52" name="Line 16"/>
          <p:cNvSpPr>
            <a:spLocks noChangeShapeType="1"/>
          </p:cNvSpPr>
          <p:nvPr/>
        </p:nvSpPr>
        <p:spPr bwMode="auto">
          <a:xfrm>
            <a:off x="304800" y="5410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53" name="Rectangle 17"/>
          <p:cNvSpPr>
            <a:spLocks noChangeArrowheads="1"/>
          </p:cNvSpPr>
          <p:nvPr/>
        </p:nvSpPr>
        <p:spPr bwMode="auto">
          <a:xfrm>
            <a:off x="6096000" y="3124200"/>
            <a:ext cx="295275" cy="323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884754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1600200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55" name="Picture 1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3114675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56" name="Picture 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277177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57" name="Line 21"/>
          <p:cNvSpPr>
            <a:spLocks noChangeShapeType="1"/>
          </p:cNvSpPr>
          <p:nvPr/>
        </p:nvSpPr>
        <p:spPr bwMode="auto">
          <a:xfrm>
            <a:off x="323850" y="5715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58" name="Line 22"/>
          <p:cNvSpPr>
            <a:spLocks noChangeShapeType="1"/>
          </p:cNvSpPr>
          <p:nvPr/>
        </p:nvSpPr>
        <p:spPr bwMode="auto">
          <a:xfrm>
            <a:off x="219075" y="39909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59" name="Line 23"/>
          <p:cNvSpPr>
            <a:spLocks noChangeShapeType="1"/>
          </p:cNvSpPr>
          <p:nvPr/>
        </p:nvSpPr>
        <p:spPr bwMode="auto">
          <a:xfrm>
            <a:off x="381000" y="42767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84760" name="Picture 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1381125"/>
            <a:ext cx="3429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61" name="Picture 2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5" y="1409700"/>
            <a:ext cx="2381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62" name="Line 26"/>
          <p:cNvSpPr>
            <a:spLocks noChangeShapeType="1"/>
          </p:cNvSpPr>
          <p:nvPr/>
        </p:nvSpPr>
        <p:spPr bwMode="auto">
          <a:xfrm>
            <a:off x="400050" y="45529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63" name="Text Box 27"/>
          <p:cNvSpPr txBox="1">
            <a:spLocks noChangeArrowheads="1"/>
          </p:cNvSpPr>
          <p:nvPr/>
        </p:nvSpPr>
        <p:spPr bwMode="auto">
          <a:xfrm>
            <a:off x="304800" y="2133600"/>
            <a:ext cx="5654675" cy="2292350"/>
          </a:xfrm>
          <a:prstGeom prst="rect">
            <a:avLst/>
          </a:prstGeom>
          <a:solidFill>
            <a:srgbClr val="FFF2E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FindBest</a:t>
            </a:r>
            <a:r>
              <a:rPr lang="en-US">
                <a:solidFill>
                  <a:schemeClr val="accent2"/>
                </a:solidFill>
              </a:rPr>
              <a:t>Computer</a:t>
            </a:r>
            <a:r>
              <a:rPr lang="en-US"/>
              <a:t>Move()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 For each legal move the </a:t>
            </a:r>
            <a:r>
              <a:rPr lang="en-US">
                <a:solidFill>
                  <a:schemeClr val="accent2"/>
                </a:solidFill>
              </a:rPr>
              <a:t>computer</a:t>
            </a:r>
            <a:r>
              <a:rPr lang="en-US"/>
              <a:t> can make </a:t>
            </a:r>
          </a:p>
          <a:p>
            <a:pPr algn="l"/>
            <a:r>
              <a:rPr lang="en-US"/>
              <a:t>       Temporarily make the move</a:t>
            </a:r>
          </a:p>
          <a:p>
            <a:pPr algn="l"/>
            <a:r>
              <a:rPr lang="en-US"/>
              <a:t>       See how the ideal human player would respond</a:t>
            </a:r>
          </a:p>
          <a:p>
            <a:pPr algn="l"/>
            <a:r>
              <a:rPr lang="en-US"/>
              <a:t>       Undo the move</a:t>
            </a:r>
          </a:p>
          <a:p>
            <a:pPr algn="l"/>
            <a:r>
              <a:rPr lang="en-US"/>
              <a:t>   Return the move that </a:t>
            </a:r>
            <a:r>
              <a:rPr lang="en-US">
                <a:solidFill>
                  <a:schemeClr val="accent2"/>
                </a:solidFill>
              </a:rPr>
              <a:t>hurts the human most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884764" name="Line 28"/>
          <p:cNvSpPr>
            <a:spLocks noChangeShapeType="1"/>
          </p:cNvSpPr>
          <p:nvPr/>
        </p:nvSpPr>
        <p:spPr bwMode="auto">
          <a:xfrm>
            <a:off x="238125" y="28670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65" name="Line 29"/>
          <p:cNvSpPr>
            <a:spLocks noChangeShapeType="1"/>
          </p:cNvSpPr>
          <p:nvPr/>
        </p:nvSpPr>
        <p:spPr bwMode="auto">
          <a:xfrm>
            <a:off x="495300" y="3124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84766" name="Picture 3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3457575"/>
            <a:ext cx="3333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67" name="Rectangle 31"/>
          <p:cNvSpPr>
            <a:spLocks noChangeArrowheads="1"/>
          </p:cNvSpPr>
          <p:nvPr/>
        </p:nvSpPr>
        <p:spPr bwMode="auto">
          <a:xfrm>
            <a:off x="6438900" y="3467100"/>
            <a:ext cx="323850" cy="32385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884768" name="Picture 3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2762250"/>
            <a:ext cx="33337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69" name="Line 33"/>
          <p:cNvSpPr>
            <a:spLocks noChangeShapeType="1"/>
          </p:cNvSpPr>
          <p:nvPr/>
        </p:nvSpPr>
        <p:spPr bwMode="auto">
          <a:xfrm>
            <a:off x="476250" y="3400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70" name="Text Box 34"/>
          <p:cNvSpPr txBox="1">
            <a:spLocks noChangeArrowheads="1"/>
          </p:cNvSpPr>
          <p:nvPr/>
        </p:nvSpPr>
        <p:spPr bwMode="auto">
          <a:xfrm>
            <a:off x="381000" y="990600"/>
            <a:ext cx="5654675" cy="2292350"/>
          </a:xfrm>
          <a:prstGeom prst="rect">
            <a:avLst/>
          </a:prstGeom>
          <a:solidFill>
            <a:srgbClr val="EFFFE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FindBestIdeal</a:t>
            </a:r>
            <a:r>
              <a:rPr lang="en-US">
                <a:solidFill>
                  <a:schemeClr val="accent2"/>
                </a:solidFill>
              </a:rPr>
              <a:t>Human</a:t>
            </a:r>
            <a:r>
              <a:rPr lang="en-US"/>
              <a:t>Move()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 For each legal move the </a:t>
            </a:r>
            <a:r>
              <a:rPr lang="en-US">
                <a:solidFill>
                  <a:schemeClr val="accent2"/>
                </a:solidFill>
              </a:rPr>
              <a:t>ideal human</a:t>
            </a:r>
            <a:r>
              <a:rPr lang="en-US"/>
              <a:t> could make </a:t>
            </a:r>
          </a:p>
          <a:p>
            <a:pPr algn="l"/>
            <a:r>
              <a:rPr lang="en-US"/>
              <a:t>       Temporarily make the move.</a:t>
            </a:r>
          </a:p>
          <a:p>
            <a:pPr algn="l"/>
            <a:r>
              <a:rPr lang="en-US"/>
              <a:t>       See how the computer would respond</a:t>
            </a:r>
          </a:p>
          <a:p>
            <a:pPr algn="l"/>
            <a:r>
              <a:rPr lang="en-US"/>
              <a:t>       Undo the move</a:t>
            </a:r>
          </a:p>
          <a:p>
            <a:pPr algn="l"/>
            <a:r>
              <a:rPr lang="en-US"/>
              <a:t>   Return the move that </a:t>
            </a:r>
            <a:r>
              <a:rPr lang="en-US">
                <a:solidFill>
                  <a:schemeClr val="accent2"/>
                </a:solidFill>
              </a:rPr>
              <a:t>hurts the computer most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884771" name="Line 35"/>
          <p:cNvSpPr>
            <a:spLocks noChangeShapeType="1"/>
          </p:cNvSpPr>
          <p:nvPr/>
        </p:nvSpPr>
        <p:spPr bwMode="auto">
          <a:xfrm>
            <a:off x="333375" y="17145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72" name="Line 36"/>
          <p:cNvSpPr>
            <a:spLocks noChangeShapeType="1"/>
          </p:cNvSpPr>
          <p:nvPr/>
        </p:nvSpPr>
        <p:spPr bwMode="auto">
          <a:xfrm>
            <a:off x="571500" y="19907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73" name="Rectangle 37"/>
          <p:cNvSpPr>
            <a:spLocks noChangeArrowheads="1"/>
          </p:cNvSpPr>
          <p:nvPr/>
        </p:nvSpPr>
        <p:spPr bwMode="auto">
          <a:xfrm>
            <a:off x="6438900" y="1381125"/>
            <a:ext cx="323850" cy="32385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884774" name="Picture 3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1400175"/>
            <a:ext cx="2381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75" name="Line 39"/>
          <p:cNvSpPr>
            <a:spLocks noChangeShapeType="1"/>
          </p:cNvSpPr>
          <p:nvPr/>
        </p:nvSpPr>
        <p:spPr bwMode="auto">
          <a:xfrm>
            <a:off x="561975" y="2257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76" name="Text Box 40"/>
          <p:cNvSpPr txBox="1">
            <a:spLocks noChangeArrowheads="1"/>
          </p:cNvSpPr>
          <p:nvPr/>
        </p:nvSpPr>
        <p:spPr bwMode="auto">
          <a:xfrm>
            <a:off x="6096000" y="4648200"/>
            <a:ext cx="281622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This would go on and on, in many cases playing 6 or more levels deep!</a:t>
            </a:r>
          </a:p>
        </p:txBody>
      </p:sp>
      <p:sp>
        <p:nvSpPr>
          <p:cNvPr id="884777" name="Line 41"/>
          <p:cNvSpPr>
            <a:spLocks noChangeShapeType="1"/>
          </p:cNvSpPr>
          <p:nvPr/>
        </p:nvSpPr>
        <p:spPr bwMode="auto">
          <a:xfrm>
            <a:off x="561975" y="25241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84778" name="Picture 4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1752600"/>
            <a:ext cx="3238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79" name="Line 43"/>
          <p:cNvSpPr>
            <a:spLocks noChangeShapeType="1"/>
          </p:cNvSpPr>
          <p:nvPr/>
        </p:nvSpPr>
        <p:spPr bwMode="auto">
          <a:xfrm>
            <a:off x="333375" y="17240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80" name="Line 44"/>
          <p:cNvSpPr>
            <a:spLocks noChangeShapeType="1"/>
          </p:cNvSpPr>
          <p:nvPr/>
        </p:nvSpPr>
        <p:spPr bwMode="auto">
          <a:xfrm>
            <a:off x="304800" y="28098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81" name="Line 45"/>
          <p:cNvSpPr>
            <a:spLocks noChangeShapeType="1"/>
          </p:cNvSpPr>
          <p:nvPr/>
        </p:nvSpPr>
        <p:spPr bwMode="auto">
          <a:xfrm>
            <a:off x="466725" y="36766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82" name="Line 46"/>
          <p:cNvSpPr>
            <a:spLocks noChangeShapeType="1"/>
          </p:cNvSpPr>
          <p:nvPr/>
        </p:nvSpPr>
        <p:spPr bwMode="auto">
          <a:xfrm>
            <a:off x="228600" y="39528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83" name="Line 47"/>
          <p:cNvSpPr>
            <a:spLocks noChangeShapeType="1"/>
          </p:cNvSpPr>
          <p:nvPr/>
        </p:nvSpPr>
        <p:spPr bwMode="auto">
          <a:xfrm>
            <a:off x="390525" y="48196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84" name="Line 48"/>
          <p:cNvSpPr>
            <a:spLocks noChangeShapeType="1"/>
          </p:cNvSpPr>
          <p:nvPr/>
        </p:nvSpPr>
        <p:spPr bwMode="auto">
          <a:xfrm>
            <a:off x="152400" y="5105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85" name="Line 49"/>
          <p:cNvSpPr>
            <a:spLocks noChangeShapeType="1"/>
          </p:cNvSpPr>
          <p:nvPr/>
        </p:nvSpPr>
        <p:spPr bwMode="auto">
          <a:xfrm>
            <a:off x="304800" y="59817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86" name="Line 50"/>
          <p:cNvSpPr>
            <a:spLocks noChangeShapeType="1"/>
          </p:cNvSpPr>
          <p:nvPr/>
        </p:nvSpPr>
        <p:spPr bwMode="auto">
          <a:xfrm>
            <a:off x="104775" y="51530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84787" name="Picture 5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3105150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88" name="Picture 5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3086100"/>
            <a:ext cx="3429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89" name="Rectangle 53"/>
          <p:cNvSpPr>
            <a:spLocks noChangeArrowheads="1"/>
          </p:cNvSpPr>
          <p:nvPr/>
        </p:nvSpPr>
        <p:spPr bwMode="auto">
          <a:xfrm>
            <a:off x="6762750" y="3114675"/>
            <a:ext cx="295275" cy="323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884790" name="Picture 5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3105150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91" name="Picture 5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276225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92" name="Picture 5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3114675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93" name="Picture 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3095625"/>
            <a:ext cx="3429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94" name="Rectangle 58"/>
          <p:cNvSpPr>
            <a:spLocks noChangeArrowheads="1"/>
          </p:cNvSpPr>
          <p:nvPr/>
        </p:nvSpPr>
        <p:spPr bwMode="auto">
          <a:xfrm>
            <a:off x="7467600" y="3105150"/>
            <a:ext cx="295275" cy="323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884795" name="Picture 5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3095625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96" name="Picture 6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5" y="275272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97" name="Picture 6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5" y="3133725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98" name="Picture 6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3114675"/>
            <a:ext cx="3429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99" name="Rectangle 63"/>
          <p:cNvSpPr>
            <a:spLocks noChangeArrowheads="1"/>
          </p:cNvSpPr>
          <p:nvPr/>
        </p:nvSpPr>
        <p:spPr bwMode="auto">
          <a:xfrm>
            <a:off x="8153400" y="3124200"/>
            <a:ext cx="295275" cy="323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884800" name="Picture 6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3114675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801" name="Picture 6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925" y="277177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802" name="Picture 6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5" y="3105150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803" name="Picture 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3086100"/>
            <a:ext cx="3429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804" name="Line 68"/>
          <p:cNvSpPr>
            <a:spLocks noChangeShapeType="1"/>
          </p:cNvSpPr>
          <p:nvPr/>
        </p:nvSpPr>
        <p:spPr bwMode="auto">
          <a:xfrm>
            <a:off x="66675" y="6248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805" name="Rectangle 69"/>
          <p:cNvSpPr>
            <a:spLocks noChangeArrowheads="1"/>
          </p:cNvSpPr>
          <p:nvPr/>
        </p:nvSpPr>
        <p:spPr bwMode="auto">
          <a:xfrm>
            <a:off x="7477125" y="3105150"/>
            <a:ext cx="295275" cy="323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4806" name="Rectangle 70"/>
          <p:cNvSpPr>
            <a:spLocks noChangeArrowheads="1"/>
          </p:cNvSpPr>
          <p:nvPr/>
        </p:nvSpPr>
        <p:spPr bwMode="auto">
          <a:xfrm>
            <a:off x="8162925" y="3124200"/>
            <a:ext cx="295275" cy="323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4807" name="Text Box 71"/>
          <p:cNvSpPr txBox="1">
            <a:spLocks noChangeArrowheads="1"/>
          </p:cNvSpPr>
          <p:nvPr/>
        </p:nvSpPr>
        <p:spPr bwMode="auto">
          <a:xfrm>
            <a:off x="8067675" y="2767013"/>
            <a:ext cx="511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+9c</a:t>
            </a:r>
          </a:p>
        </p:txBody>
      </p:sp>
      <p:pic>
        <p:nvPicPr>
          <p:cNvPr id="884808" name="Picture 7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25" y="3114675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809" name="Picture 7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277177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810" name="Text Box 74"/>
          <p:cNvSpPr txBox="1">
            <a:spLocks noChangeArrowheads="1"/>
          </p:cNvSpPr>
          <p:nvPr/>
        </p:nvSpPr>
        <p:spPr bwMode="auto">
          <a:xfrm>
            <a:off x="6019800" y="2767013"/>
            <a:ext cx="492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+1h</a:t>
            </a:r>
          </a:p>
        </p:txBody>
      </p:sp>
      <p:sp>
        <p:nvSpPr>
          <p:cNvPr id="884811" name="Text Box 75"/>
          <p:cNvSpPr txBox="1">
            <a:spLocks noChangeArrowheads="1"/>
          </p:cNvSpPr>
          <p:nvPr/>
        </p:nvSpPr>
        <p:spPr bwMode="auto">
          <a:xfrm>
            <a:off x="6324600" y="2767013"/>
            <a:ext cx="511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+2c</a:t>
            </a:r>
          </a:p>
        </p:txBody>
      </p:sp>
      <p:sp>
        <p:nvSpPr>
          <p:cNvPr id="884812" name="Text Box 76"/>
          <p:cNvSpPr txBox="1">
            <a:spLocks noChangeArrowheads="1"/>
          </p:cNvSpPr>
          <p:nvPr/>
        </p:nvSpPr>
        <p:spPr bwMode="auto">
          <a:xfrm>
            <a:off x="6686550" y="2776538"/>
            <a:ext cx="492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+1h</a:t>
            </a:r>
          </a:p>
        </p:txBody>
      </p:sp>
      <p:sp>
        <p:nvSpPr>
          <p:cNvPr id="884813" name="Text Box 77"/>
          <p:cNvSpPr txBox="1">
            <a:spLocks noChangeArrowheads="1"/>
          </p:cNvSpPr>
          <p:nvPr/>
        </p:nvSpPr>
        <p:spPr bwMode="auto">
          <a:xfrm>
            <a:off x="7010400" y="2776538"/>
            <a:ext cx="523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+4h</a:t>
            </a:r>
          </a:p>
        </p:txBody>
      </p:sp>
      <p:sp>
        <p:nvSpPr>
          <p:cNvPr id="884814" name="Text Box 78"/>
          <p:cNvSpPr txBox="1">
            <a:spLocks noChangeArrowheads="1"/>
          </p:cNvSpPr>
          <p:nvPr/>
        </p:nvSpPr>
        <p:spPr bwMode="auto">
          <a:xfrm>
            <a:off x="7381875" y="2767013"/>
            <a:ext cx="511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+2c</a:t>
            </a:r>
          </a:p>
        </p:txBody>
      </p:sp>
      <p:sp>
        <p:nvSpPr>
          <p:cNvPr id="884815" name="Text Box 79"/>
          <p:cNvSpPr txBox="1">
            <a:spLocks noChangeArrowheads="1"/>
          </p:cNvSpPr>
          <p:nvPr/>
        </p:nvSpPr>
        <p:spPr bwMode="auto">
          <a:xfrm>
            <a:off x="7715250" y="2795588"/>
            <a:ext cx="511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+2c</a:t>
            </a:r>
          </a:p>
        </p:txBody>
      </p:sp>
      <p:sp>
        <p:nvSpPr>
          <p:cNvPr id="884816" name="Text Box 80"/>
          <p:cNvSpPr txBox="1">
            <a:spLocks noChangeArrowheads="1"/>
          </p:cNvSpPr>
          <p:nvPr/>
        </p:nvSpPr>
        <p:spPr bwMode="auto">
          <a:xfrm>
            <a:off x="8415338" y="2776538"/>
            <a:ext cx="523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+5h</a:t>
            </a:r>
          </a:p>
        </p:txBody>
      </p:sp>
      <p:sp>
        <p:nvSpPr>
          <p:cNvPr id="884817" name="AutoShape 81"/>
          <p:cNvSpPr>
            <a:spLocks noChangeArrowheads="1"/>
          </p:cNvSpPr>
          <p:nvPr/>
        </p:nvSpPr>
        <p:spPr bwMode="auto">
          <a:xfrm>
            <a:off x="2238375" y="495300"/>
            <a:ext cx="3657600" cy="1504950"/>
          </a:xfrm>
          <a:prstGeom prst="wedgeRoundRectCallout">
            <a:avLst>
              <a:gd name="adj1" fmla="val -47917"/>
              <a:gd name="adj2" fmla="val 96412"/>
              <a:gd name="adj3" fmla="val 16667"/>
            </a:avLst>
          </a:prstGeom>
          <a:solidFill>
            <a:srgbClr val="F3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Based on the current board configuration, the </a:t>
            </a:r>
            <a:r>
              <a:rPr lang="en-US">
                <a:solidFill>
                  <a:schemeClr val="accent2"/>
                </a:solidFill>
              </a:rPr>
              <a:t>best move the human can make</a:t>
            </a:r>
            <a:r>
              <a:rPr lang="en-US"/>
              <a:t> will give an advantage of </a:t>
            </a:r>
            <a:r>
              <a:rPr lang="en-US">
                <a:solidFill>
                  <a:srgbClr val="006666"/>
                </a:solidFill>
              </a:rPr>
              <a:t>+2 over the computer</a:t>
            </a:r>
            <a:r>
              <a:rPr lang="en-US"/>
              <a:t>. And the move is…</a:t>
            </a:r>
          </a:p>
        </p:txBody>
      </p:sp>
      <p:sp>
        <p:nvSpPr>
          <p:cNvPr id="884818" name="Line 82"/>
          <p:cNvSpPr>
            <a:spLocks noChangeShapeType="1"/>
          </p:cNvSpPr>
          <p:nvPr/>
        </p:nvSpPr>
        <p:spPr bwMode="auto">
          <a:xfrm flipH="1">
            <a:off x="7962900" y="1590675"/>
            <a:ext cx="9525" cy="66675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84819" name="AutoShape 83"/>
          <p:cNvSpPr>
            <a:spLocks noChangeArrowheads="1"/>
          </p:cNvSpPr>
          <p:nvPr/>
        </p:nvSpPr>
        <p:spPr bwMode="auto">
          <a:xfrm>
            <a:off x="1857375" y="1666875"/>
            <a:ext cx="3657600" cy="1504950"/>
          </a:xfrm>
          <a:prstGeom prst="wedgeRoundRectCallout">
            <a:avLst>
              <a:gd name="adj1" fmla="val -47917"/>
              <a:gd name="adj2" fmla="val 96412"/>
              <a:gd name="adj3" fmla="val 16667"/>
            </a:avLst>
          </a:prstGeom>
          <a:solidFill>
            <a:srgbClr val="F3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Based on the current board configuration, the </a:t>
            </a:r>
            <a:r>
              <a:rPr lang="en-US">
                <a:solidFill>
                  <a:schemeClr val="accent2"/>
                </a:solidFill>
              </a:rPr>
              <a:t>best move the computer can make</a:t>
            </a:r>
            <a:r>
              <a:rPr lang="en-US"/>
              <a:t> will give an advantage of </a:t>
            </a:r>
            <a:r>
              <a:rPr lang="en-US">
                <a:solidFill>
                  <a:srgbClr val="006666"/>
                </a:solidFill>
              </a:rPr>
              <a:t>+3 over the human</a:t>
            </a:r>
            <a:r>
              <a:rPr lang="en-US"/>
              <a:t>. And the move is…</a:t>
            </a:r>
          </a:p>
        </p:txBody>
      </p:sp>
      <p:grpSp>
        <p:nvGrpSpPr>
          <p:cNvPr id="884820" name="Group 84"/>
          <p:cNvGrpSpPr>
            <a:grpSpLocks/>
          </p:cNvGrpSpPr>
          <p:nvPr/>
        </p:nvGrpSpPr>
        <p:grpSpPr bwMode="auto">
          <a:xfrm>
            <a:off x="8296275" y="2962275"/>
            <a:ext cx="381000" cy="695325"/>
            <a:chOff x="3984" y="4026"/>
            <a:chExt cx="240" cy="372"/>
          </a:xfrm>
        </p:grpSpPr>
        <p:sp>
          <p:nvSpPr>
            <p:cNvPr id="884821" name="Line 85"/>
            <p:cNvSpPr>
              <a:spLocks noChangeShapeType="1"/>
            </p:cNvSpPr>
            <p:nvPr/>
          </p:nvSpPr>
          <p:spPr bwMode="auto">
            <a:xfrm flipV="1">
              <a:off x="3990" y="4026"/>
              <a:ext cx="0" cy="372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84822" name="Line 86"/>
            <p:cNvSpPr>
              <a:spLocks noChangeShapeType="1"/>
            </p:cNvSpPr>
            <p:nvPr/>
          </p:nvSpPr>
          <p:spPr bwMode="auto">
            <a:xfrm>
              <a:off x="3984" y="4032"/>
              <a:ext cx="240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884823" name="AutoShape 87"/>
          <p:cNvSpPr>
            <a:spLocks noChangeArrowheads="1"/>
          </p:cNvSpPr>
          <p:nvPr/>
        </p:nvSpPr>
        <p:spPr bwMode="auto">
          <a:xfrm>
            <a:off x="1828800" y="2819400"/>
            <a:ext cx="4095750" cy="1504950"/>
          </a:xfrm>
          <a:prstGeom prst="wedgeRoundRectCallout">
            <a:avLst>
              <a:gd name="adj1" fmla="val -48139"/>
              <a:gd name="adj2" fmla="val 96412"/>
              <a:gd name="adj3" fmla="val 16667"/>
            </a:avLst>
          </a:prstGeom>
          <a:solidFill>
            <a:srgbClr val="F3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Based on the current board configuration, the </a:t>
            </a:r>
            <a:r>
              <a:rPr lang="en-US">
                <a:solidFill>
                  <a:schemeClr val="accent2"/>
                </a:solidFill>
              </a:rPr>
              <a:t>best move the ideal human</a:t>
            </a:r>
            <a:r>
              <a:rPr lang="en-US"/>
              <a:t> could make would give an </a:t>
            </a:r>
            <a:r>
              <a:rPr lang="en-US">
                <a:solidFill>
                  <a:srgbClr val="006666"/>
                </a:solidFill>
              </a:rPr>
              <a:t>advantage of +1 over the computer</a:t>
            </a:r>
            <a:r>
              <a:rPr lang="en-US"/>
              <a:t>. And the move is…</a:t>
            </a:r>
          </a:p>
        </p:txBody>
      </p:sp>
      <p:sp>
        <p:nvSpPr>
          <p:cNvPr id="884824" name="Line 88"/>
          <p:cNvSpPr>
            <a:spLocks noChangeShapeType="1"/>
          </p:cNvSpPr>
          <p:nvPr/>
        </p:nvSpPr>
        <p:spPr bwMode="auto">
          <a:xfrm flipH="1">
            <a:off x="6934200" y="1524000"/>
            <a:ext cx="9525" cy="409575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84825" name="AutoShape 89"/>
          <p:cNvSpPr>
            <a:spLocks noChangeArrowheads="1"/>
          </p:cNvSpPr>
          <p:nvPr/>
        </p:nvSpPr>
        <p:spPr bwMode="auto">
          <a:xfrm>
            <a:off x="2438400" y="3248025"/>
            <a:ext cx="3657600" cy="1504950"/>
          </a:xfrm>
          <a:prstGeom prst="wedgeRoundRectCallout">
            <a:avLst>
              <a:gd name="adj1" fmla="val -57292"/>
              <a:gd name="adj2" fmla="val 105907"/>
              <a:gd name="adj3" fmla="val 16667"/>
            </a:avLst>
          </a:prstGeom>
          <a:solidFill>
            <a:srgbClr val="F3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So now I know that if I move my </a:t>
            </a:r>
            <a:r>
              <a:rPr lang="en-US">
                <a:solidFill>
                  <a:schemeClr val="accent2"/>
                </a:solidFill>
              </a:rPr>
              <a:t>left-most pawn</a:t>
            </a:r>
            <a:r>
              <a:rPr lang="en-US"/>
              <a:t>, the most likely result after 6 levels of play is that the human will have a +1 advantage over me!</a:t>
            </a:r>
          </a:p>
        </p:txBody>
      </p:sp>
      <p:sp>
        <p:nvSpPr>
          <p:cNvPr id="884826" name="Rectangle 90"/>
          <p:cNvSpPr>
            <a:spLocks noChangeArrowheads="1"/>
          </p:cNvSpPr>
          <p:nvPr/>
        </p:nvSpPr>
        <p:spPr bwMode="auto">
          <a:xfrm>
            <a:off x="6096000" y="2771775"/>
            <a:ext cx="333375" cy="342900"/>
          </a:xfrm>
          <a:prstGeom prst="rect">
            <a:avLst/>
          </a:prstGeom>
          <a:noFill/>
          <a:ln w="38100" algn="ctr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84827" name="AutoShape 91"/>
          <p:cNvSpPr>
            <a:spLocks noChangeArrowheads="1"/>
          </p:cNvSpPr>
          <p:nvPr/>
        </p:nvSpPr>
        <p:spPr bwMode="auto">
          <a:xfrm>
            <a:off x="2419350" y="2619375"/>
            <a:ext cx="3657600" cy="2695575"/>
          </a:xfrm>
          <a:prstGeom prst="wedgeRoundRectCallout">
            <a:avLst>
              <a:gd name="adj1" fmla="val -57292"/>
              <a:gd name="adj2" fmla="val 81213"/>
              <a:gd name="adj3" fmla="val 16667"/>
            </a:avLst>
          </a:prstGeom>
          <a:solidFill>
            <a:srgbClr val="F3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Based on all of my possible moves, and all of the opponent’s possible responses (and my responses to him, etc.), my best move is the </a:t>
            </a:r>
            <a:r>
              <a:rPr lang="en-US">
                <a:solidFill>
                  <a:schemeClr val="accent2"/>
                </a:solidFill>
              </a:rPr>
              <a:t>2</a:t>
            </a:r>
            <a:r>
              <a:rPr lang="en-US" baseline="30000">
                <a:solidFill>
                  <a:schemeClr val="accent2"/>
                </a:solidFill>
              </a:rPr>
              <a:t>nd</a:t>
            </a:r>
            <a:r>
              <a:rPr lang="en-US">
                <a:solidFill>
                  <a:schemeClr val="accent2"/>
                </a:solidFill>
              </a:rPr>
              <a:t> pawn from the right</a:t>
            </a:r>
            <a:r>
              <a:rPr lang="en-US"/>
              <a:t> because </a:t>
            </a:r>
            <a:r>
              <a:rPr lang="en-US">
                <a:solidFill>
                  <a:srgbClr val="6600CC"/>
                </a:solidFill>
              </a:rPr>
              <a:t>no matter how hard my opponent tries</a:t>
            </a:r>
            <a:r>
              <a:rPr lang="en-US"/>
              <a:t>, the best he can do is be </a:t>
            </a:r>
            <a:r>
              <a:rPr lang="en-US">
                <a:solidFill>
                  <a:srgbClr val="006666"/>
                </a:solidFill>
              </a:rPr>
              <a:t>down by 9 points</a:t>
            </a:r>
            <a:r>
              <a:rPr lang="en-US"/>
              <a:t>!</a:t>
            </a:r>
          </a:p>
        </p:txBody>
      </p:sp>
      <p:sp>
        <p:nvSpPr>
          <p:cNvPr id="884828" name="Rectangle 92"/>
          <p:cNvSpPr>
            <a:spLocks noChangeArrowheads="1"/>
          </p:cNvSpPr>
          <p:nvPr/>
        </p:nvSpPr>
        <p:spPr bwMode="auto">
          <a:xfrm>
            <a:off x="8143875" y="3095625"/>
            <a:ext cx="333375" cy="342900"/>
          </a:xfrm>
          <a:prstGeom prst="rect">
            <a:avLst/>
          </a:prstGeom>
          <a:noFill/>
          <a:ln w="38100" algn="ctr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00104 -0.0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8847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5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88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00" fill="hold"/>
                                        <p:tgtEl>
                                          <p:spTgt spid="8847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0" dur="1000" fill="hold"/>
                                        <p:tgtEl>
                                          <p:spTgt spid="8847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847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884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84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84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84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84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847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847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847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4.16667E-6 0.05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8847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1000" fill="hold"/>
                                        <p:tgtEl>
                                          <p:spTgt spid="8847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48" dur="1000" fill="hold"/>
                                        <p:tgtEl>
                                          <p:spTgt spid="8847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2.22222E-6 L -0.00105 -0.09861 L 0.0375 -0.09861 " pathEditMode="relative" rAng="0" ptsTypes="AAA">
                                      <p:cBhvr>
                                        <p:cTn id="170" dur="2000" fill="hold"/>
                                        <p:tgtEl>
                                          <p:spTgt spid="8847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-4931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884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000"/>
                                        <p:tgtEl>
                                          <p:spTgt spid="88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1000" fill="hold"/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89" dur="1000" fill="hold"/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8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-0.00105 0.05139 " pathEditMode="relative" rAng="0" ptsTypes="AA">
                                      <p:cBhvr>
                                        <p:cTn id="212" dur="2000" fill="hold"/>
                                        <p:tgtEl>
                                          <p:spTgt spid="884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569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2000"/>
                                        <p:tgtEl>
                                          <p:spTgt spid="884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884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 nodeType="clickPar">
                      <p:stCondLst>
                        <p:cond delay="indefinite"/>
                      </p:stCondLst>
                      <p:childTnLst>
                        <p:par>
                          <p:cTn id="2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 nodeType="clickPar">
                      <p:stCondLst>
                        <p:cond delay="indefinite"/>
                      </p:stCondLst>
                      <p:childTnLst>
                        <p:par>
                          <p:cTn id="2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884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2" dur="500"/>
                                        <p:tgtEl>
                                          <p:spTgt spid="88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 nodeType="clickPar">
                      <p:stCondLst>
                        <p:cond delay="indefinite"/>
                      </p:stCondLst>
                      <p:childTnLst>
                        <p:par>
                          <p:cTn id="2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 nodeType="clickPar">
                      <p:stCondLst>
                        <p:cond delay="indefinite"/>
                      </p:stCondLst>
                      <p:childTnLst>
                        <p:par>
                          <p:cTn id="2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2000"/>
                                        <p:tgtEl>
                                          <p:spTgt spid="8847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2000"/>
                                        <p:tgtEl>
                                          <p:spTgt spid="884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2000"/>
                                        <p:tgtEl>
                                          <p:spTgt spid="8847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2000"/>
                                        <p:tgtEl>
                                          <p:spTgt spid="8847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2000"/>
                                        <p:tgtEl>
                                          <p:spTgt spid="884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2000"/>
                                        <p:tgtEl>
                                          <p:spTgt spid="884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2000"/>
                                        <p:tgtEl>
                                          <p:spTgt spid="884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2000"/>
                                        <p:tgtEl>
                                          <p:spTgt spid="8847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2000"/>
                                        <p:tgtEl>
                                          <p:spTgt spid="884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 nodeType="clickPar">
                      <p:stCondLst>
                        <p:cond delay="indefinite"/>
                      </p:stCondLst>
                      <p:childTnLst>
                        <p:par>
                          <p:cTn id="3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5" dur="2000" fill="hold"/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316" dur="2000" fill="hold"/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 nodeType="clickPar">
                      <p:stCondLst>
                        <p:cond delay="indefinite"/>
                      </p:stCondLst>
                      <p:childTnLst>
                        <p:par>
                          <p:cTn id="3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 nodeType="clickPar">
                      <p:stCondLst>
                        <p:cond delay="indefinite"/>
                      </p:stCondLst>
                      <p:childTnLst>
                        <p:par>
                          <p:cTn id="3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 nodeType="clickPar">
                      <p:stCondLst>
                        <p:cond delay="indefinite"/>
                      </p:stCondLst>
                      <p:childTnLst>
                        <p:par>
                          <p:cTn id="3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 nodeType="clickPar">
                      <p:stCondLst>
                        <p:cond delay="indefinite"/>
                      </p:stCondLst>
                      <p:childTnLst>
                        <p:par>
                          <p:cTn id="3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 nodeType="clickPar">
                      <p:stCondLst>
                        <p:cond delay="indefinite"/>
                      </p:stCondLst>
                      <p:childTnLst>
                        <p:par>
                          <p:cTn id="3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3" dur="500"/>
                                        <p:tgtEl>
                                          <p:spTgt spid="88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 nodeType="clickPar">
                      <p:stCondLst>
                        <p:cond delay="indefinite"/>
                      </p:stCondLst>
                      <p:childTnLst>
                        <p:par>
                          <p:cTn id="3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 nodeType="clickPar">
                      <p:stCondLst>
                        <p:cond delay="indefinite"/>
                      </p:stCondLst>
                      <p:childTnLst>
                        <p:par>
                          <p:cTn id="3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 nodeType="clickPar">
                      <p:stCondLst>
                        <p:cond delay="indefinite"/>
                      </p:stCondLst>
                      <p:childTnLst>
                        <p:par>
                          <p:cTn id="3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2000"/>
                                        <p:tgtEl>
                                          <p:spTgt spid="884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2000"/>
                                        <p:tgtEl>
                                          <p:spTgt spid="8847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2000"/>
                                        <p:tgtEl>
                                          <p:spTgt spid="8847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2000"/>
                                        <p:tgtEl>
                                          <p:spTgt spid="8847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2000"/>
                                        <p:tgtEl>
                                          <p:spTgt spid="884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2000"/>
                                        <p:tgtEl>
                                          <p:spTgt spid="8847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2000"/>
                                        <p:tgtEl>
                                          <p:spTgt spid="884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2000"/>
                                        <p:tgtEl>
                                          <p:spTgt spid="884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2000"/>
                                        <p:tgtEl>
                                          <p:spTgt spid="884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2000"/>
                                        <p:tgtEl>
                                          <p:spTgt spid="8847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2000"/>
                                        <p:tgtEl>
                                          <p:spTgt spid="884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 nodeType="clickPar">
                      <p:stCondLst>
                        <p:cond delay="indefinite"/>
                      </p:stCondLst>
                      <p:childTnLst>
                        <p:par>
                          <p:cTn id="3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2000" fill="hold"/>
                                        <p:tgtEl>
                                          <p:spTgt spid="8847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393" dur="2000" fill="hold"/>
                                        <p:tgtEl>
                                          <p:spTgt spid="8847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 nodeType="clickPar">
                      <p:stCondLst>
                        <p:cond delay="indefinite"/>
                      </p:stCondLst>
                      <p:childTnLst>
                        <p:par>
                          <p:cTn id="3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 nodeType="clickPar">
                      <p:stCondLst>
                        <p:cond delay="indefinite"/>
                      </p:stCondLst>
                      <p:childTnLst>
                        <p:par>
                          <p:cTn id="3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 nodeType="clickPar">
                      <p:stCondLst>
                        <p:cond delay="indefinite"/>
                      </p:stCondLst>
                      <p:childTnLst>
                        <p:par>
                          <p:cTn id="4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 nodeType="clickPar">
                      <p:stCondLst>
                        <p:cond delay="indefinite"/>
                      </p:stCondLst>
                      <p:childTnLst>
                        <p:par>
                          <p:cTn id="4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 nodeType="clickPar">
                      <p:stCondLst>
                        <p:cond delay="indefinite"/>
                      </p:stCondLst>
                      <p:childTnLst>
                        <p:par>
                          <p:cTn id="4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 nodeType="clickPar">
                      <p:stCondLst>
                        <p:cond delay="indefinite"/>
                      </p:stCondLst>
                      <p:childTnLst>
                        <p:par>
                          <p:cTn id="4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0" dur="500"/>
                                        <p:tgtEl>
                                          <p:spTgt spid="88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 nodeType="clickPar">
                      <p:stCondLst>
                        <p:cond delay="indefinite"/>
                      </p:stCondLst>
                      <p:childTnLst>
                        <p:par>
                          <p:cTn id="4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5" dur="500"/>
                                        <p:tgtEl>
                                          <p:spTgt spid="88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 nodeType="clickPar">
                      <p:stCondLst>
                        <p:cond delay="indefinite"/>
                      </p:stCondLst>
                      <p:childTnLst>
                        <p:par>
                          <p:cTn id="4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 nodeType="clickPar">
                      <p:stCondLst>
                        <p:cond delay="indefinite"/>
                      </p:stCondLst>
                      <p:childTnLst>
                        <p:par>
                          <p:cTn id="4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 nodeType="clickPar">
                      <p:stCondLst>
                        <p:cond delay="indefinite"/>
                      </p:stCondLst>
                      <p:childTnLst>
                        <p:par>
                          <p:cTn id="4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9" dur="2000"/>
                                        <p:tgtEl>
                                          <p:spTgt spid="884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2" dur="2000"/>
                                        <p:tgtEl>
                                          <p:spTgt spid="884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2000"/>
                                        <p:tgtEl>
                                          <p:spTgt spid="884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8" dur="2000"/>
                                        <p:tgtEl>
                                          <p:spTgt spid="884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1" dur="2000"/>
                                        <p:tgtEl>
                                          <p:spTgt spid="884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4" dur="2000"/>
                                        <p:tgtEl>
                                          <p:spTgt spid="8847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7" dur="2000"/>
                                        <p:tgtEl>
                                          <p:spTgt spid="8847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0" dur="2000"/>
                                        <p:tgtEl>
                                          <p:spTgt spid="8847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2000"/>
                                        <p:tgtEl>
                                          <p:spTgt spid="8847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6" dur="2000"/>
                                        <p:tgtEl>
                                          <p:spTgt spid="884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9" dur="2000"/>
                                        <p:tgtEl>
                                          <p:spTgt spid="8847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2000"/>
                                        <p:tgtEl>
                                          <p:spTgt spid="884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5" dur="2000"/>
                                        <p:tgtEl>
                                          <p:spTgt spid="8847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2000"/>
                                        <p:tgtEl>
                                          <p:spTgt spid="8847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1" dur="2000"/>
                                        <p:tgtEl>
                                          <p:spTgt spid="8847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4" dur="2000"/>
                                        <p:tgtEl>
                                          <p:spTgt spid="8847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7" dur="2000"/>
                                        <p:tgtEl>
                                          <p:spTgt spid="884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2000"/>
                                        <p:tgtEl>
                                          <p:spTgt spid="8847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3" dur="2000"/>
                                        <p:tgtEl>
                                          <p:spTgt spid="8847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 nodeType="clickPar">
                      <p:stCondLst>
                        <p:cond delay="indefinite"/>
                      </p:stCondLst>
                      <p:childTnLst>
                        <p:par>
                          <p:cTn id="4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2000" fill="hold"/>
                                        <p:tgtEl>
                                          <p:spTgt spid="8847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499" dur="2000" fill="hold"/>
                                        <p:tgtEl>
                                          <p:spTgt spid="8847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 nodeType="clickPar">
                      <p:stCondLst>
                        <p:cond delay="indefinite"/>
                      </p:stCondLst>
                      <p:childTnLst>
                        <p:par>
                          <p:cTn id="5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4" dur="500"/>
                                        <p:tgtEl>
                                          <p:spTgt spid="88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00"/>
                                        <p:tgtEl>
                                          <p:spTgt spid="88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 nodeType="clickPar">
                      <p:stCondLst>
                        <p:cond delay="indefinite"/>
                      </p:stCondLst>
                      <p:childTnLst>
                        <p:par>
                          <p:cTn id="5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 nodeType="clickPar">
                      <p:stCondLst>
                        <p:cond delay="indefinite"/>
                      </p:stCondLst>
                      <p:childTnLst>
                        <p:par>
                          <p:cTn id="5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 nodeType="clickPar">
                      <p:stCondLst>
                        <p:cond delay="indefinite"/>
                      </p:stCondLst>
                      <p:childTnLst>
                        <p:par>
                          <p:cTn id="5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 nodeType="clickPar">
                      <p:stCondLst>
                        <p:cond delay="indefinite"/>
                      </p:stCondLst>
                      <p:childTnLst>
                        <p:par>
                          <p:cTn id="5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 nodeType="clickPar">
                      <p:stCondLst>
                        <p:cond delay="indefinite"/>
                      </p:stCondLst>
                      <p:childTnLst>
                        <p:par>
                          <p:cTn id="5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 nodeType="clickPar">
                      <p:stCondLst>
                        <p:cond delay="indefinite"/>
                      </p:stCondLst>
                      <p:childTnLst>
                        <p:par>
                          <p:cTn id="5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 nodeType="clickPar">
                      <p:stCondLst>
                        <p:cond delay="indefinite"/>
                      </p:stCondLst>
                      <p:childTnLst>
                        <p:par>
                          <p:cTn id="5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 nodeType="clickPar">
                      <p:stCondLst>
                        <p:cond delay="indefinite"/>
                      </p:stCondLst>
                      <p:childTnLst>
                        <p:par>
                          <p:cTn id="5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000"/>
                                        <p:tgtEl>
                                          <p:spTgt spid="88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-0.00209 -0.04722 " pathEditMode="relative" rAng="0" ptsTypes="AA">
                                      <p:cBhvr>
                                        <p:cTn id="550" dur="2000" fill="hold"/>
                                        <p:tgtEl>
                                          <p:spTgt spid="8847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 nodeType="clickPar">
                      <p:stCondLst>
                        <p:cond delay="indefinite"/>
                      </p:stCondLst>
                      <p:childTnLst>
                        <p:par>
                          <p:cTn id="5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 nodeType="clickPar">
                      <p:stCondLst>
                        <p:cond delay="indefinite"/>
                      </p:stCondLst>
                      <p:childTnLst>
                        <p:par>
                          <p:cTn id="5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00104 -0.05 " pathEditMode="relative" rAng="0" ptsTypes="AA">
                                      <p:cBhvr>
                                        <p:cTn id="562" dur="2000" fill="hold"/>
                                        <p:tgtEl>
                                          <p:spTgt spid="884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500"/>
                                    </p:animMotion>
                                  </p:childTnLst>
                                </p:cTn>
                              </p:par>
                              <p:par>
                                <p:cTn id="5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2000"/>
                                        <p:tgtEl>
                                          <p:spTgt spid="884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 nodeType="clickPar">
                      <p:stCondLst>
                        <p:cond delay="indefinite"/>
                      </p:stCondLst>
                      <p:childTnLst>
                        <p:par>
                          <p:cTn id="5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 nodeType="clickPar">
                      <p:stCondLst>
                        <p:cond delay="indefinite"/>
                      </p:stCondLst>
                      <p:childTnLst>
                        <p:par>
                          <p:cTn id="5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0" dur="2000"/>
                                        <p:tgtEl>
                                          <p:spTgt spid="884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-0.00209 -0.04722 " pathEditMode="relative" rAng="0" ptsTypes="AA">
                                      <p:cBhvr>
                                        <p:cTn id="584" dur="2000" fill="hold"/>
                                        <p:tgtEl>
                                          <p:spTgt spid="8847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 nodeType="clickPar">
                      <p:stCondLst>
                        <p:cond delay="indefinite"/>
                      </p:stCondLst>
                      <p:childTnLst>
                        <p:par>
                          <p:cTn id="5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 nodeType="clickPar">
                      <p:stCondLst>
                        <p:cond delay="indefinite"/>
                      </p:stCondLst>
                      <p:childTnLst>
                        <p:par>
                          <p:cTn id="5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00104 -0.05 " pathEditMode="relative" rAng="0" ptsTypes="AA">
                                      <p:cBhvr>
                                        <p:cTn id="596" dur="2000" fill="hold"/>
                                        <p:tgtEl>
                                          <p:spTgt spid="8847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500"/>
                                    </p:animMotion>
                                  </p:childTnLst>
                                </p:cTn>
                              </p:par>
                              <p:par>
                                <p:cTn id="5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00"/>
                                        <p:tgtEl>
                                          <p:spTgt spid="88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000"/>
                                        <p:tgtEl>
                                          <p:spTgt spid="884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 nodeType="clickPar">
                      <p:stCondLst>
                        <p:cond delay="indefinite"/>
                      </p:stCondLst>
                      <p:childTnLst>
                        <p:par>
                          <p:cTn id="6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 nodeType="clickPar">
                      <p:stCondLst>
                        <p:cond delay="indefinite"/>
                      </p:stCondLst>
                      <p:childTnLst>
                        <p:par>
                          <p:cTn id="6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00"/>
                                        <p:tgtEl>
                                          <p:spTgt spid="88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-0.00209 -0.04722 " pathEditMode="relative" rAng="0" ptsTypes="AA">
                                      <p:cBhvr>
                                        <p:cTn id="623" dur="2000" fill="hold"/>
                                        <p:tgtEl>
                                          <p:spTgt spid="8847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 nodeType="clickPar">
                      <p:stCondLst>
                        <p:cond delay="indefinite"/>
                      </p:stCondLst>
                      <p:childTnLst>
                        <p:par>
                          <p:cTn id="6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2" fill="hold" nodeType="clickPar">
                      <p:stCondLst>
                        <p:cond delay="indefinite"/>
                      </p:stCondLst>
                      <p:childTnLst>
                        <p:par>
                          <p:cTn id="6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00104 -0.05 " pathEditMode="relative" rAng="0" ptsTypes="AA">
                                      <p:cBhvr>
                                        <p:cTn id="635" dur="2000" fill="hold"/>
                                        <p:tgtEl>
                                          <p:spTgt spid="8848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500"/>
                                    </p:animMotion>
                                  </p:childTnLst>
                                </p:cTn>
                              </p:par>
                              <p:par>
                                <p:cTn id="6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000"/>
                                        <p:tgtEl>
                                          <p:spTgt spid="884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 nodeType="clickPar">
                      <p:stCondLst>
                        <p:cond delay="indefinite"/>
                      </p:stCondLst>
                      <p:childTnLst>
                        <p:par>
                          <p:cTn id="6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 nodeType="clickPar">
                      <p:stCondLst>
                        <p:cond delay="indefinite"/>
                      </p:stCondLst>
                      <p:childTnLst>
                        <p:par>
                          <p:cTn id="6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3" dur="2000"/>
                                        <p:tgtEl>
                                          <p:spTgt spid="884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-0.00209 -0.04722 " pathEditMode="relative" rAng="0" ptsTypes="AA">
                                      <p:cBhvr>
                                        <p:cTn id="657" dur="2000" fill="hold"/>
                                        <p:tgtEl>
                                          <p:spTgt spid="8848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8" fill="hold" nodeType="clickPar">
                      <p:stCondLst>
                        <p:cond delay="indefinite"/>
                      </p:stCondLst>
                      <p:childTnLst>
                        <p:par>
                          <p:cTn id="6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6" fill="hold" nodeType="clickPar">
                      <p:stCondLst>
                        <p:cond delay="indefinite"/>
                      </p:stCondLst>
                      <p:childTnLst>
                        <p:par>
                          <p:cTn id="6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 nodeType="clickPar">
                      <p:stCondLst>
                        <p:cond delay="indefinite"/>
                      </p:stCondLst>
                      <p:childTnLst>
                        <p:par>
                          <p:cTn id="6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4" fill="hold" nodeType="clickPar">
                      <p:stCondLst>
                        <p:cond delay="indefinite"/>
                      </p:stCondLst>
                      <p:childTnLst>
                        <p:par>
                          <p:cTn id="6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8" dur="500"/>
                                        <p:tgtEl>
                                          <p:spTgt spid="88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1" dur="2000"/>
                                        <p:tgtEl>
                                          <p:spTgt spid="88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2" fill="hold" nodeType="clickPar">
                      <p:stCondLst>
                        <p:cond delay="indefinite"/>
                      </p:stCondLst>
                      <p:childTnLst>
                        <p:par>
                          <p:cTn id="6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00104 -0.05 " pathEditMode="relative" rAng="0" ptsTypes="AA">
                                      <p:cBhvr>
                                        <p:cTn id="685" dur="2000" fill="hold"/>
                                        <p:tgtEl>
                                          <p:spTgt spid="8848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500"/>
                                    </p:animMotion>
                                  </p:childTnLst>
                                </p:cTn>
                              </p:par>
                              <p:par>
                                <p:cTn id="6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8" dur="2000"/>
                                        <p:tgtEl>
                                          <p:spTgt spid="884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9" fill="hold" nodeType="clickPar">
                      <p:stCondLst>
                        <p:cond delay="indefinite"/>
                      </p:stCondLst>
                      <p:childTnLst>
                        <p:par>
                          <p:cTn id="6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1" fill="hold" nodeType="clickPar">
                      <p:stCondLst>
                        <p:cond delay="indefinite"/>
                      </p:stCondLst>
                      <p:childTnLst>
                        <p:par>
                          <p:cTn id="7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4739" grpId="0" build="p" animBg="1"/>
      <p:bldP spid="884740" grpId="0" build="p" animBg="1"/>
      <p:bldP spid="884740" grpId="1" build="allAtOnce" animBg="1"/>
      <p:bldP spid="884751" grpId="0" animBg="1"/>
      <p:bldP spid="884751" grpId="1" animBg="1"/>
      <p:bldP spid="884751" grpId="2" animBg="1"/>
      <p:bldP spid="884752" grpId="0" animBg="1"/>
      <p:bldP spid="884752" grpId="1" animBg="1"/>
      <p:bldP spid="884752" grpId="2" animBg="1"/>
      <p:bldP spid="884753" grpId="0" animBg="1"/>
      <p:bldP spid="884757" grpId="0" animBg="1"/>
      <p:bldP spid="884757" grpId="1" animBg="1"/>
      <p:bldP spid="884758" grpId="0" animBg="1"/>
      <p:bldP spid="884758" grpId="1" animBg="1"/>
      <p:bldP spid="884758" grpId="2" animBg="1"/>
      <p:bldP spid="884758" grpId="3" animBg="1"/>
      <p:bldP spid="884759" grpId="0" animBg="1"/>
      <p:bldP spid="884759" grpId="1" animBg="1"/>
      <p:bldP spid="884759" grpId="2" animBg="1"/>
      <p:bldP spid="884759" grpId="3" animBg="1"/>
      <p:bldP spid="884762" grpId="0" animBg="1"/>
      <p:bldP spid="884762" grpId="1" animBg="1"/>
      <p:bldP spid="884762" grpId="2" animBg="1"/>
      <p:bldP spid="884763" grpId="0" animBg="1"/>
      <p:bldP spid="884763" grpId="1" animBg="1"/>
      <p:bldP spid="884764" grpId="0" animBg="1"/>
      <p:bldP spid="884764" grpId="1" animBg="1"/>
      <p:bldP spid="884764" grpId="2" animBg="1"/>
      <p:bldP spid="884764" grpId="3" animBg="1"/>
      <p:bldP spid="884765" grpId="0" animBg="1"/>
      <p:bldP spid="884765" grpId="1" animBg="1"/>
      <p:bldP spid="884765" grpId="2" animBg="1"/>
      <p:bldP spid="884765" grpId="3" animBg="1"/>
      <p:bldP spid="884767" grpId="0" animBg="1"/>
      <p:bldP spid="884767" grpId="1" animBg="1"/>
      <p:bldP spid="884769" grpId="0" animBg="1"/>
      <p:bldP spid="884769" grpId="1" animBg="1"/>
      <p:bldP spid="884769" grpId="2" animBg="1"/>
      <p:bldP spid="884769" grpId="3" animBg="1"/>
      <p:bldP spid="884770" grpId="0" animBg="1"/>
      <p:bldP spid="884770" grpId="1" animBg="1"/>
      <p:bldP spid="884771" grpId="0" animBg="1"/>
      <p:bldP spid="884771" grpId="1" animBg="1"/>
      <p:bldP spid="884771" grpId="2" animBg="1"/>
      <p:bldP spid="884772" grpId="0" animBg="1"/>
      <p:bldP spid="884772" grpId="1" animBg="1"/>
      <p:bldP spid="884772" grpId="2" animBg="1"/>
      <p:bldP spid="884773" grpId="0" animBg="1"/>
      <p:bldP spid="884773" grpId="1" animBg="1"/>
      <p:bldP spid="884775" grpId="0" animBg="1"/>
      <p:bldP spid="884775" grpId="1" animBg="1"/>
      <p:bldP spid="884775" grpId="2" animBg="1"/>
      <p:bldP spid="884775" grpId="3" animBg="1"/>
      <p:bldP spid="884776" grpId="0"/>
      <p:bldP spid="884777" grpId="0" animBg="1"/>
      <p:bldP spid="884777" grpId="1" animBg="1"/>
      <p:bldP spid="884777" grpId="2" animBg="1"/>
      <p:bldP spid="884777" grpId="3" animBg="1"/>
      <p:bldP spid="884779" grpId="0" animBg="1"/>
      <p:bldP spid="884779" grpId="1" animBg="1"/>
      <p:bldP spid="884779" grpId="2" animBg="1"/>
      <p:bldP spid="884780" grpId="0" animBg="1"/>
      <p:bldP spid="884780" grpId="1" animBg="1"/>
      <p:bldP spid="884780" grpId="2" animBg="1"/>
      <p:bldP spid="884780" grpId="3" animBg="1"/>
      <p:bldP spid="884781" grpId="0" animBg="1"/>
      <p:bldP spid="884781" grpId="1" animBg="1"/>
      <p:bldP spid="884781" grpId="2" animBg="1"/>
      <p:bldP spid="884781" grpId="3" animBg="1"/>
      <p:bldP spid="884782" grpId="0" animBg="1"/>
      <p:bldP spid="884782" grpId="1" animBg="1"/>
      <p:bldP spid="884782" grpId="2" animBg="1"/>
      <p:bldP spid="884783" grpId="0" animBg="1"/>
      <p:bldP spid="884783" grpId="1" animBg="1"/>
      <p:bldP spid="884783" grpId="2" animBg="1"/>
      <p:bldP spid="884784" grpId="0" animBg="1"/>
      <p:bldP spid="884784" grpId="1" animBg="1"/>
      <p:bldP spid="884784" grpId="2" animBg="1"/>
      <p:bldP spid="884785" grpId="0" animBg="1"/>
      <p:bldP spid="884785" grpId="1" animBg="1"/>
      <p:bldP spid="884786" grpId="0" animBg="1"/>
      <p:bldP spid="884786" grpId="1" animBg="1"/>
      <p:bldP spid="884789" grpId="0" animBg="1"/>
      <p:bldP spid="884794" grpId="0" animBg="1"/>
      <p:bldP spid="884799" grpId="0" animBg="1"/>
      <p:bldP spid="884804" grpId="0" animBg="1"/>
      <p:bldP spid="884804" grpId="1" animBg="1"/>
      <p:bldP spid="884805" grpId="0" animBg="1"/>
      <p:bldP spid="884805" grpId="1" animBg="1"/>
      <p:bldP spid="884806" grpId="0" animBg="1"/>
      <p:bldP spid="884807" grpId="0"/>
      <p:bldP spid="884810" grpId="0"/>
      <p:bldP spid="884811" grpId="0"/>
      <p:bldP spid="884812" grpId="0"/>
      <p:bldP spid="884813" grpId="0"/>
      <p:bldP spid="884814" grpId="0"/>
      <p:bldP spid="884815" grpId="0"/>
      <p:bldP spid="884816" grpId="0"/>
      <p:bldP spid="884817" grpId="0" animBg="1"/>
      <p:bldP spid="884817" grpId="1" animBg="1"/>
      <p:bldP spid="884818" grpId="0" animBg="1"/>
      <p:bldP spid="884818" grpId="1" animBg="1"/>
      <p:bldP spid="884819" grpId="0" animBg="1"/>
      <p:bldP spid="884819" grpId="1" animBg="1"/>
      <p:bldP spid="884823" grpId="0" animBg="1"/>
      <p:bldP spid="884823" grpId="1" animBg="1"/>
      <p:bldP spid="884824" grpId="0" animBg="1"/>
      <p:bldP spid="884824" grpId="1" animBg="1"/>
      <p:bldP spid="884825" grpId="0" animBg="1"/>
      <p:bldP spid="884825" grpId="1" animBg="1"/>
      <p:bldP spid="884826" grpId="0" animBg="1"/>
      <p:bldP spid="884826" grpId="1" animBg="1"/>
      <p:bldP spid="884827" grpId="0" animBg="1"/>
      <p:bldP spid="884827" grpId="1" animBg="1"/>
      <p:bldP spid="884828" grpId="0" animBg="1"/>
      <p:bldP spid="884828" grpId="1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23ED6-465C-4074-9535-EDBDB297DEDA}" type="slidenum">
              <a:rPr lang="en-US"/>
              <a:pPr/>
              <a:t>117</a:t>
            </a:fld>
            <a:endParaRPr lang="en-US"/>
          </a:p>
        </p:txBody>
      </p:sp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88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A74-C1DC-4F1B-935B-2AEC9B45AD16}" type="slidenum">
              <a:rPr lang="en-US"/>
              <a:pPr/>
              <a:t>118</a:t>
            </a:fld>
            <a:endParaRPr lang="en-US"/>
          </a:p>
        </p:txBody>
      </p:sp>
      <p:sp>
        <p:nvSpPr>
          <p:cNvPr id="888834" name="Text Box 2"/>
          <p:cNvSpPr txBox="1">
            <a:spLocks noChangeArrowheads="1"/>
          </p:cNvSpPr>
          <p:nvPr/>
        </p:nvSpPr>
        <p:spPr bwMode="auto">
          <a:xfrm>
            <a:off x="295275" y="4875213"/>
            <a:ext cx="5480050" cy="164782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u="sng"/>
              <a:t>Reverse-O Yell:</a:t>
            </a:r>
          </a:p>
          <a:p>
            <a:pPr algn="l"/>
            <a:r>
              <a:rPr lang="en-US" sz="1700"/>
              <a:t>If you’re the </a:t>
            </a:r>
            <a:r>
              <a:rPr lang="en-US" sz="1700">
                <a:solidFill>
                  <a:srgbClr val="6600CC"/>
                </a:solidFill>
              </a:rPr>
              <a:t>last one</a:t>
            </a:r>
            <a:r>
              <a:rPr lang="en-US" sz="1700"/>
              <a:t> in line</a:t>
            </a:r>
          </a:p>
          <a:p>
            <a:pPr algn="l"/>
            <a:r>
              <a:rPr lang="en-US" sz="1700"/>
              <a:t>     Yell out your name</a:t>
            </a:r>
          </a:p>
          <a:p>
            <a:pPr algn="l"/>
            <a:r>
              <a:rPr lang="en-US" sz="1700"/>
              <a:t>Otherwise</a:t>
            </a:r>
          </a:p>
          <a:p>
            <a:pPr algn="l"/>
            <a:r>
              <a:rPr lang="en-US" sz="1700"/>
              <a:t>    Give a copy of this note to the </a:t>
            </a:r>
            <a:r>
              <a:rPr lang="en-US" sz="1700">
                <a:solidFill>
                  <a:srgbClr val="6600CC"/>
                </a:solidFill>
              </a:rPr>
              <a:t>next guy</a:t>
            </a:r>
          </a:p>
          <a:p>
            <a:pPr algn="l"/>
            <a:r>
              <a:rPr lang="en-US" sz="1700"/>
              <a:t>    When they’re done with the note, yell your name</a:t>
            </a:r>
          </a:p>
        </p:txBody>
      </p:sp>
      <p:pic>
        <p:nvPicPr>
          <p:cNvPr id="888835" name="Picture 3" descr="MCj0440504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1447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8836" name="Picture 4" descr="MCj0440518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4509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8837" name="Picture 5" descr="MCj0440496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990600"/>
            <a:ext cx="15875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8838" name="Line 6"/>
          <p:cNvSpPr>
            <a:spLocks noChangeShapeType="1"/>
          </p:cNvSpPr>
          <p:nvPr/>
        </p:nvSpPr>
        <p:spPr bwMode="auto">
          <a:xfrm>
            <a:off x="85725" y="53038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39" name="Line 7"/>
          <p:cNvSpPr>
            <a:spLocks noChangeShapeType="1"/>
          </p:cNvSpPr>
          <p:nvPr/>
        </p:nvSpPr>
        <p:spPr bwMode="auto">
          <a:xfrm>
            <a:off x="76200" y="58086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88840" name="Picture 8" descr="MCj04404800000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94013"/>
            <a:ext cx="1447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8841" name="Line 9"/>
          <p:cNvSpPr>
            <a:spLocks noChangeShapeType="1"/>
          </p:cNvSpPr>
          <p:nvPr/>
        </p:nvSpPr>
        <p:spPr bwMode="auto">
          <a:xfrm>
            <a:off x="333375" y="60944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42" name="Rectangle 10"/>
          <p:cNvSpPr>
            <a:spLocks noChangeArrowheads="1"/>
          </p:cNvSpPr>
          <p:nvPr/>
        </p:nvSpPr>
        <p:spPr bwMode="auto">
          <a:xfrm>
            <a:off x="285750" y="4857750"/>
            <a:ext cx="5581650" cy="16668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8843" name="Text Box 11"/>
          <p:cNvSpPr txBox="1">
            <a:spLocks noChangeArrowheads="1"/>
          </p:cNvSpPr>
          <p:nvPr/>
        </p:nvSpPr>
        <p:spPr bwMode="auto">
          <a:xfrm>
            <a:off x="561975" y="4894263"/>
            <a:ext cx="5480050" cy="164782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u="sng"/>
              <a:t>Reverse-O Yell:</a:t>
            </a:r>
          </a:p>
          <a:p>
            <a:pPr algn="l"/>
            <a:r>
              <a:rPr lang="en-US" sz="1700"/>
              <a:t>If you’re the last one in line</a:t>
            </a:r>
          </a:p>
          <a:p>
            <a:pPr algn="l"/>
            <a:r>
              <a:rPr lang="en-US" sz="1700"/>
              <a:t>     Yell out your name</a:t>
            </a:r>
          </a:p>
          <a:p>
            <a:pPr algn="l"/>
            <a:r>
              <a:rPr lang="en-US" sz="1700"/>
              <a:t>Otherwise</a:t>
            </a:r>
          </a:p>
          <a:p>
            <a:pPr algn="l"/>
            <a:r>
              <a:rPr lang="en-US" sz="1700"/>
              <a:t>    Give a copy of this note to the next guy</a:t>
            </a:r>
          </a:p>
          <a:p>
            <a:pPr algn="l"/>
            <a:r>
              <a:rPr lang="en-US" sz="1700"/>
              <a:t>    When they’re done with the note, yell your name</a:t>
            </a:r>
          </a:p>
        </p:txBody>
      </p:sp>
      <p:sp>
        <p:nvSpPr>
          <p:cNvPr id="888844" name="Line 12"/>
          <p:cNvSpPr>
            <a:spLocks noChangeShapeType="1"/>
          </p:cNvSpPr>
          <p:nvPr/>
        </p:nvSpPr>
        <p:spPr bwMode="auto">
          <a:xfrm>
            <a:off x="2076450" y="4276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45" name="Line 13"/>
          <p:cNvSpPr>
            <a:spLocks noChangeShapeType="1"/>
          </p:cNvSpPr>
          <p:nvPr/>
        </p:nvSpPr>
        <p:spPr bwMode="auto">
          <a:xfrm>
            <a:off x="2095500" y="4819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46" name="Line 14"/>
          <p:cNvSpPr>
            <a:spLocks noChangeShapeType="1"/>
          </p:cNvSpPr>
          <p:nvPr/>
        </p:nvSpPr>
        <p:spPr bwMode="auto">
          <a:xfrm>
            <a:off x="2314575" y="50847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47" name="Rectangle 15"/>
          <p:cNvSpPr>
            <a:spLocks noChangeArrowheads="1"/>
          </p:cNvSpPr>
          <p:nvPr/>
        </p:nvSpPr>
        <p:spPr bwMode="auto">
          <a:xfrm>
            <a:off x="2238375" y="3819525"/>
            <a:ext cx="5581650" cy="16668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8848" name="Text Box 16"/>
          <p:cNvSpPr txBox="1">
            <a:spLocks noChangeArrowheads="1"/>
          </p:cNvSpPr>
          <p:nvPr/>
        </p:nvSpPr>
        <p:spPr bwMode="auto">
          <a:xfrm>
            <a:off x="2552700" y="3789363"/>
            <a:ext cx="5480050" cy="164782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u="sng"/>
              <a:t>Reverse-O Yell:</a:t>
            </a:r>
          </a:p>
          <a:p>
            <a:pPr algn="l"/>
            <a:r>
              <a:rPr lang="en-US" sz="1700"/>
              <a:t>If you’re the last one in line</a:t>
            </a:r>
          </a:p>
          <a:p>
            <a:pPr algn="l"/>
            <a:r>
              <a:rPr lang="en-US" sz="1700"/>
              <a:t>     Yell out your name</a:t>
            </a:r>
          </a:p>
          <a:p>
            <a:pPr algn="l"/>
            <a:r>
              <a:rPr lang="en-US" sz="1700"/>
              <a:t>Otherwise</a:t>
            </a:r>
          </a:p>
          <a:p>
            <a:pPr algn="l"/>
            <a:r>
              <a:rPr lang="en-US" sz="1700"/>
              <a:t>    Give a copy of this note to the next guy</a:t>
            </a:r>
          </a:p>
          <a:p>
            <a:pPr algn="l"/>
            <a:r>
              <a:rPr lang="en-US" sz="1700"/>
              <a:t>    When they’re done with the note, yell your name</a:t>
            </a:r>
          </a:p>
        </p:txBody>
      </p:sp>
      <p:sp>
        <p:nvSpPr>
          <p:cNvPr id="888849" name="Line 17"/>
          <p:cNvSpPr>
            <a:spLocks noChangeShapeType="1"/>
          </p:cNvSpPr>
          <p:nvPr/>
        </p:nvSpPr>
        <p:spPr bwMode="auto">
          <a:xfrm>
            <a:off x="3933825" y="3467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50" name="Line 18"/>
          <p:cNvSpPr>
            <a:spLocks noChangeShapeType="1"/>
          </p:cNvSpPr>
          <p:nvPr/>
        </p:nvSpPr>
        <p:spPr bwMode="auto">
          <a:xfrm>
            <a:off x="3924300" y="39719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51" name="Line 19"/>
          <p:cNvSpPr>
            <a:spLocks noChangeShapeType="1"/>
          </p:cNvSpPr>
          <p:nvPr/>
        </p:nvSpPr>
        <p:spPr bwMode="auto">
          <a:xfrm>
            <a:off x="4181475" y="4257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52" name="Rectangle 20"/>
          <p:cNvSpPr>
            <a:spLocks noChangeArrowheads="1"/>
          </p:cNvSpPr>
          <p:nvPr/>
        </p:nvSpPr>
        <p:spPr bwMode="auto">
          <a:xfrm>
            <a:off x="4133850" y="3038475"/>
            <a:ext cx="5581650" cy="16668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8853" name="Text Box 21"/>
          <p:cNvSpPr txBox="1">
            <a:spLocks noChangeArrowheads="1"/>
          </p:cNvSpPr>
          <p:nvPr/>
        </p:nvSpPr>
        <p:spPr bwMode="auto">
          <a:xfrm>
            <a:off x="4429125" y="2884488"/>
            <a:ext cx="5480050" cy="164782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u="sng"/>
              <a:t>Reverse-O Yell:</a:t>
            </a:r>
          </a:p>
          <a:p>
            <a:pPr algn="l"/>
            <a:r>
              <a:rPr lang="en-US" sz="1700"/>
              <a:t>If you’re the last one in line</a:t>
            </a:r>
          </a:p>
          <a:p>
            <a:pPr algn="l"/>
            <a:r>
              <a:rPr lang="en-US" sz="1700"/>
              <a:t>     Yell out your name</a:t>
            </a:r>
          </a:p>
          <a:p>
            <a:pPr algn="l"/>
            <a:r>
              <a:rPr lang="en-US" sz="1700"/>
              <a:t>Otherwise</a:t>
            </a:r>
          </a:p>
          <a:p>
            <a:pPr algn="l"/>
            <a:r>
              <a:rPr lang="en-US" sz="1700"/>
              <a:t>    Give a copy of this note to the next guy</a:t>
            </a:r>
          </a:p>
          <a:p>
            <a:pPr algn="l"/>
            <a:r>
              <a:rPr lang="en-US" sz="1700"/>
              <a:t>    When they’re done with the note, yell your name</a:t>
            </a:r>
          </a:p>
        </p:txBody>
      </p:sp>
      <p:sp>
        <p:nvSpPr>
          <p:cNvPr id="888854" name="Line 22"/>
          <p:cNvSpPr>
            <a:spLocks noChangeShapeType="1"/>
          </p:cNvSpPr>
          <p:nvPr/>
        </p:nvSpPr>
        <p:spPr bwMode="auto">
          <a:xfrm>
            <a:off x="5791200" y="25431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55" name="Line 23"/>
          <p:cNvSpPr>
            <a:spLocks noChangeShapeType="1"/>
          </p:cNvSpPr>
          <p:nvPr/>
        </p:nvSpPr>
        <p:spPr bwMode="auto">
          <a:xfrm>
            <a:off x="6096000" y="2819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56" name="AutoShape 24"/>
          <p:cNvSpPr>
            <a:spLocks noChangeArrowheads="1"/>
          </p:cNvSpPr>
          <p:nvPr/>
        </p:nvSpPr>
        <p:spPr bwMode="auto">
          <a:xfrm>
            <a:off x="7038975" y="95250"/>
            <a:ext cx="1828800" cy="762000"/>
          </a:xfrm>
          <a:prstGeom prst="wedgeRoundRectCallout">
            <a:avLst>
              <a:gd name="adj1" fmla="val -36458"/>
              <a:gd name="adj2" fmla="val 76250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I’m</a:t>
            </a:r>
          </a:p>
        </p:txBody>
      </p:sp>
      <p:sp>
        <p:nvSpPr>
          <p:cNvPr id="888857" name="Text Box 25"/>
          <p:cNvSpPr txBox="1">
            <a:spLocks noChangeArrowheads="1"/>
          </p:cNvSpPr>
          <p:nvPr/>
        </p:nvSpPr>
        <p:spPr bwMode="auto">
          <a:xfrm>
            <a:off x="7537450" y="441325"/>
            <a:ext cx="815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Harry</a:t>
            </a:r>
          </a:p>
        </p:txBody>
      </p:sp>
      <p:sp>
        <p:nvSpPr>
          <p:cNvPr id="888858" name="Line 26"/>
          <p:cNvSpPr>
            <a:spLocks noChangeShapeType="1"/>
          </p:cNvSpPr>
          <p:nvPr/>
        </p:nvSpPr>
        <p:spPr bwMode="auto">
          <a:xfrm>
            <a:off x="4181475" y="45148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59" name="AutoShape 27"/>
          <p:cNvSpPr>
            <a:spLocks noChangeArrowheads="1"/>
          </p:cNvSpPr>
          <p:nvPr/>
        </p:nvSpPr>
        <p:spPr bwMode="auto">
          <a:xfrm>
            <a:off x="4743450" y="333375"/>
            <a:ext cx="1828800" cy="762000"/>
          </a:xfrm>
          <a:prstGeom prst="wedgeRoundRectCallout">
            <a:avLst>
              <a:gd name="adj1" fmla="val -36458"/>
              <a:gd name="adj2" fmla="val 76250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I’m</a:t>
            </a:r>
          </a:p>
        </p:txBody>
      </p:sp>
      <p:sp>
        <p:nvSpPr>
          <p:cNvPr id="888860" name="Text Box 28"/>
          <p:cNvSpPr txBox="1">
            <a:spLocks noChangeArrowheads="1"/>
          </p:cNvSpPr>
          <p:nvPr/>
        </p:nvSpPr>
        <p:spPr bwMode="auto">
          <a:xfrm>
            <a:off x="5241925" y="679450"/>
            <a:ext cx="839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Nancy</a:t>
            </a:r>
          </a:p>
        </p:txBody>
      </p:sp>
      <p:sp>
        <p:nvSpPr>
          <p:cNvPr id="888861" name="Line 29"/>
          <p:cNvSpPr>
            <a:spLocks noChangeShapeType="1"/>
          </p:cNvSpPr>
          <p:nvPr/>
        </p:nvSpPr>
        <p:spPr bwMode="auto">
          <a:xfrm>
            <a:off x="2305050" y="53419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62" name="AutoShape 30"/>
          <p:cNvSpPr>
            <a:spLocks noChangeArrowheads="1"/>
          </p:cNvSpPr>
          <p:nvPr/>
        </p:nvSpPr>
        <p:spPr bwMode="auto">
          <a:xfrm>
            <a:off x="2819400" y="1219200"/>
            <a:ext cx="1828800" cy="762000"/>
          </a:xfrm>
          <a:prstGeom prst="wedgeRoundRectCallout">
            <a:avLst>
              <a:gd name="adj1" fmla="val -36458"/>
              <a:gd name="adj2" fmla="val 76250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I’m</a:t>
            </a:r>
          </a:p>
        </p:txBody>
      </p:sp>
      <p:sp>
        <p:nvSpPr>
          <p:cNvPr id="888863" name="Text Box 31"/>
          <p:cNvSpPr txBox="1">
            <a:spLocks noChangeArrowheads="1"/>
          </p:cNvSpPr>
          <p:nvPr/>
        </p:nvSpPr>
        <p:spPr bwMode="auto">
          <a:xfrm>
            <a:off x="3317875" y="1565275"/>
            <a:ext cx="852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Phyllis</a:t>
            </a:r>
          </a:p>
        </p:txBody>
      </p:sp>
      <p:sp>
        <p:nvSpPr>
          <p:cNvPr id="888864" name="Line 32"/>
          <p:cNvSpPr>
            <a:spLocks noChangeShapeType="1"/>
          </p:cNvSpPr>
          <p:nvPr/>
        </p:nvSpPr>
        <p:spPr bwMode="auto">
          <a:xfrm>
            <a:off x="333375" y="63611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65" name="AutoShape 33"/>
          <p:cNvSpPr>
            <a:spLocks noChangeArrowheads="1"/>
          </p:cNvSpPr>
          <p:nvPr/>
        </p:nvSpPr>
        <p:spPr bwMode="auto">
          <a:xfrm>
            <a:off x="1066800" y="2371725"/>
            <a:ext cx="1828800" cy="762000"/>
          </a:xfrm>
          <a:prstGeom prst="wedgeRoundRectCallout">
            <a:avLst>
              <a:gd name="adj1" fmla="val -36458"/>
              <a:gd name="adj2" fmla="val 76250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I’m</a:t>
            </a:r>
          </a:p>
        </p:txBody>
      </p:sp>
      <p:sp>
        <p:nvSpPr>
          <p:cNvPr id="888866" name="Text Box 34"/>
          <p:cNvSpPr txBox="1">
            <a:spLocks noChangeArrowheads="1"/>
          </p:cNvSpPr>
          <p:nvPr/>
        </p:nvSpPr>
        <p:spPr bwMode="auto">
          <a:xfrm>
            <a:off x="1565275" y="2717800"/>
            <a:ext cx="796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</a:t>
            </a:r>
          </a:p>
        </p:txBody>
      </p:sp>
      <p:sp>
        <p:nvSpPr>
          <p:cNvPr id="888867" name="Text Box 35"/>
          <p:cNvSpPr txBox="1">
            <a:spLocks noChangeArrowheads="1"/>
          </p:cNvSpPr>
          <p:nvPr/>
        </p:nvSpPr>
        <p:spPr bwMode="auto">
          <a:xfrm>
            <a:off x="7032625" y="1641475"/>
            <a:ext cx="815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FFDD"/>
                </a:solidFill>
              </a:rPr>
              <a:t>Harry</a:t>
            </a:r>
          </a:p>
        </p:txBody>
      </p:sp>
      <p:sp>
        <p:nvSpPr>
          <p:cNvPr id="888868" name="Text Box 36"/>
          <p:cNvSpPr txBox="1">
            <a:spLocks noChangeArrowheads="1"/>
          </p:cNvSpPr>
          <p:nvPr/>
        </p:nvSpPr>
        <p:spPr bwMode="auto">
          <a:xfrm>
            <a:off x="5146675" y="2470150"/>
            <a:ext cx="60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FFDD"/>
                </a:solidFill>
              </a:rPr>
              <a:t>Nan</a:t>
            </a:r>
          </a:p>
        </p:txBody>
      </p:sp>
      <p:sp>
        <p:nvSpPr>
          <p:cNvPr id="888869" name="Text Box 37"/>
          <p:cNvSpPr txBox="1">
            <a:spLocks noChangeArrowheads="1"/>
          </p:cNvSpPr>
          <p:nvPr/>
        </p:nvSpPr>
        <p:spPr bwMode="auto">
          <a:xfrm>
            <a:off x="2924175" y="3433763"/>
            <a:ext cx="852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FFDD"/>
                </a:solidFill>
              </a:rPr>
              <a:t>Phyllis</a:t>
            </a:r>
          </a:p>
        </p:txBody>
      </p:sp>
      <p:sp>
        <p:nvSpPr>
          <p:cNvPr id="888870" name="Text Box 38"/>
          <p:cNvSpPr txBox="1">
            <a:spLocks noChangeArrowheads="1"/>
          </p:cNvSpPr>
          <p:nvPr/>
        </p:nvSpPr>
        <p:spPr bwMode="auto">
          <a:xfrm>
            <a:off x="1209675" y="4367213"/>
            <a:ext cx="546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FFDD"/>
                </a:solidFill>
              </a:rPr>
              <a:t>Les</a:t>
            </a:r>
          </a:p>
        </p:txBody>
      </p:sp>
      <p:sp>
        <p:nvSpPr>
          <p:cNvPr id="888871" name="AutoShape 39"/>
          <p:cNvSpPr>
            <a:spLocks noChangeArrowheads="1"/>
          </p:cNvSpPr>
          <p:nvPr/>
        </p:nvSpPr>
        <p:spPr bwMode="auto">
          <a:xfrm>
            <a:off x="2019300" y="3971925"/>
            <a:ext cx="2286000" cy="990600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FFFFDD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This is the</a:t>
            </a:r>
            <a:br>
              <a:rPr lang="en-US"/>
            </a:br>
            <a:r>
              <a:rPr lang="en-US">
                <a:solidFill>
                  <a:srgbClr val="6600CC"/>
                </a:solidFill>
              </a:rPr>
              <a:t>base</a:t>
            </a:r>
            <a:r>
              <a:rPr lang="en-US"/>
              <a:t> case!</a:t>
            </a:r>
          </a:p>
        </p:txBody>
      </p:sp>
      <p:sp>
        <p:nvSpPr>
          <p:cNvPr id="888872" name="AutoShape 40"/>
          <p:cNvSpPr>
            <a:spLocks noChangeArrowheads="1"/>
          </p:cNvSpPr>
          <p:nvPr/>
        </p:nvSpPr>
        <p:spPr bwMode="auto">
          <a:xfrm>
            <a:off x="4143375" y="4267200"/>
            <a:ext cx="3781425" cy="1514475"/>
          </a:xfrm>
          <a:prstGeom prst="cloudCallout">
            <a:avLst>
              <a:gd name="adj1" fmla="val -46222"/>
              <a:gd name="adj2" fmla="val 63102"/>
            </a:avLst>
          </a:prstGeom>
          <a:solidFill>
            <a:srgbClr val="FFFFDD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This is the </a:t>
            </a:r>
            <a:r>
              <a:rPr lang="en-US">
                <a:solidFill>
                  <a:srgbClr val="6600CC"/>
                </a:solidFill>
              </a:rPr>
              <a:t>simplifying</a:t>
            </a:r>
            <a:r>
              <a:rPr lang="en-US"/>
              <a:t> case! It gets us closer and closer to the last guy!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8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8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88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88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88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0.18854 -0.1486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8888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27" y="-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88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82 0.01342 L 0.17118 -0.11019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888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-6181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88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8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82 0.01342 L 0.17118 -0.11019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8888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-6181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8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88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74167 0.06667 " pathEditMode="relative" ptsTypes="AA">
                                      <p:cBhvr>
                                        <p:cTn id="164" dur="2000" fill="hold"/>
                                        <p:tgtEl>
                                          <p:spTgt spid="8888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888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8888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8888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8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44444E-6 L -0.48959 0.07917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888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79" y="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8888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888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8888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88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27813 -0.00417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8888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06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8888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8888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888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 nodeType="clickPar">
                      <p:stCondLst>
                        <p:cond delay="indefinite"/>
                      </p:stCondLst>
                      <p:childTnLst>
                        <p:par>
                          <p:cTn id="2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888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33333E-6 L -0.08542 -0.12778 " pathEditMode="relative" rAng="0" ptsTypes="AA">
                                      <p:cBhvr>
                                        <p:cTn id="272" dur="2000" fill="hold"/>
                                        <p:tgtEl>
                                          <p:spTgt spid="888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-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8888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 nodeType="clickPar">
                      <p:stCondLst>
                        <p:cond delay="indefinite"/>
                      </p:stCondLst>
                      <p:childTnLst>
                        <p:par>
                          <p:cTn id="2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8834" grpId="0" animBg="1"/>
      <p:bldP spid="888838" grpId="0" animBg="1"/>
      <p:bldP spid="888838" grpId="1" animBg="1"/>
      <p:bldP spid="888839" grpId="0" animBg="1"/>
      <p:bldP spid="888839" grpId="1" animBg="1"/>
      <p:bldP spid="888841" grpId="0" animBg="1"/>
      <p:bldP spid="888841" grpId="1" animBg="1"/>
      <p:bldP spid="888842" grpId="0" animBg="1"/>
      <p:bldP spid="888842" grpId="1" animBg="1"/>
      <p:bldP spid="888843" grpId="0" animBg="1"/>
      <p:bldP spid="888843" grpId="1" animBg="1"/>
      <p:bldP spid="888843" grpId="2" animBg="1"/>
      <p:bldP spid="888844" grpId="0" animBg="1"/>
      <p:bldP spid="888844" grpId="1" animBg="1"/>
      <p:bldP spid="888845" grpId="0" animBg="1"/>
      <p:bldP spid="888845" grpId="1" animBg="1"/>
      <p:bldP spid="888846" grpId="0" animBg="1"/>
      <p:bldP spid="888846" grpId="1" animBg="1"/>
      <p:bldP spid="888847" grpId="0" animBg="1"/>
      <p:bldP spid="888847" grpId="1" animBg="1"/>
      <p:bldP spid="888848" grpId="0" animBg="1"/>
      <p:bldP spid="888848" grpId="1" animBg="1"/>
      <p:bldP spid="888848" grpId="2" animBg="1"/>
      <p:bldP spid="888849" grpId="0" animBg="1"/>
      <p:bldP spid="888849" grpId="1" animBg="1"/>
      <p:bldP spid="888850" grpId="0" animBg="1"/>
      <p:bldP spid="888850" grpId="1" animBg="1"/>
      <p:bldP spid="888851" grpId="0" animBg="1"/>
      <p:bldP spid="888851" grpId="1" animBg="1"/>
      <p:bldP spid="888852" grpId="0" animBg="1"/>
      <p:bldP spid="888852" grpId="1" animBg="1"/>
      <p:bldP spid="888853" grpId="0" animBg="1"/>
      <p:bldP spid="888853" grpId="1" animBg="1"/>
      <p:bldP spid="888853" grpId="2" animBg="1"/>
      <p:bldP spid="888854" grpId="0" animBg="1"/>
      <p:bldP spid="888854" grpId="1" animBg="1"/>
      <p:bldP spid="888855" grpId="0" animBg="1"/>
      <p:bldP spid="888855" grpId="1" animBg="1"/>
      <p:bldP spid="888856" grpId="0" animBg="1"/>
      <p:bldP spid="888856" grpId="1" animBg="1"/>
      <p:bldP spid="888857" grpId="0"/>
      <p:bldP spid="888857" grpId="1"/>
      <p:bldP spid="888858" grpId="0" animBg="1"/>
      <p:bldP spid="888858" grpId="1" animBg="1"/>
      <p:bldP spid="888859" grpId="0" animBg="1"/>
      <p:bldP spid="888859" grpId="1" animBg="1"/>
      <p:bldP spid="888860" grpId="0"/>
      <p:bldP spid="888860" grpId="1"/>
      <p:bldP spid="888861" grpId="0" animBg="1"/>
      <p:bldP spid="888861" grpId="1" animBg="1"/>
      <p:bldP spid="888862" grpId="0" animBg="1"/>
      <p:bldP spid="888862" grpId="1" animBg="1"/>
      <p:bldP spid="888863" grpId="0"/>
      <p:bldP spid="888863" grpId="1"/>
      <p:bldP spid="888864" grpId="0" animBg="1"/>
      <p:bldP spid="888864" grpId="1" animBg="1"/>
      <p:bldP spid="888865" grpId="0" animBg="1"/>
      <p:bldP spid="888865" grpId="1" animBg="1"/>
      <p:bldP spid="888866" grpId="0"/>
      <p:bldP spid="888866" grpId="1"/>
      <p:bldP spid="888867" grpId="0"/>
      <p:bldP spid="888868" grpId="0"/>
      <p:bldP spid="888869" grpId="0"/>
      <p:bldP spid="888870" grpId="0"/>
      <p:bldP spid="888871" grpId="0" animBg="1"/>
      <p:bldP spid="888871" grpId="1" animBg="1"/>
      <p:bldP spid="888872" grpId="0" animBg="1"/>
      <p:bldP spid="888872" grpId="1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74631-BCE4-4E93-B808-38BC5C73E327}" type="slidenum">
              <a:rPr lang="en-US"/>
              <a:pPr/>
              <a:t>119</a:t>
            </a:fld>
            <a:endParaRPr lang="en-US"/>
          </a:p>
        </p:txBody>
      </p:sp>
      <p:sp>
        <p:nvSpPr>
          <p:cNvPr id="890882" name="Text Box 2"/>
          <p:cNvSpPr txBox="1">
            <a:spLocks noChangeArrowheads="1"/>
          </p:cNvSpPr>
          <p:nvPr/>
        </p:nvSpPr>
        <p:spPr bwMode="auto">
          <a:xfrm>
            <a:off x="1743075" y="979488"/>
            <a:ext cx="5480050" cy="164782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u="sng"/>
              <a:t>Reverse-O Yell:</a:t>
            </a:r>
          </a:p>
          <a:p>
            <a:pPr algn="l"/>
            <a:r>
              <a:rPr lang="en-US" sz="1700"/>
              <a:t>If you’re the </a:t>
            </a:r>
            <a:r>
              <a:rPr lang="en-US" sz="1700">
                <a:solidFill>
                  <a:srgbClr val="6600CC"/>
                </a:solidFill>
              </a:rPr>
              <a:t>last one</a:t>
            </a:r>
            <a:r>
              <a:rPr lang="en-US" sz="1700"/>
              <a:t> in line</a:t>
            </a:r>
          </a:p>
          <a:p>
            <a:pPr algn="l"/>
            <a:r>
              <a:rPr lang="en-US" sz="1700"/>
              <a:t>     Yell out your name</a:t>
            </a:r>
          </a:p>
          <a:p>
            <a:pPr algn="l"/>
            <a:r>
              <a:rPr lang="en-US" sz="1700"/>
              <a:t>Otherwise</a:t>
            </a:r>
          </a:p>
          <a:p>
            <a:pPr algn="l"/>
            <a:r>
              <a:rPr lang="en-US" sz="1700"/>
              <a:t>    Give a copy of this note to the </a:t>
            </a:r>
            <a:r>
              <a:rPr lang="en-US" sz="1700">
                <a:solidFill>
                  <a:srgbClr val="6600CC"/>
                </a:solidFill>
              </a:rPr>
              <a:t>next guy</a:t>
            </a:r>
          </a:p>
          <a:p>
            <a:pPr algn="l"/>
            <a:r>
              <a:rPr lang="en-US" sz="1700"/>
              <a:t>    When they’re done with the note, yell your name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Working Through Recursion</a:t>
            </a:r>
          </a:p>
        </p:txBody>
      </p:sp>
      <p:sp>
        <p:nvSpPr>
          <p:cNvPr id="890884" name="Text Box 4"/>
          <p:cNvSpPr txBox="1">
            <a:spLocks noChangeArrowheads="1"/>
          </p:cNvSpPr>
          <p:nvPr/>
        </p:nvSpPr>
        <p:spPr bwMode="auto">
          <a:xfrm>
            <a:off x="1762125" y="2836863"/>
            <a:ext cx="5480050" cy="2941637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void reversePrint(string </a:t>
            </a:r>
            <a:r>
              <a:rPr lang="en-US" sz="1700">
                <a:solidFill>
                  <a:srgbClr val="6600CC"/>
                </a:solidFill>
              </a:rPr>
              <a:t>array</a:t>
            </a:r>
            <a:r>
              <a:rPr lang="en-US" sz="1700"/>
              <a:t>[ ], int </a:t>
            </a:r>
            <a:r>
              <a:rPr lang="en-US" sz="1700">
                <a:solidFill>
                  <a:srgbClr val="6600CC"/>
                </a:solidFill>
              </a:rPr>
              <a:t>pos</a:t>
            </a:r>
            <a:r>
              <a:rPr lang="en-US" sz="1700"/>
              <a:t>, int </a:t>
            </a:r>
            <a:r>
              <a:rPr lang="en-US" sz="1700">
                <a:solidFill>
                  <a:srgbClr val="6600CC"/>
                </a:solidFill>
              </a:rPr>
              <a:t>size</a:t>
            </a:r>
            <a:r>
              <a:rPr lang="en-US" sz="1700"/>
              <a:t>)</a:t>
            </a:r>
          </a:p>
          <a:p>
            <a:pPr algn="l"/>
            <a:r>
              <a:rPr lang="en-US" sz="1700"/>
              <a:t>{</a:t>
            </a:r>
          </a:p>
          <a:p>
            <a:pPr algn="l"/>
            <a:endParaRPr lang="en-US" sz="1700"/>
          </a:p>
          <a:p>
            <a:pPr algn="l"/>
            <a:endParaRPr lang="en-US" sz="1700"/>
          </a:p>
          <a:p>
            <a:pPr algn="l"/>
            <a:endParaRPr lang="en-US" sz="1700"/>
          </a:p>
          <a:p>
            <a:pPr algn="l"/>
            <a:endParaRPr lang="en-US" sz="1700"/>
          </a:p>
          <a:p>
            <a:pPr algn="l"/>
            <a:endParaRPr lang="en-US" sz="1700"/>
          </a:p>
          <a:p>
            <a:pPr algn="l"/>
            <a:endParaRPr lang="en-US" sz="1700"/>
          </a:p>
          <a:p>
            <a:pPr algn="l"/>
            <a:endParaRPr lang="en-US" sz="1700"/>
          </a:p>
          <a:p>
            <a:pPr algn="l"/>
            <a:endParaRPr lang="en-US" sz="1700"/>
          </a:p>
          <a:p>
            <a:pPr algn="l"/>
            <a:r>
              <a:rPr lang="en-US" sz="1700"/>
              <a:t>}</a:t>
            </a:r>
          </a:p>
        </p:txBody>
      </p:sp>
      <p:sp>
        <p:nvSpPr>
          <p:cNvPr id="890885" name="Rectangle 5"/>
          <p:cNvSpPr>
            <a:spLocks noChangeArrowheads="1"/>
          </p:cNvSpPr>
          <p:nvPr/>
        </p:nvSpPr>
        <p:spPr bwMode="auto">
          <a:xfrm>
            <a:off x="2076450" y="3446463"/>
            <a:ext cx="34020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if (pos == size-1) // last in line</a:t>
            </a:r>
          </a:p>
          <a:p>
            <a:pPr algn="l"/>
            <a:r>
              <a:rPr lang="en-US"/>
              <a:t>    cout &lt;&lt; array[pos] &lt;&lt; “\n”;</a:t>
            </a:r>
          </a:p>
        </p:txBody>
      </p:sp>
      <p:sp>
        <p:nvSpPr>
          <p:cNvPr id="890886" name="Rectangle 6"/>
          <p:cNvSpPr>
            <a:spLocks noChangeArrowheads="1"/>
          </p:cNvSpPr>
          <p:nvPr/>
        </p:nvSpPr>
        <p:spPr bwMode="auto">
          <a:xfrm>
            <a:off x="2057400" y="4006850"/>
            <a:ext cx="4129088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else 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 reversePrint(array,  </a:t>
            </a:r>
            <a:r>
              <a:rPr lang="en-US">
                <a:solidFill>
                  <a:srgbClr val="6600CC"/>
                </a:solidFill>
              </a:rPr>
              <a:t>pos + 1</a:t>
            </a:r>
            <a:r>
              <a:rPr lang="en-US"/>
              <a:t>,  size);</a:t>
            </a:r>
          </a:p>
          <a:p>
            <a:pPr algn="l"/>
            <a:r>
              <a:rPr lang="en-US"/>
              <a:t>    cout &lt;&lt; array[pos] &lt;&lt; “\n”;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890887" name="Rectangle 7"/>
          <p:cNvSpPr>
            <a:spLocks noChangeArrowheads="1"/>
          </p:cNvSpPr>
          <p:nvPr/>
        </p:nvSpPr>
        <p:spPr bwMode="auto">
          <a:xfrm>
            <a:off x="1743075" y="1238250"/>
            <a:ext cx="457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If you’re the </a:t>
            </a:r>
            <a:r>
              <a:rPr lang="en-US" sz="1700">
                <a:solidFill>
                  <a:srgbClr val="6600CC"/>
                </a:solidFill>
              </a:rPr>
              <a:t>last one</a:t>
            </a:r>
            <a:r>
              <a:rPr lang="en-US" sz="1700"/>
              <a:t> in line</a:t>
            </a:r>
          </a:p>
          <a:p>
            <a:pPr algn="l"/>
            <a:r>
              <a:rPr lang="en-US" sz="1700"/>
              <a:t>     Yell out your name</a:t>
            </a:r>
          </a:p>
        </p:txBody>
      </p:sp>
      <p:sp>
        <p:nvSpPr>
          <p:cNvPr id="890888" name="Rectangle 8"/>
          <p:cNvSpPr>
            <a:spLocks noChangeArrowheads="1"/>
          </p:cNvSpPr>
          <p:nvPr/>
        </p:nvSpPr>
        <p:spPr bwMode="auto">
          <a:xfrm>
            <a:off x="1743075" y="1758950"/>
            <a:ext cx="5724525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Otherwise</a:t>
            </a:r>
          </a:p>
          <a:p>
            <a:pPr algn="l"/>
            <a:r>
              <a:rPr lang="en-US" sz="1700"/>
              <a:t>    Give a copy of this note to the </a:t>
            </a:r>
            <a:r>
              <a:rPr lang="en-US" sz="1700">
                <a:solidFill>
                  <a:srgbClr val="6600CC"/>
                </a:solidFill>
              </a:rPr>
              <a:t>next guy</a:t>
            </a:r>
          </a:p>
          <a:p>
            <a:pPr algn="l"/>
            <a:r>
              <a:rPr lang="en-US" sz="1700"/>
              <a:t>    When they’re done with the note, yell your name</a:t>
            </a:r>
          </a:p>
        </p:txBody>
      </p:sp>
      <p:grpSp>
        <p:nvGrpSpPr>
          <p:cNvPr id="890889" name="Group 9"/>
          <p:cNvGrpSpPr>
            <a:grpSpLocks/>
          </p:cNvGrpSpPr>
          <p:nvPr/>
        </p:nvGrpSpPr>
        <p:grpSpPr bwMode="auto">
          <a:xfrm>
            <a:off x="1762125" y="2819400"/>
            <a:ext cx="5480050" cy="2454275"/>
            <a:chOff x="1110" y="1787"/>
            <a:chExt cx="3452" cy="1546"/>
          </a:xfrm>
        </p:grpSpPr>
        <p:sp>
          <p:nvSpPr>
            <p:cNvPr id="890890" name="Text Box 10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array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pos</a:t>
              </a:r>
              <a:r>
                <a:rPr lang="en-US" sz="1700"/>
                <a:t>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90891" name="Rectangle 11"/>
            <p:cNvSpPr>
              <a:spLocks noChangeArrowheads="1"/>
            </p:cNvSpPr>
            <p:nvPr/>
          </p:nvSpPr>
          <p:spPr bwMode="auto">
            <a:xfrm>
              <a:off x="1308" y="2064"/>
              <a:ext cx="2143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(pos == size-1) // last in line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cout &lt;&lt; array[pos] &lt;&lt; “\n”;</a:t>
              </a:r>
            </a:p>
          </p:txBody>
        </p:sp>
        <p:sp>
          <p:nvSpPr>
            <p:cNvPr id="890892" name="Rectangle 12"/>
            <p:cNvSpPr>
              <a:spLocks noChangeArrowheads="1"/>
            </p:cNvSpPr>
            <p:nvPr/>
          </p:nvSpPr>
          <p:spPr bwMode="auto">
            <a:xfrm>
              <a:off x="1296" y="2429"/>
              <a:ext cx="2601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reversePrint(array,  </a:t>
              </a:r>
              <a:r>
                <a:rPr lang="en-US">
                  <a:solidFill>
                    <a:srgbClr val="6600CC"/>
                  </a:solidFill>
                </a:rPr>
                <a:t>pos</a:t>
              </a:r>
              <a:r>
                <a:rPr lang="en-US"/>
                <a:t> </a:t>
              </a:r>
              <a:r>
                <a:rPr lang="en-US">
                  <a:solidFill>
                    <a:srgbClr val="6600CC"/>
                  </a:solidFill>
                </a:rPr>
                <a:t>+ 1</a:t>
              </a:r>
              <a:r>
                <a:rPr lang="en-US"/>
                <a:t>,  size);</a:t>
              </a:r>
            </a:p>
            <a:p>
              <a:pPr algn="l"/>
              <a:r>
                <a:rPr lang="en-US"/>
                <a:t>    cout &lt;&lt; array[pos]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90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1" dur="2000" fill="hold"/>
                                        <p:tgtEl>
                                          <p:spTgt spid="8908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8908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0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90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-0.00209 0.3777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8908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888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8908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0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90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90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0.18125 0.2097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908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1048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8908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8908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8908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8908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0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882" grpId="0" animBg="1"/>
      <p:bldP spid="890884" grpId="0" animBg="1"/>
      <p:bldP spid="890884" grpId="1" animBg="1"/>
      <p:bldP spid="890885" grpId="0"/>
      <p:bldP spid="890885" grpId="1"/>
      <p:bldP spid="890886" grpId="0"/>
      <p:bldP spid="890886" grpId="1"/>
      <p:bldP spid="890887" grpId="0"/>
      <p:bldP spid="890887" grpId="1"/>
      <p:bldP spid="890888" grpId="0"/>
      <p:bldP spid="89088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2FB-73CC-4CFA-A6A2-93D063B80F05}" type="slidenum">
              <a:rPr lang="en-US"/>
              <a:pPr/>
              <a:t>12</a:t>
            </a:fld>
            <a:endParaRPr lang="en-US"/>
          </a:p>
        </p:txBody>
      </p:sp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The Two Rules of Recursion</a:t>
            </a:r>
          </a:p>
        </p:txBody>
      </p:sp>
      <p:sp>
        <p:nvSpPr>
          <p:cNvPr id="694275" name="Text Box 3"/>
          <p:cNvSpPr txBox="1">
            <a:spLocks noChangeArrowheads="1"/>
          </p:cNvSpPr>
          <p:nvPr/>
        </p:nvSpPr>
        <p:spPr bwMode="auto">
          <a:xfrm>
            <a:off x="3646488" y="1074738"/>
            <a:ext cx="1998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RULE TWO: </a:t>
            </a:r>
          </a:p>
        </p:txBody>
      </p:sp>
      <p:sp>
        <p:nvSpPr>
          <p:cNvPr id="694276" name="Text Box 4"/>
          <p:cNvSpPr txBox="1">
            <a:spLocks noChangeArrowheads="1"/>
          </p:cNvSpPr>
          <p:nvPr/>
        </p:nvSpPr>
        <p:spPr bwMode="auto">
          <a:xfrm>
            <a:off x="476250" y="2514600"/>
            <a:ext cx="8334375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cs typeface="Courier New" pitchFamily="49" charset="0"/>
              </a:rPr>
              <a:t>Simplifying Step</a:t>
            </a:r>
            <a:r>
              <a:rPr lang="en-US" sz="2400" dirty="0">
                <a:solidFill>
                  <a:srgbClr val="000000"/>
                </a:solidFill>
                <a:cs typeface="Courier New" pitchFamily="49" charset="0"/>
              </a:rPr>
              <a:t>: </a:t>
            </a:r>
          </a:p>
          <a:p>
            <a:endParaRPr lang="en-US" sz="1000" dirty="0">
              <a:solidFill>
                <a:srgbClr val="000000"/>
              </a:solidFill>
              <a:cs typeface="Courier New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Every time a recursive function </a:t>
            </a:r>
            <a:r>
              <a:rPr lang="en-US" sz="2400" dirty="0">
                <a:solidFill>
                  <a:srgbClr val="006666"/>
                </a:solidFill>
              </a:rPr>
              <a:t>calls itself</a:t>
            </a:r>
            <a:r>
              <a:rPr lang="en-US" sz="2400" dirty="0">
                <a:solidFill>
                  <a:srgbClr val="000000"/>
                </a:solidFill>
              </a:rPr>
              <a:t>, it </a:t>
            </a:r>
            <a:r>
              <a:rPr lang="en-US" sz="2400" dirty="0">
                <a:solidFill>
                  <a:srgbClr val="FF0000"/>
                </a:solidFill>
              </a:rPr>
              <a:t>must</a:t>
            </a:r>
            <a:r>
              <a:rPr lang="en-US" sz="2400" dirty="0">
                <a:solidFill>
                  <a:srgbClr val="000000"/>
                </a:solidFill>
              </a:rPr>
              <a:t> pass in a </a:t>
            </a:r>
            <a:r>
              <a:rPr lang="en-US" sz="2400" dirty="0">
                <a:solidFill>
                  <a:srgbClr val="FF0000"/>
                </a:solidFill>
              </a:rPr>
              <a:t>smaller sub-problem </a:t>
            </a:r>
            <a:r>
              <a:rPr lang="en-US" sz="2400" dirty="0">
                <a:solidFill>
                  <a:srgbClr val="000000"/>
                </a:solidFill>
              </a:rPr>
              <a:t>that ensures the algorithm will eventually reach its </a:t>
            </a:r>
            <a:r>
              <a:rPr lang="en-US" sz="2400" dirty="0">
                <a:solidFill>
                  <a:srgbClr val="6600CC"/>
                </a:solidFill>
              </a:rPr>
              <a:t>stopping condition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694277" name="Text Box 5"/>
          <p:cNvSpPr txBox="1">
            <a:spLocks noChangeArrowheads="1"/>
          </p:cNvSpPr>
          <p:nvPr/>
        </p:nvSpPr>
        <p:spPr bwMode="auto">
          <a:xfrm>
            <a:off x="400050" y="1619250"/>
            <a:ext cx="8377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rgbClr val="000000"/>
                </a:solidFill>
                <a:cs typeface="Courier New" pitchFamily="49" charset="0"/>
              </a:rPr>
              <a:t>Every recursive function must have a </a:t>
            </a:r>
            <a:r>
              <a:rPr lang="en-US" sz="2400">
                <a:solidFill>
                  <a:schemeClr val="accent2"/>
                </a:solidFill>
                <a:cs typeface="Courier New" pitchFamily="49" charset="0"/>
              </a:rPr>
              <a:t>“simplifying step”.</a:t>
            </a:r>
          </a:p>
        </p:txBody>
      </p:sp>
      <p:sp>
        <p:nvSpPr>
          <p:cNvPr id="694278" name="Text Box 6"/>
          <p:cNvSpPr txBox="1">
            <a:spLocks noChangeArrowheads="1"/>
          </p:cNvSpPr>
          <p:nvPr/>
        </p:nvSpPr>
        <p:spPr bwMode="auto">
          <a:xfrm>
            <a:off x="225425" y="4591050"/>
            <a:ext cx="87661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cs typeface="Courier New" pitchFamily="49" charset="0"/>
              </a:rPr>
              <a:t>Remember:</a:t>
            </a:r>
            <a:r>
              <a:rPr lang="en-US" sz="2400">
                <a:solidFill>
                  <a:srgbClr val="000000"/>
                </a:solidFill>
                <a:cs typeface="Courier New" pitchFamily="49" charset="0"/>
              </a:rPr>
              <a:t> A recursive function must eventually reach its </a:t>
            </a:r>
            <a:r>
              <a:rPr lang="en-US" sz="2400">
                <a:solidFill>
                  <a:srgbClr val="6600CC"/>
                </a:solidFill>
                <a:cs typeface="Courier New" pitchFamily="49" charset="0"/>
              </a:rPr>
              <a:t>stopping condition</a:t>
            </a:r>
            <a:r>
              <a:rPr lang="en-US" sz="2400">
                <a:solidFill>
                  <a:srgbClr val="000000"/>
                </a:solidFill>
                <a:cs typeface="Courier New" pitchFamily="49" charset="0"/>
              </a:rPr>
              <a:t> or it’ll run forever. </a:t>
            </a:r>
          </a:p>
          <a:p>
            <a:endParaRPr lang="en-US" sz="2400">
              <a:solidFill>
                <a:srgbClr val="000000"/>
              </a:solidFill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276" grpId="0"/>
      <p:bldP spid="694278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A919E-88F2-4ECB-A927-6E7140E75FC8}" type="slidenum">
              <a:rPr lang="en-US"/>
              <a:pPr/>
              <a:t>120</a:t>
            </a:fld>
            <a:endParaRPr lang="en-US"/>
          </a:p>
        </p:txBody>
      </p:sp>
      <p:pic>
        <p:nvPicPr>
          <p:cNvPr id="9758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1447800"/>
            <a:ext cx="13620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58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5257800"/>
            <a:ext cx="1600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587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“The Lazy Person’s Sort”</a:t>
            </a:r>
          </a:p>
        </p:txBody>
      </p:sp>
      <p:pic>
        <p:nvPicPr>
          <p:cNvPr id="9758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257800"/>
            <a:ext cx="1147763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75878" name="Group 6"/>
          <p:cNvGrpSpPr>
            <a:grpSpLocks/>
          </p:cNvGrpSpPr>
          <p:nvPr/>
        </p:nvGrpSpPr>
        <p:grpSpPr bwMode="auto">
          <a:xfrm>
            <a:off x="533400" y="1295400"/>
            <a:ext cx="1752600" cy="914400"/>
            <a:chOff x="144" y="528"/>
            <a:chExt cx="1104" cy="576"/>
          </a:xfrm>
        </p:grpSpPr>
        <p:pic>
          <p:nvPicPr>
            <p:cNvPr id="975879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75880" name="Text Box 8"/>
            <p:cNvSpPr txBox="1">
              <a:spLocks noChangeArrowheads="1"/>
            </p:cNvSpPr>
            <p:nvPr/>
          </p:nvSpPr>
          <p:spPr bwMode="auto">
            <a:xfrm>
              <a:off x="426" y="666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   17</a:t>
              </a:r>
            </a:p>
          </p:txBody>
        </p:sp>
      </p:grpSp>
      <p:grpSp>
        <p:nvGrpSpPr>
          <p:cNvPr id="975881" name="Group 9"/>
          <p:cNvGrpSpPr>
            <a:grpSpLocks/>
          </p:cNvGrpSpPr>
          <p:nvPr/>
        </p:nvGrpSpPr>
        <p:grpSpPr bwMode="auto">
          <a:xfrm>
            <a:off x="504825" y="1143000"/>
            <a:ext cx="1752600" cy="914400"/>
            <a:chOff x="144" y="528"/>
            <a:chExt cx="1104" cy="576"/>
          </a:xfrm>
        </p:grpSpPr>
        <p:pic>
          <p:nvPicPr>
            <p:cNvPr id="975882" name="Picture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75883" name="Text Box 11"/>
            <p:cNvSpPr txBox="1">
              <a:spLocks noChangeArrowheads="1"/>
            </p:cNvSpPr>
            <p:nvPr/>
          </p:nvSpPr>
          <p:spPr bwMode="auto">
            <a:xfrm>
              <a:off x="426" y="666"/>
              <a:ext cx="5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61492</a:t>
              </a:r>
            </a:p>
          </p:txBody>
        </p:sp>
      </p:grpSp>
      <p:grpSp>
        <p:nvGrpSpPr>
          <p:cNvPr id="975884" name="Group 12"/>
          <p:cNvGrpSpPr>
            <a:grpSpLocks/>
          </p:cNvGrpSpPr>
          <p:nvPr/>
        </p:nvGrpSpPr>
        <p:grpSpPr bwMode="auto">
          <a:xfrm>
            <a:off x="485775" y="1000125"/>
            <a:ext cx="1752600" cy="914400"/>
            <a:chOff x="144" y="528"/>
            <a:chExt cx="1104" cy="576"/>
          </a:xfrm>
        </p:grpSpPr>
        <p:pic>
          <p:nvPicPr>
            <p:cNvPr id="975885" name="Picture 1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75886" name="Text Box 14"/>
            <p:cNvSpPr txBox="1">
              <a:spLocks noChangeArrowheads="1"/>
            </p:cNvSpPr>
            <p:nvPr/>
          </p:nvSpPr>
          <p:spPr bwMode="auto">
            <a:xfrm>
              <a:off x="426" y="666"/>
              <a:ext cx="4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2774</a:t>
              </a:r>
            </a:p>
          </p:txBody>
        </p:sp>
      </p:grpSp>
      <p:grpSp>
        <p:nvGrpSpPr>
          <p:cNvPr id="975887" name="Group 15"/>
          <p:cNvGrpSpPr>
            <a:grpSpLocks/>
          </p:cNvGrpSpPr>
          <p:nvPr/>
        </p:nvGrpSpPr>
        <p:grpSpPr bwMode="auto">
          <a:xfrm>
            <a:off x="466725" y="866775"/>
            <a:ext cx="1752600" cy="914400"/>
            <a:chOff x="144" y="528"/>
            <a:chExt cx="1104" cy="576"/>
          </a:xfrm>
        </p:grpSpPr>
        <p:pic>
          <p:nvPicPr>
            <p:cNvPr id="975888" name="Picture 1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75889" name="Text Box 17"/>
            <p:cNvSpPr txBox="1">
              <a:spLocks noChangeArrowheads="1"/>
            </p:cNvSpPr>
            <p:nvPr/>
          </p:nvSpPr>
          <p:spPr bwMode="auto">
            <a:xfrm>
              <a:off x="426" y="666"/>
              <a:ext cx="5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99322</a:t>
              </a:r>
            </a:p>
          </p:txBody>
        </p:sp>
      </p:grpSp>
      <p:sp>
        <p:nvSpPr>
          <p:cNvPr id="975890" name="Text Box 18"/>
          <p:cNvSpPr txBox="1">
            <a:spLocks noChangeArrowheads="1"/>
          </p:cNvSpPr>
          <p:nvPr/>
        </p:nvSpPr>
        <p:spPr bwMode="auto">
          <a:xfrm>
            <a:off x="819150" y="3268663"/>
            <a:ext cx="7696200" cy="1803400"/>
          </a:xfrm>
          <a:prstGeom prst="rect">
            <a:avLst/>
          </a:prstGeom>
          <a:solidFill>
            <a:srgbClr val="EB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dirty="0"/>
              <a:t>  Split the cards into two roughly-equal piles</a:t>
            </a:r>
          </a:p>
          <a:p>
            <a:pPr algn="l"/>
            <a:r>
              <a:rPr lang="en-US" dirty="0"/>
              <a:t>  Hand one pile </a:t>
            </a:r>
            <a:r>
              <a:rPr lang="en-US"/>
              <a:t>to nerdy </a:t>
            </a:r>
            <a:r>
              <a:rPr lang="en-US" dirty="0"/>
              <a:t>student A and ask them to sort it</a:t>
            </a:r>
          </a:p>
          <a:p>
            <a:pPr algn="l"/>
            <a:r>
              <a:rPr lang="en-US" dirty="0"/>
              <a:t>  Hand the other pile </a:t>
            </a:r>
            <a:r>
              <a:rPr lang="en-US"/>
              <a:t>to nerdy </a:t>
            </a:r>
            <a:r>
              <a:rPr lang="en-US" dirty="0"/>
              <a:t>student B and ask them to sort it</a:t>
            </a:r>
          </a:p>
          <a:p>
            <a:pPr algn="l"/>
            <a:r>
              <a:rPr lang="en-US" dirty="0"/>
              <a:t>  Take the two sorted piles and merge them into a single sorted pile</a:t>
            </a:r>
          </a:p>
        </p:txBody>
      </p:sp>
      <p:grpSp>
        <p:nvGrpSpPr>
          <p:cNvPr id="975891" name="Group 19"/>
          <p:cNvGrpSpPr>
            <a:grpSpLocks/>
          </p:cNvGrpSpPr>
          <p:nvPr/>
        </p:nvGrpSpPr>
        <p:grpSpPr bwMode="auto">
          <a:xfrm>
            <a:off x="3495675" y="4449763"/>
            <a:ext cx="619125" cy="366712"/>
            <a:chOff x="2190" y="3792"/>
            <a:chExt cx="390" cy="207"/>
          </a:xfrm>
        </p:grpSpPr>
        <p:sp>
          <p:nvSpPr>
            <p:cNvPr id="975892" name="Rectangle 20"/>
            <p:cNvSpPr>
              <a:spLocks noChangeArrowheads="1"/>
            </p:cNvSpPr>
            <p:nvPr/>
          </p:nvSpPr>
          <p:spPr bwMode="auto">
            <a:xfrm>
              <a:off x="2190" y="3792"/>
              <a:ext cx="384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5893" name="Text Box 21"/>
            <p:cNvSpPr txBox="1">
              <a:spLocks noChangeArrowheads="1"/>
            </p:cNvSpPr>
            <p:nvPr/>
          </p:nvSpPr>
          <p:spPr bwMode="auto">
            <a:xfrm>
              <a:off x="2208" y="3792"/>
              <a:ext cx="372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hot</a:t>
              </a:r>
            </a:p>
          </p:txBody>
        </p:sp>
      </p:grpSp>
      <p:sp>
        <p:nvSpPr>
          <p:cNvPr id="975894" name="Text Box 22"/>
          <p:cNvSpPr txBox="1">
            <a:spLocks noChangeArrowheads="1"/>
          </p:cNvSpPr>
          <p:nvPr/>
        </p:nvSpPr>
        <p:spPr bwMode="auto">
          <a:xfrm>
            <a:off x="984250" y="3586163"/>
            <a:ext cx="6503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If you’re handed just </a:t>
            </a:r>
            <a:r>
              <a:rPr lang="en-US">
                <a:solidFill>
                  <a:schemeClr val="accent2"/>
                </a:solidFill>
              </a:rPr>
              <a:t>one card</a:t>
            </a:r>
            <a:r>
              <a:rPr lang="en-US">
                <a:solidFill>
                  <a:srgbClr val="FF0000"/>
                </a:solidFill>
              </a:rPr>
              <a:t>, then just give it right back.</a:t>
            </a:r>
          </a:p>
        </p:txBody>
      </p:sp>
      <p:sp>
        <p:nvSpPr>
          <p:cNvPr id="975895" name="Rectangle 23"/>
          <p:cNvSpPr>
            <a:spLocks noChangeArrowheads="1"/>
          </p:cNvSpPr>
          <p:nvPr/>
        </p:nvSpPr>
        <p:spPr bwMode="auto">
          <a:xfrm>
            <a:off x="820738" y="3252788"/>
            <a:ext cx="2455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Lazy Person’s Sort:</a:t>
            </a:r>
          </a:p>
        </p:txBody>
      </p:sp>
      <p:grpSp>
        <p:nvGrpSpPr>
          <p:cNvPr id="975896" name="Group 24"/>
          <p:cNvGrpSpPr>
            <a:grpSpLocks/>
          </p:cNvGrpSpPr>
          <p:nvPr/>
        </p:nvGrpSpPr>
        <p:grpSpPr bwMode="auto">
          <a:xfrm>
            <a:off x="2751138" y="4154488"/>
            <a:ext cx="954087" cy="366712"/>
            <a:chOff x="1985" y="1566"/>
            <a:chExt cx="601" cy="231"/>
          </a:xfrm>
        </p:grpSpPr>
        <p:sp>
          <p:nvSpPr>
            <p:cNvPr id="975897" name="Rectangle 25"/>
            <p:cNvSpPr>
              <a:spLocks noChangeArrowheads="1"/>
            </p:cNvSpPr>
            <p:nvPr/>
          </p:nvSpPr>
          <p:spPr bwMode="auto">
            <a:xfrm>
              <a:off x="1998" y="1566"/>
              <a:ext cx="458" cy="214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5898" name="Text Box 26"/>
            <p:cNvSpPr txBox="1">
              <a:spLocks noChangeArrowheads="1"/>
            </p:cNvSpPr>
            <p:nvPr/>
          </p:nvSpPr>
          <p:spPr bwMode="auto">
            <a:xfrm>
              <a:off x="1985" y="1566"/>
              <a:ext cx="60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studly</a:t>
              </a:r>
            </a:p>
          </p:txBody>
        </p:sp>
      </p:grpSp>
      <p:sp>
        <p:nvSpPr>
          <p:cNvPr id="975899" name="AutoShape 27"/>
          <p:cNvSpPr>
            <a:spLocks noChangeArrowheads="1"/>
          </p:cNvSpPr>
          <p:nvPr/>
        </p:nvSpPr>
        <p:spPr bwMode="auto">
          <a:xfrm>
            <a:off x="1528763" y="5318125"/>
            <a:ext cx="2743200" cy="762000"/>
          </a:xfrm>
          <a:prstGeom prst="wedgeRoundRectCallout">
            <a:avLst>
              <a:gd name="adj1" fmla="val -75694"/>
              <a:gd name="adj2" fmla="val -25625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Ok, blow our minds, Prof Nachenberg.</a:t>
            </a:r>
          </a:p>
        </p:txBody>
      </p:sp>
      <p:sp>
        <p:nvSpPr>
          <p:cNvPr id="975900" name="AutoShape 28"/>
          <p:cNvSpPr>
            <a:spLocks noChangeArrowheads="1"/>
          </p:cNvSpPr>
          <p:nvPr/>
        </p:nvSpPr>
        <p:spPr bwMode="auto">
          <a:xfrm>
            <a:off x="3294063" y="990600"/>
            <a:ext cx="3789362" cy="2060575"/>
          </a:xfrm>
          <a:prstGeom prst="wedgeRoundRectCallout">
            <a:avLst>
              <a:gd name="adj1" fmla="val 65880"/>
              <a:gd name="adj2" fmla="val 22032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In your algorithm, each person relies on two other people.</a:t>
            </a:r>
          </a:p>
          <a:p>
            <a:endParaRPr lang="en-US"/>
          </a:p>
          <a:p>
            <a:r>
              <a:rPr lang="en-US"/>
              <a:t>To sort 600 cards that’s a lot of people… And what if you had to sort a million cards?</a:t>
            </a:r>
          </a:p>
        </p:txBody>
      </p:sp>
      <p:sp>
        <p:nvSpPr>
          <p:cNvPr id="975901" name="AutoShape 29"/>
          <p:cNvSpPr>
            <a:spLocks noChangeArrowheads="1"/>
          </p:cNvSpPr>
          <p:nvPr/>
        </p:nvSpPr>
        <p:spPr bwMode="auto">
          <a:xfrm>
            <a:off x="4538663" y="5127625"/>
            <a:ext cx="2949575" cy="1536700"/>
          </a:xfrm>
          <a:prstGeom prst="wedgeRoundRectCallout">
            <a:avLst>
              <a:gd name="adj1" fmla="val 63722"/>
              <a:gd name="adj2" fmla="val -9296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That’s a problem – we’d run out of </a:t>
            </a:r>
            <a:r>
              <a:rPr lang="en-US">
                <a:solidFill>
                  <a:schemeClr val="accent2"/>
                </a:solidFill>
              </a:rPr>
              <a:t>UCLA</a:t>
            </a:r>
            <a:r>
              <a:rPr lang="en-US"/>
              <a:t> people and would probably have to start using </a:t>
            </a:r>
            <a:r>
              <a:rPr lang="en-US">
                <a:solidFill>
                  <a:srgbClr val="FF0000"/>
                </a:solidFill>
              </a:rPr>
              <a:t>USC </a:t>
            </a:r>
            <a:r>
              <a:rPr lang="en-US"/>
              <a:t>students.</a:t>
            </a:r>
          </a:p>
        </p:txBody>
      </p:sp>
      <p:sp>
        <p:nvSpPr>
          <p:cNvPr id="975902" name="AutoShape 30"/>
          <p:cNvSpPr>
            <a:spLocks noChangeArrowheads="1"/>
          </p:cNvSpPr>
          <p:nvPr/>
        </p:nvSpPr>
        <p:spPr bwMode="auto">
          <a:xfrm>
            <a:off x="3802063" y="1003300"/>
            <a:ext cx="3190875" cy="1295400"/>
          </a:xfrm>
          <a:prstGeom prst="wedgeRoundRectCallout">
            <a:avLst>
              <a:gd name="adj1" fmla="val 71491"/>
              <a:gd name="adj2" fmla="val 63847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Well, can you think of a small modification so the algorithm can be used by just a single person?</a:t>
            </a:r>
          </a:p>
        </p:txBody>
      </p:sp>
      <p:sp>
        <p:nvSpPr>
          <p:cNvPr id="975903" name="Rectangle 31"/>
          <p:cNvSpPr>
            <a:spLocks noChangeArrowheads="1"/>
          </p:cNvSpPr>
          <p:nvPr/>
        </p:nvSpPr>
        <p:spPr bwMode="auto">
          <a:xfrm>
            <a:off x="2808288" y="4229100"/>
            <a:ext cx="1782762" cy="260350"/>
          </a:xfrm>
          <a:prstGeom prst="rect">
            <a:avLst/>
          </a:prstGeom>
          <a:solidFill>
            <a:srgbClr val="EB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5904" name="Text Box 32"/>
          <p:cNvSpPr txBox="1">
            <a:spLocks noChangeArrowheads="1"/>
          </p:cNvSpPr>
          <p:nvPr/>
        </p:nvSpPr>
        <p:spPr bwMode="auto">
          <a:xfrm>
            <a:off x="3249613" y="4170363"/>
            <a:ext cx="895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myself</a:t>
            </a:r>
          </a:p>
        </p:txBody>
      </p:sp>
      <p:sp>
        <p:nvSpPr>
          <p:cNvPr id="975905" name="AutoShape 33"/>
          <p:cNvSpPr>
            <a:spLocks noChangeArrowheads="1"/>
          </p:cNvSpPr>
          <p:nvPr/>
        </p:nvSpPr>
        <p:spPr bwMode="auto">
          <a:xfrm>
            <a:off x="1930400" y="5403850"/>
            <a:ext cx="3190875" cy="1052513"/>
          </a:xfrm>
          <a:prstGeom prst="wedgeRoundRectCallout">
            <a:avLst>
              <a:gd name="adj1" fmla="val -84625"/>
              <a:gd name="adj2" fmla="val -40194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 don’t think so.</a:t>
            </a:r>
          </a:p>
          <a:p>
            <a:endParaRPr lang="en-US"/>
          </a:p>
          <a:p>
            <a:r>
              <a:rPr lang="en-US"/>
              <a:t>Can they even read?</a:t>
            </a:r>
          </a:p>
        </p:txBody>
      </p:sp>
      <p:sp>
        <p:nvSpPr>
          <p:cNvPr id="975906" name="AutoShape 34"/>
          <p:cNvSpPr>
            <a:spLocks noChangeArrowheads="1"/>
          </p:cNvSpPr>
          <p:nvPr/>
        </p:nvSpPr>
        <p:spPr bwMode="auto">
          <a:xfrm>
            <a:off x="5683250" y="5238750"/>
            <a:ext cx="1847850" cy="530225"/>
          </a:xfrm>
          <a:prstGeom prst="wedgeRoundRectCallout">
            <a:avLst>
              <a:gd name="adj1" fmla="val 70019"/>
              <a:gd name="adj2" fmla="val 43412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Good point.</a:t>
            </a:r>
          </a:p>
        </p:txBody>
      </p:sp>
      <p:sp>
        <p:nvSpPr>
          <p:cNvPr id="975907" name="Rectangle 35"/>
          <p:cNvSpPr>
            <a:spLocks noChangeArrowheads="1"/>
          </p:cNvSpPr>
          <p:nvPr/>
        </p:nvSpPr>
        <p:spPr bwMode="auto">
          <a:xfrm>
            <a:off x="3448050" y="4465638"/>
            <a:ext cx="1782763" cy="260350"/>
          </a:xfrm>
          <a:prstGeom prst="rect">
            <a:avLst/>
          </a:prstGeom>
          <a:solidFill>
            <a:srgbClr val="EB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5908" name="Text Box 36"/>
          <p:cNvSpPr txBox="1">
            <a:spLocks noChangeArrowheads="1"/>
          </p:cNvSpPr>
          <p:nvPr/>
        </p:nvSpPr>
        <p:spPr bwMode="auto">
          <a:xfrm>
            <a:off x="3889375" y="4416425"/>
            <a:ext cx="895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myself</a:t>
            </a:r>
          </a:p>
        </p:txBody>
      </p:sp>
      <p:sp>
        <p:nvSpPr>
          <p:cNvPr id="975909" name="AutoShape 37"/>
          <p:cNvSpPr>
            <a:spLocks noChangeArrowheads="1"/>
          </p:cNvSpPr>
          <p:nvPr/>
        </p:nvSpPr>
        <p:spPr bwMode="auto">
          <a:xfrm>
            <a:off x="1974850" y="5410200"/>
            <a:ext cx="3190875" cy="1057275"/>
          </a:xfrm>
          <a:prstGeom prst="wedgeRoundRectCallout">
            <a:avLst>
              <a:gd name="adj1" fmla="val -84625"/>
              <a:gd name="adj2" fmla="val -40241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Hmm. I’ve got an idea…</a:t>
            </a:r>
          </a:p>
          <a:p>
            <a:endParaRPr lang="en-US"/>
          </a:p>
          <a:p>
            <a:r>
              <a:rPr lang="en-US"/>
              <a:t>How about this?</a:t>
            </a:r>
          </a:p>
        </p:txBody>
      </p:sp>
      <p:sp>
        <p:nvSpPr>
          <p:cNvPr id="975910" name="Rectangle 38"/>
          <p:cNvSpPr>
            <a:spLocks noChangeArrowheads="1"/>
          </p:cNvSpPr>
          <p:nvPr/>
        </p:nvSpPr>
        <p:spPr bwMode="auto">
          <a:xfrm>
            <a:off x="6610350" y="4152900"/>
            <a:ext cx="1847850" cy="638175"/>
          </a:xfrm>
          <a:prstGeom prst="rect">
            <a:avLst/>
          </a:prstGeom>
          <a:solidFill>
            <a:srgbClr val="EB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75911" name="Group 39"/>
          <p:cNvGrpSpPr>
            <a:grpSpLocks/>
          </p:cNvGrpSpPr>
          <p:nvPr/>
        </p:nvGrpSpPr>
        <p:grpSpPr bwMode="auto">
          <a:xfrm>
            <a:off x="4543425" y="4159250"/>
            <a:ext cx="3952875" cy="366713"/>
            <a:chOff x="3150" y="2625"/>
            <a:chExt cx="2490" cy="231"/>
          </a:xfrm>
        </p:grpSpPr>
        <p:sp>
          <p:nvSpPr>
            <p:cNvPr id="975912" name="Rectangle 40"/>
            <p:cNvSpPr>
              <a:spLocks noChangeArrowheads="1"/>
            </p:cNvSpPr>
            <p:nvPr/>
          </p:nvSpPr>
          <p:spPr bwMode="auto">
            <a:xfrm>
              <a:off x="3168" y="2640"/>
              <a:ext cx="2112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5913" name="Text Box 41"/>
            <p:cNvSpPr txBox="1">
              <a:spLocks noChangeArrowheads="1"/>
            </p:cNvSpPr>
            <p:nvPr/>
          </p:nvSpPr>
          <p:spPr bwMode="auto">
            <a:xfrm>
              <a:off x="3150" y="2625"/>
              <a:ext cx="24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and </a:t>
              </a:r>
              <a:r>
                <a:rPr lang="en-US">
                  <a:solidFill>
                    <a:srgbClr val="FF0000"/>
                  </a:solidFill>
                </a:rPr>
                <a:t>say “do the Lazy Person’s Sort”</a:t>
              </a:r>
            </a:p>
          </p:txBody>
        </p:sp>
      </p:grpSp>
      <p:grpSp>
        <p:nvGrpSpPr>
          <p:cNvPr id="975914" name="Group 42"/>
          <p:cNvGrpSpPr>
            <a:grpSpLocks/>
          </p:cNvGrpSpPr>
          <p:nvPr/>
        </p:nvGrpSpPr>
        <p:grpSpPr bwMode="auto">
          <a:xfrm>
            <a:off x="5183188" y="4430713"/>
            <a:ext cx="3952875" cy="366712"/>
            <a:chOff x="3150" y="2625"/>
            <a:chExt cx="2490" cy="231"/>
          </a:xfrm>
        </p:grpSpPr>
        <p:sp>
          <p:nvSpPr>
            <p:cNvPr id="975915" name="Rectangle 43"/>
            <p:cNvSpPr>
              <a:spLocks noChangeArrowheads="1"/>
            </p:cNvSpPr>
            <p:nvPr/>
          </p:nvSpPr>
          <p:spPr bwMode="auto">
            <a:xfrm>
              <a:off x="3168" y="2640"/>
              <a:ext cx="2112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5916" name="Text Box 44"/>
            <p:cNvSpPr txBox="1">
              <a:spLocks noChangeArrowheads="1"/>
            </p:cNvSpPr>
            <p:nvPr/>
          </p:nvSpPr>
          <p:spPr bwMode="auto">
            <a:xfrm>
              <a:off x="3150" y="2625"/>
              <a:ext cx="24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and</a:t>
              </a:r>
              <a:r>
                <a:rPr lang="en-US">
                  <a:solidFill>
                    <a:srgbClr val="FF0000"/>
                  </a:solidFill>
                </a:rPr>
                <a:t> say “do the Lazy Person’s Sort”</a:t>
              </a:r>
            </a:p>
          </p:txBody>
        </p:sp>
      </p:grpSp>
      <p:sp>
        <p:nvSpPr>
          <p:cNvPr id="975917" name="AutoShape 45"/>
          <p:cNvSpPr>
            <a:spLocks noChangeArrowheads="1"/>
          </p:cNvSpPr>
          <p:nvPr/>
        </p:nvSpPr>
        <p:spPr bwMode="auto">
          <a:xfrm>
            <a:off x="2930525" y="4943475"/>
            <a:ext cx="4619625" cy="1168400"/>
          </a:xfrm>
          <a:prstGeom prst="wedgeRoundRectCallout">
            <a:avLst>
              <a:gd name="adj1" fmla="val 58005"/>
              <a:gd name="adj2" fmla="val 19292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Holy Moly! That is mind-blowing!</a:t>
            </a:r>
            <a:br>
              <a:rPr lang="en-US"/>
            </a:br>
            <a:r>
              <a:rPr lang="en-US"/>
              <a:t>It doesn’t seem like it should work, but I can’t think why it wouldn’t!</a:t>
            </a:r>
          </a:p>
          <a:p>
            <a:endParaRPr lang="en-US"/>
          </a:p>
        </p:txBody>
      </p:sp>
      <p:sp>
        <p:nvSpPr>
          <p:cNvPr id="975918" name="AutoShape 46"/>
          <p:cNvSpPr>
            <a:spLocks noChangeArrowheads="1"/>
          </p:cNvSpPr>
          <p:nvPr/>
        </p:nvSpPr>
        <p:spPr bwMode="auto">
          <a:xfrm>
            <a:off x="5102225" y="1085850"/>
            <a:ext cx="2066925" cy="530225"/>
          </a:xfrm>
          <a:prstGeom prst="wedgeRoundRectCallout">
            <a:avLst>
              <a:gd name="adj1" fmla="val 74810"/>
              <a:gd name="adj2" fmla="val 208681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Very good!</a:t>
            </a:r>
          </a:p>
        </p:txBody>
      </p:sp>
      <p:sp>
        <p:nvSpPr>
          <p:cNvPr id="975919" name="AutoShape 47"/>
          <p:cNvSpPr>
            <a:spLocks noChangeArrowheads="1"/>
          </p:cNvSpPr>
          <p:nvPr/>
        </p:nvSpPr>
        <p:spPr bwMode="auto">
          <a:xfrm>
            <a:off x="3235325" y="685800"/>
            <a:ext cx="3629025" cy="2082800"/>
          </a:xfrm>
          <a:prstGeom prst="wedgeRoundRectCallout">
            <a:avLst>
              <a:gd name="adj1" fmla="val 72264"/>
              <a:gd name="adj2" fmla="val 35977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It IS really difficult to comprehend. </a:t>
            </a:r>
          </a:p>
          <a:p>
            <a:endParaRPr lang="en-US"/>
          </a:p>
          <a:p>
            <a:r>
              <a:rPr lang="en-US">
                <a:solidFill>
                  <a:srgbClr val="6600CC"/>
                </a:solidFill>
              </a:rPr>
              <a:t>But it DOES work!</a:t>
            </a:r>
            <a:br>
              <a:rPr lang="en-US">
                <a:solidFill>
                  <a:srgbClr val="6600CC"/>
                </a:solidFill>
              </a:rPr>
            </a:br>
            <a:br>
              <a:rPr lang="en-US"/>
            </a:br>
            <a:r>
              <a:rPr lang="en-US"/>
              <a:t>That’s the leap you have to make with recursion. </a:t>
            </a:r>
          </a:p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75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75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75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75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75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75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75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75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75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92 L -0.05191 -0.0009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9759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1.85185E-6 L -0.10868 -0.00069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9759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75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75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81481E-6 L -0.05312 -0.0007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9759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-4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4.81481E-6 L -0.10625 -0.000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9759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975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975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75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5899" grpId="0" animBg="1"/>
      <p:bldP spid="975899" grpId="1" animBg="1"/>
      <p:bldP spid="975900" grpId="0" animBg="1"/>
      <p:bldP spid="975900" grpId="1" animBg="1"/>
      <p:bldP spid="975901" grpId="0" animBg="1"/>
      <p:bldP spid="975901" grpId="1" animBg="1"/>
      <p:bldP spid="975902" grpId="0" animBg="1"/>
      <p:bldP spid="975902" grpId="1" animBg="1"/>
      <p:bldP spid="975903" grpId="0" animBg="1"/>
      <p:bldP spid="975904" grpId="0"/>
      <p:bldP spid="975904" grpId="1"/>
      <p:bldP spid="975905" grpId="0" animBg="1"/>
      <p:bldP spid="975905" grpId="1" animBg="1"/>
      <p:bldP spid="975906" grpId="0" animBg="1"/>
      <p:bldP spid="975906" grpId="1" animBg="1"/>
      <p:bldP spid="975907" grpId="0" animBg="1"/>
      <p:bldP spid="975908" grpId="0"/>
      <p:bldP spid="975908" grpId="1"/>
      <p:bldP spid="975909" grpId="0" animBg="1"/>
      <p:bldP spid="975909" grpId="1" animBg="1"/>
      <p:bldP spid="975917" grpId="0" animBg="1"/>
      <p:bldP spid="975917" grpId="1" animBg="1"/>
      <p:bldP spid="975918" grpId="0" animBg="1"/>
      <p:bldP spid="975918" grpId="1" animBg="1"/>
      <p:bldP spid="975919" grpId="0" animBg="1"/>
      <p:bldP spid="975919" grpId="1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7F7C-9AF4-4692-AB03-05A9CD2E095B}" type="slidenum">
              <a:rPr lang="en-US"/>
              <a:pPr/>
              <a:t>121</a:t>
            </a:fld>
            <a:endParaRPr lang="en-US"/>
          </a:p>
        </p:txBody>
      </p:sp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-228600"/>
            <a:ext cx="7772400" cy="1143000"/>
          </a:xfrm>
        </p:spPr>
        <p:txBody>
          <a:bodyPr/>
          <a:lstStyle/>
          <a:p>
            <a:r>
              <a:rPr lang="en-US" sz="4000"/>
              <a:t>Merge Sort</a:t>
            </a:r>
          </a:p>
        </p:txBody>
      </p:sp>
      <p:sp>
        <p:nvSpPr>
          <p:cNvPr id="969731" name="Rectangle 3"/>
          <p:cNvSpPr>
            <a:spLocks noChangeArrowheads="1"/>
          </p:cNvSpPr>
          <p:nvPr/>
        </p:nvSpPr>
        <p:spPr bwMode="auto">
          <a:xfrm>
            <a:off x="800100" y="1695450"/>
            <a:ext cx="2982913" cy="369888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is there just one notecard</a:t>
            </a:r>
          </a:p>
        </p:txBody>
      </p:sp>
      <p:sp>
        <p:nvSpPr>
          <p:cNvPr id="969732" name="Rectangle 4"/>
          <p:cNvSpPr>
            <a:spLocks noChangeArrowheads="1"/>
          </p:cNvSpPr>
          <p:nvPr/>
        </p:nvSpPr>
        <p:spPr bwMode="auto">
          <a:xfrm>
            <a:off x="674688" y="2481263"/>
            <a:ext cx="3854450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/>
              <a:t>Divide the notecards into </a:t>
            </a:r>
            <a:br>
              <a:rPr lang="en-US"/>
            </a:br>
            <a:r>
              <a:rPr lang="en-US"/>
              <a:t>two equal-sized piles</a:t>
            </a:r>
          </a:p>
        </p:txBody>
      </p:sp>
      <p:sp>
        <p:nvSpPr>
          <p:cNvPr id="969733" name="Rectangle 5"/>
          <p:cNvSpPr>
            <a:spLocks noChangeArrowheads="1"/>
          </p:cNvSpPr>
          <p:nvPr/>
        </p:nvSpPr>
        <p:spPr bwMode="auto">
          <a:xfrm>
            <a:off x="4835525" y="1558925"/>
            <a:ext cx="1489075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Just hand it</a:t>
            </a:r>
            <a:br>
              <a:rPr lang="en-US"/>
            </a:br>
            <a:r>
              <a:rPr lang="en-US"/>
              <a:t>back</a:t>
            </a:r>
          </a:p>
        </p:txBody>
      </p:sp>
      <p:sp>
        <p:nvSpPr>
          <p:cNvPr id="969734" name="Rectangle 6"/>
          <p:cNvSpPr>
            <a:spLocks noChangeArrowheads="1"/>
          </p:cNvSpPr>
          <p:nvPr/>
        </p:nvSpPr>
        <p:spPr bwMode="auto">
          <a:xfrm>
            <a:off x="900113" y="3603625"/>
            <a:ext cx="3525837" cy="919163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/>
              <a:t>Solve each sub-problem </a:t>
            </a:r>
            <a:br>
              <a:rPr lang="en-US"/>
            </a:br>
            <a:r>
              <a:rPr lang="en-US"/>
              <a:t>by calling mergeSort</a:t>
            </a:r>
            <a:br>
              <a:rPr lang="en-US"/>
            </a:br>
            <a:r>
              <a:rPr lang="en-US"/>
              <a:t>on each sub-pile</a:t>
            </a:r>
          </a:p>
        </p:txBody>
      </p:sp>
      <p:sp>
        <p:nvSpPr>
          <p:cNvPr id="969736" name="Rectangle 8"/>
          <p:cNvSpPr>
            <a:spLocks noChangeArrowheads="1"/>
          </p:cNvSpPr>
          <p:nvPr/>
        </p:nvSpPr>
        <p:spPr bwMode="auto">
          <a:xfrm>
            <a:off x="908050" y="5978525"/>
            <a:ext cx="3548063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Merge the two sorted sub-piles</a:t>
            </a:r>
            <a:br>
              <a:rPr lang="en-US"/>
            </a:br>
            <a:r>
              <a:rPr lang="en-US"/>
              <a:t>into one complete sorted pile</a:t>
            </a:r>
          </a:p>
        </p:txBody>
      </p:sp>
      <p:sp>
        <p:nvSpPr>
          <p:cNvPr id="969737" name="Rectangle 9"/>
          <p:cNvSpPr>
            <a:spLocks noChangeArrowheads="1"/>
          </p:cNvSpPr>
          <p:nvPr/>
        </p:nvSpPr>
        <p:spPr bwMode="auto">
          <a:xfrm>
            <a:off x="5180013" y="5978525"/>
            <a:ext cx="1412875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Return the </a:t>
            </a:r>
            <a:br>
              <a:rPr lang="en-US"/>
            </a:br>
            <a:r>
              <a:rPr lang="en-US"/>
              <a:t>sorted pile</a:t>
            </a:r>
          </a:p>
        </p:txBody>
      </p:sp>
      <p:sp>
        <p:nvSpPr>
          <p:cNvPr id="969738" name="Line 10"/>
          <p:cNvSpPr>
            <a:spLocks noChangeShapeType="1"/>
          </p:cNvSpPr>
          <p:nvPr/>
        </p:nvSpPr>
        <p:spPr bwMode="auto">
          <a:xfrm>
            <a:off x="3770313" y="1876425"/>
            <a:ext cx="10779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9739" name="Text Box 11"/>
          <p:cNvSpPr txBox="1">
            <a:spLocks noChangeArrowheads="1"/>
          </p:cNvSpPr>
          <p:nvPr/>
        </p:nvSpPr>
        <p:spPr bwMode="auto">
          <a:xfrm>
            <a:off x="3975100" y="1574800"/>
            <a:ext cx="56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Yes</a:t>
            </a:r>
          </a:p>
        </p:txBody>
      </p:sp>
      <p:sp>
        <p:nvSpPr>
          <p:cNvPr id="969740" name="Line 12"/>
          <p:cNvSpPr>
            <a:spLocks noChangeShapeType="1"/>
          </p:cNvSpPr>
          <p:nvPr/>
        </p:nvSpPr>
        <p:spPr bwMode="auto">
          <a:xfrm>
            <a:off x="2619375" y="2066925"/>
            <a:ext cx="0" cy="4079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9741" name="Text Box 13"/>
          <p:cNvSpPr txBox="1">
            <a:spLocks noChangeArrowheads="1"/>
          </p:cNvSpPr>
          <p:nvPr/>
        </p:nvSpPr>
        <p:spPr bwMode="auto">
          <a:xfrm>
            <a:off x="2603500" y="2070100"/>
            <a:ext cx="487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No</a:t>
            </a:r>
          </a:p>
        </p:txBody>
      </p:sp>
      <p:sp>
        <p:nvSpPr>
          <p:cNvPr id="969742" name="Line 14"/>
          <p:cNvSpPr>
            <a:spLocks noChangeShapeType="1"/>
          </p:cNvSpPr>
          <p:nvPr/>
        </p:nvSpPr>
        <p:spPr bwMode="auto">
          <a:xfrm flipH="1">
            <a:off x="2816225" y="1400175"/>
            <a:ext cx="1450975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9743" name="Line 15"/>
          <p:cNvSpPr>
            <a:spLocks noChangeShapeType="1"/>
          </p:cNvSpPr>
          <p:nvPr/>
        </p:nvSpPr>
        <p:spPr bwMode="auto">
          <a:xfrm>
            <a:off x="2600325" y="3127375"/>
            <a:ext cx="0" cy="4826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9744" name="Line 16"/>
          <p:cNvSpPr>
            <a:spLocks noChangeShapeType="1"/>
          </p:cNvSpPr>
          <p:nvPr/>
        </p:nvSpPr>
        <p:spPr bwMode="auto">
          <a:xfrm>
            <a:off x="2647950" y="4514850"/>
            <a:ext cx="0" cy="2682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9745" name="Line 17"/>
          <p:cNvSpPr>
            <a:spLocks noChangeShapeType="1"/>
          </p:cNvSpPr>
          <p:nvPr/>
        </p:nvSpPr>
        <p:spPr bwMode="auto">
          <a:xfrm>
            <a:off x="2638425" y="5629275"/>
            <a:ext cx="0" cy="3524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9746" name="Line 18"/>
          <p:cNvSpPr>
            <a:spLocks noChangeShapeType="1"/>
          </p:cNvSpPr>
          <p:nvPr/>
        </p:nvSpPr>
        <p:spPr bwMode="auto">
          <a:xfrm>
            <a:off x="4445000" y="6294438"/>
            <a:ext cx="717550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9756" name="Rectangle 28"/>
          <p:cNvSpPr>
            <a:spLocks noChangeArrowheads="1"/>
          </p:cNvSpPr>
          <p:nvPr/>
        </p:nvSpPr>
        <p:spPr bwMode="auto">
          <a:xfrm>
            <a:off x="3009900" y="742950"/>
            <a:ext cx="2643188" cy="674688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1000">
              <a:solidFill>
                <a:srgbClr val="0000FF"/>
              </a:solidFill>
            </a:endParaRPr>
          </a:p>
          <a:p>
            <a:r>
              <a:rPr lang="en-US">
                <a:solidFill>
                  <a:srgbClr val="0000FF"/>
                </a:solidFill>
              </a:rPr>
              <a:t>mergeSort</a:t>
            </a:r>
            <a:r>
              <a:rPr lang="en-US"/>
              <a:t>(note cards)</a:t>
            </a:r>
            <a:br>
              <a:rPr lang="en-US" sz="1000"/>
            </a:br>
            <a:endParaRPr lang="en-US" sz="1000"/>
          </a:p>
        </p:txBody>
      </p:sp>
      <p:sp>
        <p:nvSpPr>
          <p:cNvPr id="969759" name="Text Box 31"/>
          <p:cNvSpPr txBox="1">
            <a:spLocks noChangeArrowheads="1"/>
          </p:cNvSpPr>
          <p:nvPr/>
        </p:nvSpPr>
        <p:spPr bwMode="auto">
          <a:xfrm>
            <a:off x="5295900" y="1001713"/>
            <a:ext cx="2524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969760" name="Text Box 32"/>
          <p:cNvSpPr txBox="1">
            <a:spLocks noChangeArrowheads="1"/>
          </p:cNvSpPr>
          <p:nvPr/>
        </p:nvSpPr>
        <p:spPr bwMode="auto">
          <a:xfrm>
            <a:off x="5276850" y="1144588"/>
            <a:ext cx="2524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969761" name="Text Box 33"/>
          <p:cNvSpPr txBox="1">
            <a:spLocks noChangeArrowheads="1"/>
          </p:cNvSpPr>
          <p:nvPr/>
        </p:nvSpPr>
        <p:spPr bwMode="auto">
          <a:xfrm>
            <a:off x="4192588" y="3598863"/>
            <a:ext cx="2524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969762" name="Text Box 34"/>
          <p:cNvSpPr txBox="1">
            <a:spLocks noChangeArrowheads="1"/>
          </p:cNvSpPr>
          <p:nvPr/>
        </p:nvSpPr>
        <p:spPr bwMode="auto">
          <a:xfrm>
            <a:off x="4164013" y="3751263"/>
            <a:ext cx="2524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969763" name="AutoShape 35"/>
          <p:cNvCxnSpPr>
            <a:cxnSpLocks noChangeShapeType="1"/>
            <a:stCxn id="969761" idx="3"/>
            <a:endCxn id="969760" idx="3"/>
          </p:cNvCxnSpPr>
          <p:nvPr/>
        </p:nvCxnSpPr>
        <p:spPr bwMode="auto">
          <a:xfrm flipV="1">
            <a:off x="4445000" y="1328738"/>
            <a:ext cx="1084263" cy="2454275"/>
          </a:xfrm>
          <a:prstGeom prst="bentConnector3">
            <a:avLst>
              <a:gd name="adj1" fmla="val 197361"/>
            </a:avLst>
          </a:prstGeom>
          <a:noFill/>
          <a:ln w="25400">
            <a:solidFill>
              <a:srgbClr val="FF0000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9765" name="AutoShape 37"/>
          <p:cNvCxnSpPr>
            <a:cxnSpLocks noChangeShapeType="1"/>
            <a:stCxn id="969759" idx="3"/>
            <a:endCxn id="969762" idx="3"/>
          </p:cNvCxnSpPr>
          <p:nvPr/>
        </p:nvCxnSpPr>
        <p:spPr bwMode="auto">
          <a:xfrm flipH="1">
            <a:off x="4416425" y="1185863"/>
            <a:ext cx="1131888" cy="2749550"/>
          </a:xfrm>
          <a:prstGeom prst="bentConnector3">
            <a:avLst>
              <a:gd name="adj1" fmla="val -109120"/>
            </a:avLst>
          </a:prstGeom>
          <a:noFill/>
          <a:ln w="25400">
            <a:solidFill>
              <a:srgbClr val="008080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9766" name="Text Box 38"/>
          <p:cNvSpPr txBox="1">
            <a:spLocks noChangeArrowheads="1"/>
          </p:cNvSpPr>
          <p:nvPr/>
        </p:nvSpPr>
        <p:spPr bwMode="auto">
          <a:xfrm>
            <a:off x="4368800" y="3449638"/>
            <a:ext cx="22526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mergeSort(1</a:t>
            </a:r>
            <a:r>
              <a:rPr lang="en-US" baseline="30000"/>
              <a:t>st</a:t>
            </a:r>
            <a:r>
              <a:rPr lang="en-US"/>
              <a:t> half)</a:t>
            </a:r>
          </a:p>
        </p:txBody>
      </p:sp>
      <p:sp>
        <p:nvSpPr>
          <p:cNvPr id="969768" name="Text Box 40"/>
          <p:cNvSpPr txBox="1">
            <a:spLocks noChangeArrowheads="1"/>
          </p:cNvSpPr>
          <p:nvPr/>
        </p:nvSpPr>
        <p:spPr bwMode="auto">
          <a:xfrm rot="5400000">
            <a:off x="6038850" y="2646363"/>
            <a:ext cx="17541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Sorted 1</a:t>
            </a:r>
            <a:r>
              <a:rPr lang="en-US" baseline="30000"/>
              <a:t>st</a:t>
            </a:r>
            <a:r>
              <a:rPr lang="en-US"/>
              <a:t> half</a:t>
            </a:r>
          </a:p>
        </p:txBody>
      </p:sp>
      <p:sp>
        <p:nvSpPr>
          <p:cNvPr id="969770" name="Text Box 42"/>
          <p:cNvSpPr txBox="1">
            <a:spLocks noChangeArrowheads="1"/>
          </p:cNvSpPr>
          <p:nvPr/>
        </p:nvSpPr>
        <p:spPr bwMode="auto">
          <a:xfrm>
            <a:off x="4167188" y="4087813"/>
            <a:ext cx="2524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969771" name="Text Box 43"/>
          <p:cNvSpPr txBox="1">
            <a:spLocks noChangeArrowheads="1"/>
          </p:cNvSpPr>
          <p:nvPr/>
        </p:nvSpPr>
        <p:spPr bwMode="auto">
          <a:xfrm>
            <a:off x="4148138" y="4230688"/>
            <a:ext cx="2524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969772" name="Text Box 44"/>
          <p:cNvSpPr txBox="1">
            <a:spLocks noChangeArrowheads="1"/>
          </p:cNvSpPr>
          <p:nvPr/>
        </p:nvSpPr>
        <p:spPr bwMode="auto">
          <a:xfrm>
            <a:off x="5297488" y="6413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969773" name="Text Box 45"/>
          <p:cNvSpPr txBox="1">
            <a:spLocks noChangeArrowheads="1"/>
          </p:cNvSpPr>
          <p:nvPr/>
        </p:nvSpPr>
        <p:spPr bwMode="auto">
          <a:xfrm>
            <a:off x="5297488" y="803275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969774" name="AutoShape 46"/>
          <p:cNvCxnSpPr>
            <a:cxnSpLocks noChangeShapeType="1"/>
            <a:stCxn id="969770" idx="3"/>
            <a:endCxn id="969773" idx="3"/>
          </p:cNvCxnSpPr>
          <p:nvPr/>
        </p:nvCxnSpPr>
        <p:spPr bwMode="auto">
          <a:xfrm flipV="1">
            <a:off x="4419600" y="987425"/>
            <a:ext cx="1130300" cy="3284538"/>
          </a:xfrm>
          <a:prstGeom prst="bentConnector3">
            <a:avLst>
              <a:gd name="adj1" fmla="val 290028"/>
            </a:avLst>
          </a:prstGeom>
          <a:noFill/>
          <a:ln w="25400">
            <a:solidFill>
              <a:srgbClr val="FF0000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9776" name="AutoShape 48"/>
          <p:cNvCxnSpPr>
            <a:cxnSpLocks noChangeShapeType="1"/>
            <a:stCxn id="969772" idx="3"/>
            <a:endCxn id="969771" idx="3"/>
          </p:cNvCxnSpPr>
          <p:nvPr/>
        </p:nvCxnSpPr>
        <p:spPr bwMode="auto">
          <a:xfrm flipH="1">
            <a:off x="4400550" y="825500"/>
            <a:ext cx="1149350" cy="3589338"/>
          </a:xfrm>
          <a:prstGeom prst="bentConnector3">
            <a:avLst>
              <a:gd name="adj1" fmla="val -199866"/>
            </a:avLst>
          </a:prstGeom>
          <a:noFill/>
          <a:ln w="25400">
            <a:solidFill>
              <a:srgbClr val="008080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9777" name="Text Box 49"/>
          <p:cNvSpPr txBox="1">
            <a:spLocks noChangeArrowheads="1"/>
          </p:cNvSpPr>
          <p:nvPr/>
        </p:nvSpPr>
        <p:spPr bwMode="auto">
          <a:xfrm>
            <a:off x="4376738" y="3948113"/>
            <a:ext cx="2311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mergeSort(2</a:t>
            </a:r>
            <a:r>
              <a:rPr lang="en-US" baseline="30000"/>
              <a:t>nd</a:t>
            </a:r>
            <a:r>
              <a:rPr lang="en-US"/>
              <a:t> half)</a:t>
            </a:r>
          </a:p>
        </p:txBody>
      </p:sp>
      <p:sp>
        <p:nvSpPr>
          <p:cNvPr id="969778" name="Text Box 50"/>
          <p:cNvSpPr txBox="1">
            <a:spLocks noChangeArrowheads="1"/>
          </p:cNvSpPr>
          <p:nvPr/>
        </p:nvSpPr>
        <p:spPr bwMode="auto">
          <a:xfrm rot="5400000">
            <a:off x="7093744" y="2547144"/>
            <a:ext cx="1812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Sorted 2</a:t>
            </a:r>
            <a:r>
              <a:rPr lang="en-US" baseline="30000"/>
              <a:t>nd</a:t>
            </a:r>
            <a:r>
              <a:rPr lang="en-US"/>
              <a:t> half</a:t>
            </a:r>
          </a:p>
        </p:txBody>
      </p:sp>
      <p:sp>
        <p:nvSpPr>
          <p:cNvPr id="969735" name="Rectangle 7"/>
          <p:cNvSpPr>
            <a:spLocks noChangeArrowheads="1"/>
          </p:cNvSpPr>
          <p:nvPr/>
        </p:nvSpPr>
        <p:spPr bwMode="auto">
          <a:xfrm>
            <a:off x="1131888" y="4794250"/>
            <a:ext cx="3013075" cy="919163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Collect all the solution(s) </a:t>
            </a:r>
            <a:br>
              <a:rPr lang="en-US"/>
            </a:br>
            <a:r>
              <a:rPr lang="en-US"/>
              <a:t>to the sub-problems</a:t>
            </a:r>
          </a:p>
          <a:p>
            <a:r>
              <a:rPr lang="en-US"/>
              <a:t>(The two sorted sub-piles)</a:t>
            </a:r>
          </a:p>
        </p:txBody>
      </p:sp>
    </p:spTree>
    <p:extLst>
      <p:ext uri="{BB962C8B-B14F-4D97-AF65-F5344CB8AC3E}">
        <p14:creationId xmlns:p14="http://schemas.microsoft.com/office/powerpoint/2010/main" val="42255897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69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69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69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69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69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69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969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69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731" grpId="0" animBg="1"/>
      <p:bldP spid="969732" grpId="0" animBg="1"/>
      <p:bldP spid="969733" grpId="0" animBg="1"/>
      <p:bldP spid="969734" grpId="0" animBg="1"/>
      <p:bldP spid="969736" grpId="0" animBg="1"/>
      <p:bldP spid="969737" grpId="0" animBg="1"/>
      <p:bldP spid="969738" grpId="0" animBg="1"/>
      <p:bldP spid="969739" grpId="0"/>
      <p:bldP spid="969740" grpId="0" animBg="1"/>
      <p:bldP spid="969741" grpId="0"/>
      <p:bldP spid="969742" grpId="0" animBg="1"/>
      <p:bldP spid="969743" grpId="0" animBg="1"/>
      <p:bldP spid="969744" grpId="0" animBg="1"/>
      <p:bldP spid="969745" grpId="0" animBg="1"/>
      <p:bldP spid="969746" grpId="0" animBg="1"/>
      <p:bldP spid="969756" grpId="0" animBg="1"/>
      <p:bldP spid="969766" grpId="0"/>
      <p:bldP spid="969768" grpId="0"/>
      <p:bldP spid="969777" grpId="0"/>
      <p:bldP spid="969778" grpId="0"/>
      <p:bldP spid="969735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1BA44-4EB1-4289-9253-CB10108FB9A0}" type="slidenum">
              <a:rPr lang="en-US"/>
              <a:pPr/>
              <a:t>122</a:t>
            </a:fld>
            <a:endParaRPr lang="en-US"/>
          </a:p>
        </p:txBody>
      </p:sp>
      <p:sp>
        <p:nvSpPr>
          <p:cNvPr id="864466" name="Text Box 210"/>
          <p:cNvSpPr txBox="1">
            <a:spLocks noChangeArrowheads="1"/>
          </p:cNvSpPr>
          <p:nvPr/>
        </p:nvSpPr>
        <p:spPr bwMode="auto">
          <a:xfrm>
            <a:off x="1131888" y="4419600"/>
            <a:ext cx="163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arr[</a:t>
            </a:r>
            <a:r>
              <a:rPr lang="en-US" sz="1200">
                <a:solidFill>
                  <a:srgbClr val="6600CC"/>
                </a:solidFill>
              </a:rPr>
              <a:t>0</a:t>
            </a:r>
            <a:r>
              <a:rPr lang="en-US" sz="1200"/>
              <a:t>]  arr[</a:t>
            </a:r>
            <a:r>
              <a:rPr lang="en-US" sz="1200">
                <a:solidFill>
                  <a:srgbClr val="6600CC"/>
                </a:solidFill>
              </a:rPr>
              <a:t>1</a:t>
            </a:r>
            <a:r>
              <a:rPr lang="en-US" sz="1200"/>
              <a:t>]  arr[</a:t>
            </a:r>
            <a:r>
              <a:rPr lang="en-US" sz="1200">
                <a:solidFill>
                  <a:srgbClr val="6600CC"/>
                </a:solidFill>
              </a:rPr>
              <a:t>2</a:t>
            </a:r>
            <a:r>
              <a:rPr lang="en-US" sz="1200"/>
              <a:t>]</a:t>
            </a:r>
          </a:p>
        </p:txBody>
      </p:sp>
      <p:sp>
        <p:nvSpPr>
          <p:cNvPr id="864468" name="Text Box 212"/>
          <p:cNvSpPr txBox="1">
            <a:spLocks noChangeArrowheads="1"/>
          </p:cNvSpPr>
          <p:nvPr/>
        </p:nvSpPr>
        <p:spPr bwMode="auto">
          <a:xfrm>
            <a:off x="1709738" y="-19050"/>
            <a:ext cx="6159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arr[</a:t>
            </a:r>
            <a:r>
              <a:rPr lang="en-US" sz="1200">
                <a:solidFill>
                  <a:srgbClr val="6600CC"/>
                </a:solidFill>
              </a:rPr>
              <a:t>0</a:t>
            </a:r>
            <a:r>
              <a:rPr lang="en-US" sz="1200"/>
              <a:t>]</a:t>
            </a:r>
          </a:p>
        </p:txBody>
      </p:sp>
      <p:sp>
        <p:nvSpPr>
          <p:cNvPr id="864467" name="Text Box 211"/>
          <p:cNvSpPr txBox="1">
            <a:spLocks noChangeArrowheads="1"/>
          </p:cNvSpPr>
          <p:nvPr/>
        </p:nvSpPr>
        <p:spPr bwMode="auto">
          <a:xfrm>
            <a:off x="1422400" y="2247900"/>
            <a:ext cx="1114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arr[</a:t>
            </a:r>
            <a:r>
              <a:rPr lang="en-US" sz="1200">
                <a:solidFill>
                  <a:srgbClr val="6600CC"/>
                </a:solidFill>
              </a:rPr>
              <a:t>0</a:t>
            </a:r>
            <a:r>
              <a:rPr lang="en-US" sz="1200"/>
              <a:t>]  arr[</a:t>
            </a:r>
            <a:r>
              <a:rPr lang="en-US" sz="1200">
                <a:solidFill>
                  <a:srgbClr val="6600CC"/>
                </a:solidFill>
              </a:rPr>
              <a:t>1</a:t>
            </a:r>
            <a:r>
              <a:rPr lang="en-US" sz="1200"/>
              <a:t>]</a:t>
            </a:r>
          </a:p>
        </p:txBody>
      </p:sp>
      <p:sp>
        <p:nvSpPr>
          <p:cNvPr id="864268" name="Text Box 12"/>
          <p:cNvSpPr txBox="1">
            <a:spLocks noChangeArrowheads="1"/>
          </p:cNvSpPr>
          <p:nvPr/>
        </p:nvSpPr>
        <p:spPr bwMode="auto">
          <a:xfrm>
            <a:off x="180975" y="5135563"/>
            <a:ext cx="3654425" cy="1711325"/>
          </a:xfrm>
          <a:prstGeom prst="rect">
            <a:avLst/>
          </a:prstGeom>
          <a:solidFill>
            <a:srgbClr val="F8F3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 sumArr(int arr[], int n)</a:t>
            </a:r>
          </a:p>
          <a:p>
            <a:pPr algn="l"/>
            <a:r>
              <a:rPr lang="en-US" sz="1000"/>
              <a:t>{</a:t>
            </a:r>
          </a:p>
          <a:p>
            <a:pPr algn="l"/>
            <a:r>
              <a:rPr lang="en-US"/>
              <a:t>   if (n </a:t>
            </a:r>
            <a:r>
              <a:rPr lang="en-US">
                <a:solidFill>
                  <a:schemeClr val="tx1"/>
                </a:solidFill>
              </a:rPr>
              <a:t>== 0</a:t>
            </a:r>
            <a:r>
              <a:rPr lang="en-US"/>
              <a:t>)   return 0;</a:t>
            </a:r>
          </a:p>
          <a:p>
            <a:pPr algn="l"/>
            <a:endParaRPr lang="en-US" sz="1000"/>
          </a:p>
          <a:p>
            <a:pPr algn="l"/>
            <a:r>
              <a:rPr lang="en-US"/>
              <a:t>   int  rest = sumArr(arr+1,n-1);</a:t>
            </a:r>
          </a:p>
          <a:p>
            <a:pPr algn="l"/>
            <a:endParaRPr lang="en-US" sz="400"/>
          </a:p>
          <a:p>
            <a:pPr algn="l"/>
            <a:r>
              <a:rPr lang="en-US"/>
              <a:t>   return (arr[0] +  rest);</a:t>
            </a:r>
          </a:p>
          <a:p>
            <a:pPr algn="l"/>
            <a:r>
              <a:rPr lang="en-US" sz="1000"/>
              <a:t>}</a:t>
            </a:r>
          </a:p>
        </p:txBody>
      </p:sp>
      <p:sp>
        <p:nvSpPr>
          <p:cNvPr id="864281" name="Rectangle 25"/>
          <p:cNvSpPr>
            <a:spLocks noChangeArrowheads="1"/>
          </p:cNvSpPr>
          <p:nvPr/>
        </p:nvSpPr>
        <p:spPr bwMode="auto">
          <a:xfrm>
            <a:off x="5334000" y="4410075"/>
            <a:ext cx="3686175" cy="2333625"/>
          </a:xfrm>
          <a:prstGeom prst="rect">
            <a:avLst/>
          </a:prstGeom>
          <a:solidFill>
            <a:srgbClr val="F7FFF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282" name="Text Box 26"/>
          <p:cNvSpPr txBox="1">
            <a:spLocks noChangeArrowheads="1"/>
          </p:cNvSpPr>
          <p:nvPr/>
        </p:nvSpPr>
        <p:spPr bwMode="auto">
          <a:xfrm>
            <a:off x="5334000" y="4432300"/>
            <a:ext cx="3695700" cy="234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 main()</a:t>
            </a:r>
          </a:p>
          <a:p>
            <a:pPr algn="l"/>
            <a:r>
              <a:rPr lang="en-US" sz="1200"/>
              <a:t>{</a:t>
            </a:r>
          </a:p>
          <a:p>
            <a:pPr algn="l"/>
            <a:r>
              <a:rPr lang="en-US"/>
              <a:t>    const int n = 3;</a:t>
            </a:r>
          </a:p>
          <a:p>
            <a:pPr algn="l"/>
            <a:r>
              <a:rPr lang="en-US"/>
              <a:t>    int nums[n] = { 10, 20, 42 };</a:t>
            </a:r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 sz="1000"/>
          </a:p>
          <a:p>
            <a:pPr algn="l"/>
            <a:r>
              <a:rPr lang="en-US"/>
              <a:t>    cout &lt;&lt; </a:t>
            </a:r>
            <a:r>
              <a:rPr lang="en-US">
                <a:solidFill>
                  <a:srgbClr val="6600CC"/>
                </a:solidFill>
              </a:rPr>
              <a:t>sumArr</a:t>
            </a:r>
            <a:r>
              <a:rPr lang="en-US"/>
              <a:t>( nums , n );</a:t>
            </a:r>
          </a:p>
          <a:p>
            <a:pPr algn="l"/>
            <a:endParaRPr lang="en-US" sz="6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864303" name="Line 47"/>
          <p:cNvSpPr>
            <a:spLocks noChangeShapeType="1"/>
          </p:cNvSpPr>
          <p:nvPr/>
        </p:nvSpPr>
        <p:spPr bwMode="auto">
          <a:xfrm>
            <a:off x="5334000" y="53816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64390" name="Group 134"/>
          <p:cNvGrpSpPr>
            <a:grpSpLocks/>
          </p:cNvGrpSpPr>
          <p:nvPr/>
        </p:nvGrpSpPr>
        <p:grpSpPr bwMode="auto">
          <a:xfrm>
            <a:off x="5932488" y="5646738"/>
            <a:ext cx="2079625" cy="757237"/>
            <a:chOff x="3875" y="2567"/>
            <a:chExt cx="1310" cy="477"/>
          </a:xfrm>
        </p:grpSpPr>
        <p:sp>
          <p:nvSpPr>
            <p:cNvPr id="864382" name="Rectangle 126"/>
            <p:cNvSpPr>
              <a:spLocks noChangeArrowheads="1"/>
            </p:cNvSpPr>
            <p:nvPr/>
          </p:nvSpPr>
          <p:spPr bwMode="auto">
            <a:xfrm>
              <a:off x="4302" y="2576"/>
              <a:ext cx="285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864383" name="Rectangle 127"/>
            <p:cNvSpPr>
              <a:spLocks noChangeArrowheads="1"/>
            </p:cNvSpPr>
            <p:nvPr/>
          </p:nvSpPr>
          <p:spPr bwMode="auto">
            <a:xfrm>
              <a:off x="4583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864384" name="Rectangle 128"/>
            <p:cNvSpPr>
              <a:spLocks noChangeArrowheads="1"/>
            </p:cNvSpPr>
            <p:nvPr/>
          </p:nvSpPr>
          <p:spPr bwMode="auto">
            <a:xfrm>
              <a:off x="4877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42</a:t>
              </a:r>
            </a:p>
          </p:txBody>
        </p:sp>
        <p:sp>
          <p:nvSpPr>
            <p:cNvPr id="864387" name="Rectangle 131"/>
            <p:cNvSpPr>
              <a:spLocks noChangeArrowheads="1"/>
            </p:cNvSpPr>
            <p:nvPr/>
          </p:nvSpPr>
          <p:spPr bwMode="auto">
            <a:xfrm>
              <a:off x="3875" y="2567"/>
              <a:ext cx="4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6600CC"/>
                  </a:solidFill>
                </a:rPr>
                <a:t>nums</a:t>
              </a:r>
            </a:p>
          </p:txBody>
        </p:sp>
        <p:sp>
          <p:nvSpPr>
            <p:cNvPr id="864388" name="Rectangle 132"/>
            <p:cNvSpPr>
              <a:spLocks noChangeArrowheads="1"/>
            </p:cNvSpPr>
            <p:nvPr/>
          </p:nvSpPr>
          <p:spPr bwMode="auto">
            <a:xfrm>
              <a:off x="4401" y="2813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864389" name="Rectangle 133"/>
            <p:cNvSpPr>
              <a:spLocks noChangeArrowheads="1"/>
            </p:cNvSpPr>
            <p:nvPr/>
          </p:nvSpPr>
          <p:spPr bwMode="auto">
            <a:xfrm>
              <a:off x="4990" y="2801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864391" name="Group 135"/>
          <p:cNvGrpSpPr>
            <a:grpSpLocks/>
          </p:cNvGrpSpPr>
          <p:nvPr/>
        </p:nvGrpSpPr>
        <p:grpSpPr bwMode="auto">
          <a:xfrm>
            <a:off x="6196013" y="5646738"/>
            <a:ext cx="1816100" cy="757237"/>
            <a:chOff x="4041" y="2567"/>
            <a:chExt cx="1144" cy="477"/>
          </a:xfrm>
        </p:grpSpPr>
        <p:sp>
          <p:nvSpPr>
            <p:cNvPr id="864392" name="Rectangle 136"/>
            <p:cNvSpPr>
              <a:spLocks noChangeArrowheads="1"/>
            </p:cNvSpPr>
            <p:nvPr/>
          </p:nvSpPr>
          <p:spPr bwMode="auto">
            <a:xfrm>
              <a:off x="4302" y="2576"/>
              <a:ext cx="285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864393" name="Rectangle 137"/>
            <p:cNvSpPr>
              <a:spLocks noChangeArrowheads="1"/>
            </p:cNvSpPr>
            <p:nvPr/>
          </p:nvSpPr>
          <p:spPr bwMode="auto">
            <a:xfrm>
              <a:off x="4583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864394" name="Rectangle 138"/>
            <p:cNvSpPr>
              <a:spLocks noChangeArrowheads="1"/>
            </p:cNvSpPr>
            <p:nvPr/>
          </p:nvSpPr>
          <p:spPr bwMode="auto">
            <a:xfrm>
              <a:off x="4877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42</a:t>
              </a:r>
            </a:p>
          </p:txBody>
        </p:sp>
        <p:sp>
          <p:nvSpPr>
            <p:cNvPr id="864395" name="Rectangle 139"/>
            <p:cNvSpPr>
              <a:spLocks noChangeArrowheads="1"/>
            </p:cNvSpPr>
            <p:nvPr/>
          </p:nvSpPr>
          <p:spPr bwMode="auto">
            <a:xfrm>
              <a:off x="4041" y="256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864396" name="Rectangle 140"/>
            <p:cNvSpPr>
              <a:spLocks noChangeArrowheads="1"/>
            </p:cNvSpPr>
            <p:nvPr/>
          </p:nvSpPr>
          <p:spPr bwMode="auto">
            <a:xfrm>
              <a:off x="4379" y="2813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864397" name="Rectangle 141"/>
            <p:cNvSpPr>
              <a:spLocks noChangeArrowheads="1"/>
            </p:cNvSpPr>
            <p:nvPr/>
          </p:nvSpPr>
          <p:spPr bwMode="auto">
            <a:xfrm>
              <a:off x="4968" y="2801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864398" name="Line 142"/>
          <p:cNvSpPr>
            <a:spLocks noChangeShapeType="1"/>
          </p:cNvSpPr>
          <p:nvPr/>
        </p:nvSpPr>
        <p:spPr bwMode="auto">
          <a:xfrm>
            <a:off x="5372100" y="6324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399" name="Text Box 143"/>
          <p:cNvSpPr txBox="1">
            <a:spLocks noChangeArrowheads="1"/>
          </p:cNvSpPr>
          <p:nvPr/>
        </p:nvSpPr>
        <p:spPr bwMode="auto">
          <a:xfrm>
            <a:off x="8048625" y="5794375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864400" name="Line 144"/>
          <p:cNvSpPr>
            <a:spLocks noChangeShapeType="1"/>
          </p:cNvSpPr>
          <p:nvPr/>
        </p:nvSpPr>
        <p:spPr bwMode="auto">
          <a:xfrm>
            <a:off x="-28575" y="53244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01" name="Line 145"/>
          <p:cNvSpPr>
            <a:spLocks noChangeShapeType="1"/>
          </p:cNvSpPr>
          <p:nvPr/>
        </p:nvSpPr>
        <p:spPr bwMode="auto">
          <a:xfrm>
            <a:off x="142875" y="57626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02" name="Line 146"/>
          <p:cNvSpPr>
            <a:spLocks noChangeShapeType="1"/>
          </p:cNvSpPr>
          <p:nvPr/>
        </p:nvSpPr>
        <p:spPr bwMode="auto">
          <a:xfrm>
            <a:off x="171450" y="61912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03" name="Line 147"/>
          <p:cNvSpPr>
            <a:spLocks noChangeShapeType="1"/>
          </p:cNvSpPr>
          <p:nvPr/>
        </p:nvSpPr>
        <p:spPr bwMode="auto">
          <a:xfrm>
            <a:off x="1390650" y="5953125"/>
            <a:ext cx="209550" cy="133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09" name="Rectangle 153"/>
          <p:cNvSpPr>
            <a:spLocks noChangeArrowheads="1"/>
          </p:cNvSpPr>
          <p:nvPr/>
        </p:nvSpPr>
        <p:spPr bwMode="auto">
          <a:xfrm>
            <a:off x="5605463" y="16748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64415" name="Rectangle 159"/>
          <p:cNvSpPr>
            <a:spLocks noChangeArrowheads="1"/>
          </p:cNvSpPr>
          <p:nvPr/>
        </p:nvSpPr>
        <p:spPr bwMode="auto">
          <a:xfrm>
            <a:off x="0" y="4657725"/>
            <a:ext cx="4133850" cy="220027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04" name="Text Box 148"/>
          <p:cNvSpPr txBox="1">
            <a:spLocks noChangeArrowheads="1"/>
          </p:cNvSpPr>
          <p:nvPr/>
        </p:nvSpPr>
        <p:spPr bwMode="auto">
          <a:xfrm>
            <a:off x="190500" y="2963863"/>
            <a:ext cx="3654425" cy="1711325"/>
          </a:xfrm>
          <a:prstGeom prst="rect">
            <a:avLst/>
          </a:prstGeom>
          <a:solidFill>
            <a:srgbClr val="F8F3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 sumArr(int arr[], int n)</a:t>
            </a:r>
          </a:p>
          <a:p>
            <a:pPr algn="l"/>
            <a:r>
              <a:rPr lang="en-US" sz="1000"/>
              <a:t>{</a:t>
            </a:r>
          </a:p>
          <a:p>
            <a:pPr algn="l"/>
            <a:r>
              <a:rPr lang="en-US"/>
              <a:t>   if (n </a:t>
            </a:r>
            <a:r>
              <a:rPr lang="en-US">
                <a:solidFill>
                  <a:schemeClr val="tx1"/>
                </a:solidFill>
              </a:rPr>
              <a:t>== 0</a:t>
            </a:r>
            <a:r>
              <a:rPr lang="en-US"/>
              <a:t>)   return 0;</a:t>
            </a:r>
          </a:p>
          <a:p>
            <a:pPr algn="l"/>
            <a:endParaRPr lang="en-US" sz="1000"/>
          </a:p>
          <a:p>
            <a:pPr algn="l"/>
            <a:r>
              <a:rPr lang="en-US"/>
              <a:t>   int  rest = sumArr(arr+1,n-1);</a:t>
            </a:r>
          </a:p>
          <a:p>
            <a:pPr algn="l"/>
            <a:endParaRPr lang="en-US" sz="400"/>
          </a:p>
          <a:p>
            <a:pPr algn="l"/>
            <a:r>
              <a:rPr lang="en-US"/>
              <a:t>   return (arr[0] +  rest);</a:t>
            </a:r>
          </a:p>
          <a:p>
            <a:pPr algn="l"/>
            <a:r>
              <a:rPr lang="en-US" sz="1000"/>
              <a:t>}</a:t>
            </a:r>
          </a:p>
        </p:txBody>
      </p:sp>
      <p:grpSp>
        <p:nvGrpSpPr>
          <p:cNvPr id="864412" name="Group 156"/>
          <p:cNvGrpSpPr>
            <a:grpSpLocks/>
          </p:cNvGrpSpPr>
          <p:nvPr/>
        </p:nvGrpSpPr>
        <p:grpSpPr bwMode="auto">
          <a:xfrm>
            <a:off x="2122488" y="5661025"/>
            <a:ext cx="955675" cy="392113"/>
            <a:chOff x="4073" y="1064"/>
            <a:chExt cx="602" cy="247"/>
          </a:xfrm>
        </p:grpSpPr>
        <p:sp>
          <p:nvSpPr>
            <p:cNvPr id="864407" name="Rectangle 151"/>
            <p:cNvSpPr>
              <a:spLocks noChangeArrowheads="1"/>
            </p:cNvSpPr>
            <p:nvPr/>
          </p:nvSpPr>
          <p:spPr bwMode="auto">
            <a:xfrm>
              <a:off x="4073" y="1064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864408" name="Rectangle 152"/>
            <p:cNvSpPr>
              <a:spLocks noChangeArrowheads="1"/>
            </p:cNvSpPr>
            <p:nvPr/>
          </p:nvSpPr>
          <p:spPr bwMode="auto">
            <a:xfrm>
              <a:off x="4367" y="1064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42</a:t>
              </a:r>
            </a:p>
          </p:txBody>
        </p:sp>
      </p:grpSp>
      <p:sp>
        <p:nvSpPr>
          <p:cNvPr id="864413" name="Text Box 157"/>
          <p:cNvSpPr txBox="1">
            <a:spLocks noChangeArrowheads="1"/>
          </p:cNvSpPr>
          <p:nvPr/>
        </p:nvSpPr>
        <p:spPr bwMode="auto">
          <a:xfrm>
            <a:off x="3114675" y="574675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64416" name="Line 160"/>
          <p:cNvSpPr>
            <a:spLocks noChangeShapeType="1"/>
          </p:cNvSpPr>
          <p:nvPr/>
        </p:nvSpPr>
        <p:spPr bwMode="auto">
          <a:xfrm>
            <a:off x="-28575" y="31432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17" name="Line 161"/>
          <p:cNvSpPr>
            <a:spLocks noChangeShapeType="1"/>
          </p:cNvSpPr>
          <p:nvPr/>
        </p:nvSpPr>
        <p:spPr bwMode="auto">
          <a:xfrm>
            <a:off x="142875" y="3581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18" name="Line 162"/>
          <p:cNvSpPr>
            <a:spLocks noChangeShapeType="1"/>
          </p:cNvSpPr>
          <p:nvPr/>
        </p:nvSpPr>
        <p:spPr bwMode="auto">
          <a:xfrm>
            <a:off x="171450" y="4010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19" name="Line 163"/>
          <p:cNvSpPr>
            <a:spLocks noChangeShapeType="1"/>
          </p:cNvSpPr>
          <p:nvPr/>
        </p:nvSpPr>
        <p:spPr bwMode="auto">
          <a:xfrm>
            <a:off x="1409700" y="3771900"/>
            <a:ext cx="209550" cy="133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25" name="Rectangle 169"/>
          <p:cNvSpPr>
            <a:spLocks noChangeArrowheads="1"/>
          </p:cNvSpPr>
          <p:nvPr/>
        </p:nvSpPr>
        <p:spPr bwMode="auto">
          <a:xfrm>
            <a:off x="0" y="2409825"/>
            <a:ext cx="4133850" cy="227647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24" name="Text Box 168"/>
          <p:cNvSpPr txBox="1">
            <a:spLocks noChangeArrowheads="1"/>
          </p:cNvSpPr>
          <p:nvPr/>
        </p:nvSpPr>
        <p:spPr bwMode="auto">
          <a:xfrm>
            <a:off x="180975" y="696913"/>
            <a:ext cx="3654425" cy="1711325"/>
          </a:xfrm>
          <a:prstGeom prst="rect">
            <a:avLst/>
          </a:prstGeom>
          <a:solidFill>
            <a:srgbClr val="F8F3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 sumArr(int arr[], int n)</a:t>
            </a:r>
          </a:p>
          <a:p>
            <a:pPr algn="l"/>
            <a:r>
              <a:rPr lang="en-US" sz="1000"/>
              <a:t>{</a:t>
            </a:r>
          </a:p>
          <a:p>
            <a:pPr algn="l"/>
            <a:r>
              <a:rPr lang="en-US"/>
              <a:t>   if (n </a:t>
            </a:r>
            <a:r>
              <a:rPr lang="en-US">
                <a:solidFill>
                  <a:schemeClr val="tx1"/>
                </a:solidFill>
              </a:rPr>
              <a:t>== 0</a:t>
            </a:r>
            <a:r>
              <a:rPr lang="en-US"/>
              <a:t>)   return 0;</a:t>
            </a:r>
          </a:p>
          <a:p>
            <a:pPr algn="l"/>
            <a:endParaRPr lang="en-US" sz="1000"/>
          </a:p>
          <a:p>
            <a:pPr algn="l"/>
            <a:r>
              <a:rPr lang="en-US"/>
              <a:t>   int  rest = sumArr(arr+1,n-1);</a:t>
            </a:r>
          </a:p>
          <a:p>
            <a:pPr algn="l"/>
            <a:endParaRPr lang="en-US" sz="400"/>
          </a:p>
          <a:p>
            <a:pPr algn="l"/>
            <a:r>
              <a:rPr lang="en-US"/>
              <a:t>   return (arr[0] +  rest);</a:t>
            </a:r>
          </a:p>
          <a:p>
            <a:pPr algn="l"/>
            <a:r>
              <a:rPr lang="en-US" sz="1000"/>
              <a:t>}</a:t>
            </a:r>
          </a:p>
        </p:txBody>
      </p:sp>
      <p:sp>
        <p:nvSpPr>
          <p:cNvPr id="864422" name="Rectangle 166"/>
          <p:cNvSpPr>
            <a:spLocks noChangeArrowheads="1"/>
          </p:cNvSpPr>
          <p:nvPr/>
        </p:nvSpPr>
        <p:spPr bwMode="auto">
          <a:xfrm>
            <a:off x="2522538" y="3498850"/>
            <a:ext cx="488950" cy="392113"/>
          </a:xfrm>
          <a:prstGeom prst="rect">
            <a:avLst/>
          </a:prstGeom>
          <a:solidFill>
            <a:schemeClr val="accent1"/>
          </a:solidFill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42</a:t>
            </a:r>
          </a:p>
        </p:txBody>
      </p:sp>
      <p:sp>
        <p:nvSpPr>
          <p:cNvPr id="864423" name="Text Box 167"/>
          <p:cNvSpPr txBox="1">
            <a:spLocks noChangeArrowheads="1"/>
          </p:cNvSpPr>
          <p:nvPr/>
        </p:nvSpPr>
        <p:spPr bwMode="auto">
          <a:xfrm>
            <a:off x="3141663" y="3527425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864426" name="Line 170"/>
          <p:cNvSpPr>
            <a:spLocks noChangeShapeType="1"/>
          </p:cNvSpPr>
          <p:nvPr/>
        </p:nvSpPr>
        <p:spPr bwMode="auto">
          <a:xfrm>
            <a:off x="-38100" y="8953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27" name="Line 171"/>
          <p:cNvSpPr>
            <a:spLocks noChangeShapeType="1"/>
          </p:cNvSpPr>
          <p:nvPr/>
        </p:nvSpPr>
        <p:spPr bwMode="auto">
          <a:xfrm>
            <a:off x="133350" y="1333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28" name="Line 172"/>
          <p:cNvSpPr>
            <a:spLocks noChangeShapeType="1"/>
          </p:cNvSpPr>
          <p:nvPr/>
        </p:nvSpPr>
        <p:spPr bwMode="auto">
          <a:xfrm>
            <a:off x="161925" y="1762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29" name="Line 173"/>
          <p:cNvSpPr>
            <a:spLocks noChangeShapeType="1"/>
          </p:cNvSpPr>
          <p:nvPr/>
        </p:nvSpPr>
        <p:spPr bwMode="auto">
          <a:xfrm>
            <a:off x="1381125" y="1524000"/>
            <a:ext cx="209550" cy="133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33" name="Text Box 177"/>
          <p:cNvSpPr txBox="1">
            <a:spLocks noChangeArrowheads="1"/>
          </p:cNvSpPr>
          <p:nvPr/>
        </p:nvSpPr>
        <p:spPr bwMode="auto">
          <a:xfrm>
            <a:off x="4743450" y="1011238"/>
            <a:ext cx="3654425" cy="1711325"/>
          </a:xfrm>
          <a:prstGeom prst="rect">
            <a:avLst/>
          </a:prstGeom>
          <a:solidFill>
            <a:srgbClr val="F8F3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 sumArr(int arr[], int n)</a:t>
            </a:r>
          </a:p>
          <a:p>
            <a:pPr algn="l"/>
            <a:r>
              <a:rPr lang="en-US" sz="1000"/>
              <a:t>{</a:t>
            </a:r>
          </a:p>
          <a:p>
            <a:pPr algn="l"/>
            <a:r>
              <a:rPr lang="en-US"/>
              <a:t>   if (n </a:t>
            </a:r>
            <a:r>
              <a:rPr lang="en-US">
                <a:solidFill>
                  <a:schemeClr val="tx1"/>
                </a:solidFill>
              </a:rPr>
              <a:t>== 0</a:t>
            </a:r>
            <a:r>
              <a:rPr lang="en-US"/>
              <a:t>)   return 0;</a:t>
            </a:r>
          </a:p>
          <a:p>
            <a:pPr algn="l"/>
            <a:endParaRPr lang="en-US" sz="1000"/>
          </a:p>
          <a:p>
            <a:pPr algn="l"/>
            <a:r>
              <a:rPr lang="en-US"/>
              <a:t>   int  rest = sumArr(arr+1,n-1);</a:t>
            </a:r>
          </a:p>
          <a:p>
            <a:pPr algn="l"/>
            <a:endParaRPr lang="en-US" sz="400"/>
          </a:p>
          <a:p>
            <a:pPr algn="l"/>
            <a:r>
              <a:rPr lang="en-US"/>
              <a:t>   return (arr[0] +  rest);</a:t>
            </a:r>
          </a:p>
          <a:p>
            <a:pPr algn="l"/>
            <a:r>
              <a:rPr lang="en-US" sz="1000"/>
              <a:t>}</a:t>
            </a:r>
          </a:p>
        </p:txBody>
      </p:sp>
      <p:sp>
        <p:nvSpPr>
          <p:cNvPr id="864434" name="Rectangle 178"/>
          <p:cNvSpPr>
            <a:spLocks noChangeArrowheads="1"/>
          </p:cNvSpPr>
          <p:nvPr/>
        </p:nvSpPr>
        <p:spPr bwMode="auto">
          <a:xfrm>
            <a:off x="0" y="0"/>
            <a:ext cx="4133850" cy="240982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0" y="-238125"/>
            <a:ext cx="5667375" cy="1143000"/>
          </a:xfrm>
          <a:noFill/>
          <a:ln/>
        </p:spPr>
        <p:txBody>
          <a:bodyPr/>
          <a:lstStyle/>
          <a:p>
            <a:r>
              <a:rPr lang="en-US" sz="2600" dirty="0"/>
              <a:t>Array-summer Trace-through</a:t>
            </a:r>
            <a:endParaRPr lang="en-US" sz="2600" dirty="0">
              <a:solidFill>
                <a:schemeClr val="accent2"/>
              </a:solidFill>
            </a:endParaRPr>
          </a:p>
        </p:txBody>
      </p:sp>
      <p:sp>
        <p:nvSpPr>
          <p:cNvPr id="864435" name="Line 179"/>
          <p:cNvSpPr>
            <a:spLocks noChangeShapeType="1"/>
          </p:cNvSpPr>
          <p:nvPr/>
        </p:nvSpPr>
        <p:spPr bwMode="auto">
          <a:xfrm>
            <a:off x="4524375" y="11906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36" name="Line 180"/>
          <p:cNvSpPr>
            <a:spLocks noChangeShapeType="1"/>
          </p:cNvSpPr>
          <p:nvPr/>
        </p:nvSpPr>
        <p:spPr bwMode="auto">
          <a:xfrm>
            <a:off x="4695825" y="16287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31" name="Text Box 175"/>
          <p:cNvSpPr txBox="1">
            <a:spLocks noChangeArrowheads="1"/>
          </p:cNvSpPr>
          <p:nvPr/>
        </p:nvSpPr>
        <p:spPr bwMode="auto">
          <a:xfrm>
            <a:off x="3113088" y="1317625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64432" name="Rectangle 176"/>
          <p:cNvSpPr>
            <a:spLocks noChangeArrowheads="1"/>
          </p:cNvSpPr>
          <p:nvPr/>
        </p:nvSpPr>
        <p:spPr bwMode="auto">
          <a:xfrm>
            <a:off x="2790825" y="1304925"/>
            <a:ext cx="50800" cy="342900"/>
          </a:xfrm>
          <a:prstGeom prst="rect">
            <a:avLst/>
          </a:prstGeom>
          <a:solidFill>
            <a:schemeClr val="accent1"/>
          </a:solidFill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37" name="Line 181"/>
          <p:cNvSpPr>
            <a:spLocks noChangeShapeType="1"/>
          </p:cNvSpPr>
          <p:nvPr/>
        </p:nvSpPr>
        <p:spPr bwMode="auto">
          <a:xfrm>
            <a:off x="6515100" y="1381125"/>
            <a:ext cx="209550" cy="133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39" name="Rectangle 183"/>
          <p:cNvSpPr>
            <a:spLocks noChangeArrowheads="1"/>
          </p:cNvSpPr>
          <p:nvPr/>
        </p:nvSpPr>
        <p:spPr bwMode="auto">
          <a:xfrm>
            <a:off x="1581150" y="1476375"/>
            <a:ext cx="2019300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38" name="Text Box 182"/>
          <p:cNvSpPr txBox="1">
            <a:spLocks noChangeArrowheads="1"/>
          </p:cNvSpPr>
          <p:nvPr/>
        </p:nvSpPr>
        <p:spPr bwMode="auto">
          <a:xfrm>
            <a:off x="6942138" y="144145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64440" name="Rectangle 184"/>
          <p:cNvSpPr>
            <a:spLocks noChangeArrowheads="1"/>
          </p:cNvSpPr>
          <p:nvPr/>
        </p:nvSpPr>
        <p:spPr bwMode="auto">
          <a:xfrm>
            <a:off x="1304925" y="1876425"/>
            <a:ext cx="695325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41" name="Text Box 185"/>
          <p:cNvSpPr txBox="1">
            <a:spLocks noChangeArrowheads="1"/>
          </p:cNvSpPr>
          <p:nvPr/>
        </p:nvSpPr>
        <p:spPr bwMode="auto">
          <a:xfrm>
            <a:off x="1751013" y="241300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42</a:t>
            </a:r>
          </a:p>
        </p:txBody>
      </p:sp>
      <p:sp>
        <p:nvSpPr>
          <p:cNvPr id="864443" name="Line 187"/>
          <p:cNvSpPr>
            <a:spLocks noChangeShapeType="1"/>
          </p:cNvSpPr>
          <p:nvPr/>
        </p:nvSpPr>
        <p:spPr bwMode="auto">
          <a:xfrm>
            <a:off x="161925" y="2085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44" name="Text Box 188"/>
          <p:cNvSpPr txBox="1">
            <a:spLocks noChangeArrowheads="1"/>
          </p:cNvSpPr>
          <p:nvPr/>
        </p:nvSpPr>
        <p:spPr bwMode="auto">
          <a:xfrm>
            <a:off x="1924050" y="1884363"/>
            <a:ext cx="306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+</a:t>
            </a:r>
          </a:p>
        </p:txBody>
      </p:sp>
      <p:sp>
        <p:nvSpPr>
          <p:cNvPr id="864445" name="Rectangle 189"/>
          <p:cNvSpPr>
            <a:spLocks noChangeArrowheads="1"/>
          </p:cNvSpPr>
          <p:nvPr/>
        </p:nvSpPr>
        <p:spPr bwMode="auto">
          <a:xfrm>
            <a:off x="2143125" y="1885950"/>
            <a:ext cx="581025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42" name="Text Box 186"/>
          <p:cNvSpPr txBox="1">
            <a:spLocks noChangeArrowheads="1"/>
          </p:cNvSpPr>
          <p:nvPr/>
        </p:nvSpPr>
        <p:spPr bwMode="auto">
          <a:xfrm>
            <a:off x="1579563" y="1527175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64447" name="Rectangle 191"/>
          <p:cNvSpPr>
            <a:spLocks noChangeArrowheads="1"/>
          </p:cNvSpPr>
          <p:nvPr/>
        </p:nvSpPr>
        <p:spPr bwMode="auto">
          <a:xfrm>
            <a:off x="1609725" y="3724275"/>
            <a:ext cx="2047875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55" name="Rectangle 199"/>
          <p:cNvSpPr>
            <a:spLocks noChangeArrowheads="1"/>
          </p:cNvSpPr>
          <p:nvPr/>
        </p:nvSpPr>
        <p:spPr bwMode="auto">
          <a:xfrm>
            <a:off x="1304925" y="1885950"/>
            <a:ext cx="1447800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46" name="Text Box 190"/>
          <p:cNvSpPr txBox="1">
            <a:spLocks noChangeArrowheads="1"/>
          </p:cNvSpPr>
          <p:nvPr/>
        </p:nvSpPr>
        <p:spPr bwMode="auto">
          <a:xfrm>
            <a:off x="1817688" y="1917700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42</a:t>
            </a:r>
          </a:p>
        </p:txBody>
      </p:sp>
      <p:sp>
        <p:nvSpPr>
          <p:cNvPr id="864449" name="Rectangle 193"/>
          <p:cNvSpPr>
            <a:spLocks noChangeArrowheads="1"/>
          </p:cNvSpPr>
          <p:nvPr/>
        </p:nvSpPr>
        <p:spPr bwMode="auto">
          <a:xfrm>
            <a:off x="1304925" y="4133850"/>
            <a:ext cx="695325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50" name="Text Box 194"/>
          <p:cNvSpPr txBox="1">
            <a:spLocks noChangeArrowheads="1"/>
          </p:cNvSpPr>
          <p:nvPr/>
        </p:nvSpPr>
        <p:spPr bwMode="auto">
          <a:xfrm>
            <a:off x="1512888" y="2498725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20</a:t>
            </a:r>
          </a:p>
        </p:txBody>
      </p:sp>
      <p:sp>
        <p:nvSpPr>
          <p:cNvPr id="864451" name="Line 195"/>
          <p:cNvSpPr>
            <a:spLocks noChangeShapeType="1"/>
          </p:cNvSpPr>
          <p:nvPr/>
        </p:nvSpPr>
        <p:spPr bwMode="auto">
          <a:xfrm>
            <a:off x="161925" y="4343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57" name="Rectangle 201"/>
          <p:cNvSpPr>
            <a:spLocks noChangeArrowheads="1"/>
          </p:cNvSpPr>
          <p:nvPr/>
        </p:nvSpPr>
        <p:spPr bwMode="auto">
          <a:xfrm>
            <a:off x="1609725" y="5915025"/>
            <a:ext cx="2047875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52" name="Rectangle 196"/>
          <p:cNvSpPr>
            <a:spLocks noChangeArrowheads="1"/>
          </p:cNvSpPr>
          <p:nvPr/>
        </p:nvSpPr>
        <p:spPr bwMode="auto">
          <a:xfrm>
            <a:off x="2143125" y="4143375"/>
            <a:ext cx="590550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53" name="Text Box 197"/>
          <p:cNvSpPr txBox="1">
            <a:spLocks noChangeArrowheads="1"/>
          </p:cNvSpPr>
          <p:nvPr/>
        </p:nvSpPr>
        <p:spPr bwMode="auto">
          <a:xfrm>
            <a:off x="1538288" y="3813175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42</a:t>
            </a:r>
          </a:p>
        </p:txBody>
      </p:sp>
      <p:sp>
        <p:nvSpPr>
          <p:cNvPr id="864456" name="Rectangle 200"/>
          <p:cNvSpPr>
            <a:spLocks noChangeArrowheads="1"/>
          </p:cNvSpPr>
          <p:nvPr/>
        </p:nvSpPr>
        <p:spPr bwMode="auto">
          <a:xfrm>
            <a:off x="1295400" y="4143375"/>
            <a:ext cx="1447800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54" name="Text Box 198"/>
          <p:cNvSpPr txBox="1">
            <a:spLocks noChangeArrowheads="1"/>
          </p:cNvSpPr>
          <p:nvPr/>
        </p:nvSpPr>
        <p:spPr bwMode="auto">
          <a:xfrm>
            <a:off x="1817688" y="4175125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62</a:t>
            </a:r>
          </a:p>
        </p:txBody>
      </p:sp>
      <p:sp>
        <p:nvSpPr>
          <p:cNvPr id="864458" name="Rectangle 202"/>
          <p:cNvSpPr>
            <a:spLocks noChangeArrowheads="1"/>
          </p:cNvSpPr>
          <p:nvPr/>
        </p:nvSpPr>
        <p:spPr bwMode="auto">
          <a:xfrm>
            <a:off x="1314450" y="6305550"/>
            <a:ext cx="695325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59" name="Text Box 203"/>
          <p:cNvSpPr txBox="1">
            <a:spLocks noChangeArrowheads="1"/>
          </p:cNvSpPr>
          <p:nvPr/>
        </p:nvSpPr>
        <p:spPr bwMode="auto">
          <a:xfrm>
            <a:off x="1284288" y="4670425"/>
            <a:ext cx="4270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864460" name="Line 204"/>
          <p:cNvSpPr>
            <a:spLocks noChangeShapeType="1"/>
          </p:cNvSpPr>
          <p:nvPr/>
        </p:nvSpPr>
        <p:spPr bwMode="auto">
          <a:xfrm>
            <a:off x="171450" y="6515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65" name="Rectangle 209"/>
          <p:cNvSpPr>
            <a:spLocks noChangeArrowheads="1"/>
          </p:cNvSpPr>
          <p:nvPr/>
        </p:nvSpPr>
        <p:spPr bwMode="auto">
          <a:xfrm>
            <a:off x="6448425" y="6115050"/>
            <a:ext cx="2047875" cy="457200"/>
          </a:xfrm>
          <a:prstGeom prst="rect">
            <a:avLst/>
          </a:prstGeom>
          <a:solidFill>
            <a:srgbClr val="EFFFE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61" name="Rectangle 205"/>
          <p:cNvSpPr>
            <a:spLocks noChangeArrowheads="1"/>
          </p:cNvSpPr>
          <p:nvPr/>
        </p:nvSpPr>
        <p:spPr bwMode="auto">
          <a:xfrm>
            <a:off x="2152650" y="6315075"/>
            <a:ext cx="590550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62" name="Text Box 206"/>
          <p:cNvSpPr txBox="1">
            <a:spLocks noChangeArrowheads="1"/>
          </p:cNvSpPr>
          <p:nvPr/>
        </p:nvSpPr>
        <p:spPr bwMode="auto">
          <a:xfrm>
            <a:off x="1500188" y="6003925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62</a:t>
            </a:r>
          </a:p>
        </p:txBody>
      </p:sp>
      <p:sp>
        <p:nvSpPr>
          <p:cNvPr id="864463" name="Rectangle 207"/>
          <p:cNvSpPr>
            <a:spLocks noChangeArrowheads="1"/>
          </p:cNvSpPr>
          <p:nvPr/>
        </p:nvSpPr>
        <p:spPr bwMode="auto">
          <a:xfrm>
            <a:off x="1304925" y="6315075"/>
            <a:ext cx="1447800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64" name="Text Box 208"/>
          <p:cNvSpPr txBox="1">
            <a:spLocks noChangeArrowheads="1"/>
          </p:cNvSpPr>
          <p:nvPr/>
        </p:nvSpPr>
        <p:spPr bwMode="auto">
          <a:xfrm>
            <a:off x="1827213" y="6346825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72356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22222E-6 L -0.58333 -0.1472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64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67" y="-736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-0.57917 -0.1388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64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58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64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1000" fill="hold"/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repeatCount="3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8643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8643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64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0375 -0.46111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864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-23056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-0.06771 -0.4625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644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-23125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864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64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1000" fill="hold"/>
                                        <p:tgtEl>
                                          <p:spTgt spid="8644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05" dur="1000" fill="hold"/>
                                        <p:tgtEl>
                                          <p:spTgt spid="8644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6" presetClass="emph" presetSubtype="0" repeatCount="3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 tmFilter="0, 0; .2, .5; .8, .5; 1, 0"/>
                                        <p:tgtEl>
                                          <p:spTgt spid="8644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250" autoRev="1" fill="hold"/>
                                        <p:tgtEl>
                                          <p:spTgt spid="8644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64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2222E-6 L -0.04583 -0.46528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864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3264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-0.08437 -0.47639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864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-23819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864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864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" dur="1000" fill="hold"/>
                                        <p:tgtEl>
                                          <p:spTgt spid="8644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70" dur="1000" fill="hold"/>
                                        <p:tgtEl>
                                          <p:spTgt spid="8644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26" presetClass="emph" presetSubtype="0" repeatCount="3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 tmFilter="0, 0; .2, .5; .8, .5; 1, 0"/>
                                        <p:tgtEl>
                                          <p:spTgt spid="8644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7" dur="250" autoRev="1" fill="hold"/>
                                        <p:tgtEl>
                                          <p:spTgt spid="8644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864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77556E-17 L 0.45833 -0.09167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864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17" y="-4583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0.41979 -0.09584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864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90" y="-4792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864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" dur="1000" fill="hold"/>
                                        <p:tgtEl>
                                          <p:spTgt spid="8644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30" dur="1000" fill="hold"/>
                                        <p:tgtEl>
                                          <p:spTgt spid="8644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6" presetClass="emph" presetSubtype="0" repeatCount="3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 tmFilter="0, 0; .2, .5; .8, .5; 1, 0"/>
                                        <p:tgtEl>
                                          <p:spTgt spid="8644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7" dur="250" autoRev="1" fill="hold"/>
                                        <p:tgtEl>
                                          <p:spTgt spid="8644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 nodeType="clickPar">
                      <p:stCondLst>
                        <p:cond delay="indefinite"/>
                      </p:stCondLst>
                      <p:childTnLst>
                        <p:par>
                          <p:cTn id="2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 nodeType="clickPar">
                      <p:stCondLst>
                        <p:cond delay="indefinite"/>
                      </p:stCondLst>
                      <p:childTnLst>
                        <p:par>
                          <p:cTn id="2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 nodeType="clickPar">
                      <p:stCondLst>
                        <p:cond delay="indefinite"/>
                      </p:stCondLst>
                      <p:childTnLst>
                        <p:par>
                          <p:cTn id="2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2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44444E-6 L -0.58646 0.01388 " pathEditMode="relative" rAng="0" ptsTypes="AA">
                                      <p:cBhvr>
                                        <p:cTn id="263" dur="2000" fill="hold"/>
                                        <p:tgtEl>
                                          <p:spTgt spid="864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694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1000"/>
                                        <p:tgtEl>
                                          <p:spTgt spid="864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2000"/>
                                        <p:tgtEl>
                                          <p:spTgt spid="864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1000"/>
                                        <p:tgtEl>
                                          <p:spTgt spid="864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1000"/>
                                        <p:tgtEl>
                                          <p:spTgt spid="864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1000"/>
                                        <p:tgtEl>
                                          <p:spTgt spid="864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 nodeType="clickPar">
                      <p:stCondLst>
                        <p:cond delay="indefinite"/>
                      </p:stCondLst>
                      <p:childTnLst>
                        <p:par>
                          <p:cTn id="2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 nodeType="clickPar">
                      <p:stCondLst>
                        <p:cond delay="indefinite"/>
                      </p:stCondLst>
                      <p:childTnLst>
                        <p:par>
                          <p:cTn id="2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 nodeType="clickPar">
                      <p:stCondLst>
                        <p:cond delay="indefinite"/>
                      </p:stCondLst>
                      <p:childTnLst>
                        <p:par>
                          <p:cTn id="2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00"/>
                                        <p:tgtEl>
                                          <p:spTgt spid="864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03646 0.24167 " pathEditMode="relative" rAng="0" ptsTypes="AA">
                                      <p:cBhvr>
                                        <p:cTn id="301" dur="2000" fill="hold"/>
                                        <p:tgtEl>
                                          <p:spTgt spid="864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 nodeType="clickPar">
                      <p:stCondLst>
                        <p:cond delay="indefinite"/>
                      </p:stCondLst>
                      <p:childTnLst>
                        <p:par>
                          <p:cTn id="3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000"/>
                                        <p:tgtEl>
                                          <p:spTgt spid="864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78 L 0.07396 0.05833 " pathEditMode="relative" rAng="0" ptsTypes="AA">
                                      <p:cBhvr>
                                        <p:cTn id="308" dur="2000" fill="hold"/>
                                        <p:tgtEl>
                                          <p:spTgt spid="864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 nodeType="clickPar">
                      <p:stCondLst>
                        <p:cond delay="indefinite"/>
                      </p:stCondLst>
                      <p:childTnLst>
                        <p:par>
                          <p:cTn id="3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86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 nodeType="clickPar">
                      <p:stCondLst>
                        <p:cond delay="indefinite"/>
                      </p:stCondLst>
                      <p:childTnLst>
                        <p:par>
                          <p:cTn id="3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 L -0.03021 0.27778 " pathEditMode="relative" rAng="0" ptsTypes="AA">
                                      <p:cBhvr>
                                        <p:cTn id="322" dur="2000" fill="hold"/>
                                        <p:tgtEl>
                                          <p:spTgt spid="864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13889"/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1000"/>
                                        <p:tgtEl>
                                          <p:spTgt spid="864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1000"/>
                                        <p:tgtEl>
                                          <p:spTgt spid="864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00"/>
                                        <p:tgtEl>
                                          <p:spTgt spid="864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1000"/>
                                        <p:tgtEl>
                                          <p:spTgt spid="864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36" dur="1000"/>
                                        <p:tgtEl>
                                          <p:spTgt spid="864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1000"/>
                                        <p:tgtEl>
                                          <p:spTgt spid="864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1000"/>
                                        <p:tgtEl>
                                          <p:spTgt spid="864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1000"/>
                                        <p:tgtEl>
                                          <p:spTgt spid="864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1000"/>
                                        <p:tgtEl>
                                          <p:spTgt spid="864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1000"/>
                                        <p:tgtEl>
                                          <p:spTgt spid="864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1000"/>
                                        <p:tgtEl>
                                          <p:spTgt spid="864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1000"/>
                                        <p:tgtEl>
                                          <p:spTgt spid="864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1000"/>
                                        <p:tgtEl>
                                          <p:spTgt spid="864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1000"/>
                                        <p:tgtEl>
                                          <p:spTgt spid="864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1000"/>
                                        <p:tgtEl>
                                          <p:spTgt spid="864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1000"/>
                                        <p:tgtEl>
                                          <p:spTgt spid="864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1000"/>
                                        <p:tgtEl>
                                          <p:spTgt spid="864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1000"/>
                                        <p:tgtEl>
                                          <p:spTgt spid="864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1000"/>
                                        <p:tgtEl>
                                          <p:spTgt spid="864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1000"/>
                                        <p:tgtEl>
                                          <p:spTgt spid="864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1000"/>
                                        <p:tgtEl>
                                          <p:spTgt spid="864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1000"/>
                                        <p:tgtEl>
                                          <p:spTgt spid="864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1000"/>
                                        <p:tgtEl>
                                          <p:spTgt spid="864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1000"/>
                                        <p:tgtEl>
                                          <p:spTgt spid="864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1000"/>
                                        <p:tgtEl>
                                          <p:spTgt spid="864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1000"/>
                                        <p:tgtEl>
                                          <p:spTgt spid="864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 nodeType="clickPar">
                      <p:stCondLst>
                        <p:cond delay="indefinite"/>
                      </p:stCondLst>
                      <p:childTnLst>
                        <p:par>
                          <p:cTn id="4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 nodeType="clickPar">
                      <p:stCondLst>
                        <p:cond delay="indefinite"/>
                      </p:stCondLst>
                      <p:childTnLst>
                        <p:par>
                          <p:cTn id="4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 nodeType="clickPar">
                      <p:stCondLst>
                        <p:cond delay="indefinite"/>
                      </p:stCondLst>
                      <p:childTnLst>
                        <p:par>
                          <p:cTn id="4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 nodeType="clickPar">
                      <p:stCondLst>
                        <p:cond delay="indefinite"/>
                      </p:stCondLst>
                      <p:childTnLst>
                        <p:par>
                          <p:cTn id="4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2000"/>
                                        <p:tgtEl>
                                          <p:spTgt spid="864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00047 L -0.02101 0.24352 " pathEditMode="relative" rAng="0" ptsTypes="AA">
                                      <p:cBhvr>
                                        <p:cTn id="423" dur="2000" fill="hold"/>
                                        <p:tgtEl>
                                          <p:spTgt spid="864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 nodeType="clickPar">
                      <p:stCondLst>
                        <p:cond delay="indefinite"/>
                      </p:stCondLst>
                      <p:childTnLst>
                        <p:par>
                          <p:cTn id="4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2000"/>
                                        <p:tgtEl>
                                          <p:spTgt spid="86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33333E-6 L 0.07292 0.05139 " pathEditMode="relative" rAng="0" ptsTypes="AA">
                                      <p:cBhvr>
                                        <p:cTn id="430" dur="2000" fill="hold"/>
                                        <p:tgtEl>
                                          <p:spTgt spid="864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 nodeType="clickPar">
                      <p:stCondLst>
                        <p:cond delay="indefinite"/>
                      </p:stCondLst>
                      <p:childTnLst>
                        <p:par>
                          <p:cTn id="4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86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 nodeType="clickPar">
                      <p:stCondLst>
                        <p:cond delay="indefinite"/>
                      </p:stCondLst>
                      <p:childTnLst>
                        <p:par>
                          <p:cTn id="4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33333E-6 L -0.03333 0.26805 " pathEditMode="relative" rAng="0" ptsTypes="AA">
                                      <p:cBhvr>
                                        <p:cTn id="441" dur="2000" fill="hold"/>
                                        <p:tgtEl>
                                          <p:spTgt spid="8644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13403"/>
                                    </p:animMotion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1000"/>
                                        <p:tgtEl>
                                          <p:spTgt spid="864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1000"/>
                                        <p:tgtEl>
                                          <p:spTgt spid="864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1000"/>
                                        <p:tgtEl>
                                          <p:spTgt spid="864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2" dur="1000"/>
                                        <p:tgtEl>
                                          <p:spTgt spid="864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7" dur="1000"/>
                                        <p:tgtEl>
                                          <p:spTgt spid="864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0" dur="1000"/>
                                        <p:tgtEl>
                                          <p:spTgt spid="864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1000"/>
                                        <p:tgtEl>
                                          <p:spTgt spid="864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6" dur="1000"/>
                                        <p:tgtEl>
                                          <p:spTgt spid="864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9" dur="1000"/>
                                        <p:tgtEl>
                                          <p:spTgt spid="864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1000"/>
                                        <p:tgtEl>
                                          <p:spTgt spid="8644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5" dur="1000"/>
                                        <p:tgtEl>
                                          <p:spTgt spid="864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1000"/>
                                        <p:tgtEl>
                                          <p:spTgt spid="864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1" dur="1000"/>
                                        <p:tgtEl>
                                          <p:spTgt spid="864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4" dur="1000"/>
                                        <p:tgtEl>
                                          <p:spTgt spid="864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7" dur="1000"/>
                                        <p:tgtEl>
                                          <p:spTgt spid="864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1000"/>
                                        <p:tgtEl>
                                          <p:spTgt spid="864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3" dur="1000"/>
                                        <p:tgtEl>
                                          <p:spTgt spid="864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6" dur="1000"/>
                                        <p:tgtEl>
                                          <p:spTgt spid="864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1000"/>
                                        <p:tgtEl>
                                          <p:spTgt spid="864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2" dur="1000"/>
                                        <p:tgtEl>
                                          <p:spTgt spid="864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5" dur="1000"/>
                                        <p:tgtEl>
                                          <p:spTgt spid="864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1000"/>
                                        <p:tgtEl>
                                          <p:spTgt spid="864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1" dur="1000"/>
                                        <p:tgtEl>
                                          <p:spTgt spid="864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00"/>
                                        <p:tgtEl>
                                          <p:spTgt spid="86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7" dur="1000"/>
                                        <p:tgtEl>
                                          <p:spTgt spid="864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0" dur="1000"/>
                                        <p:tgtEl>
                                          <p:spTgt spid="864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2000"/>
                                        <p:tgtEl>
                                          <p:spTgt spid="86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 nodeType="clickPar">
                      <p:stCondLst>
                        <p:cond delay="indefinite"/>
                      </p:stCondLst>
                      <p:childTnLst>
                        <p:par>
                          <p:cTn id="5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 nodeType="clickPar">
                      <p:stCondLst>
                        <p:cond delay="indefinite"/>
                      </p:stCondLst>
                      <p:childTnLst>
                        <p:par>
                          <p:cTn id="5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 nodeType="clickPar">
                      <p:stCondLst>
                        <p:cond delay="indefinite"/>
                      </p:stCondLst>
                      <p:childTnLst>
                        <p:par>
                          <p:cTn id="5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 nodeType="clickPar">
                      <p:stCondLst>
                        <p:cond delay="indefinite"/>
                      </p:stCondLst>
                      <p:childTnLst>
                        <p:par>
                          <p:cTn id="5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00"/>
                                        <p:tgtEl>
                                          <p:spTgt spid="864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01354 0.24166 " pathEditMode="relative" rAng="0" ptsTypes="AA">
                                      <p:cBhvr>
                                        <p:cTn id="545" dur="2000" fill="hold"/>
                                        <p:tgtEl>
                                          <p:spTgt spid="864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 nodeType="clickPar">
                      <p:stCondLst>
                        <p:cond delay="indefinite"/>
                      </p:stCondLst>
                      <p:childTnLst>
                        <p:par>
                          <p:cTn id="5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000"/>
                                        <p:tgtEl>
                                          <p:spTgt spid="864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33333E-6 L 0.07292 0.05139 " pathEditMode="relative" rAng="0" ptsTypes="AA">
                                      <p:cBhvr>
                                        <p:cTn id="552" dur="2000" fill="hold"/>
                                        <p:tgtEl>
                                          <p:spTgt spid="864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 nodeType="clickPar">
                      <p:stCondLst>
                        <p:cond delay="indefinite"/>
                      </p:stCondLst>
                      <p:childTnLst>
                        <p:par>
                          <p:cTn id="5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864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 nodeType="clickPar">
                      <p:stCondLst>
                        <p:cond delay="indefinite"/>
                      </p:stCondLst>
                      <p:childTnLst>
                        <p:par>
                          <p:cTn id="5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33333E-6 L 0.51355 -0.02916 " pathEditMode="relative" rAng="0" ptsTypes="AA">
                                      <p:cBhvr>
                                        <p:cTn id="563" dur="2000" fill="hold"/>
                                        <p:tgtEl>
                                          <p:spTgt spid="864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77" y="-1458"/>
                                    </p:animMotion>
                                  </p:childTnLst>
                                </p:cTn>
                              </p:par>
                              <p:par>
                                <p:cTn id="5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5" dur="1000"/>
                                        <p:tgtEl>
                                          <p:spTgt spid="864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8" dur="1000"/>
                                        <p:tgtEl>
                                          <p:spTgt spid="864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1" dur="1000"/>
                                        <p:tgtEl>
                                          <p:spTgt spid="864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4" dur="1000"/>
                                        <p:tgtEl>
                                          <p:spTgt spid="864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7" dur="1000"/>
                                        <p:tgtEl>
                                          <p:spTgt spid="864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2" dur="1000"/>
                                        <p:tgtEl>
                                          <p:spTgt spid="864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5" dur="1000"/>
                                        <p:tgtEl>
                                          <p:spTgt spid="864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8" dur="1000"/>
                                        <p:tgtEl>
                                          <p:spTgt spid="864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1" dur="1000"/>
                                        <p:tgtEl>
                                          <p:spTgt spid="864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4" dur="1000"/>
                                        <p:tgtEl>
                                          <p:spTgt spid="864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7" dur="1000"/>
                                        <p:tgtEl>
                                          <p:spTgt spid="864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0" dur="1000"/>
                                        <p:tgtEl>
                                          <p:spTgt spid="864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3" dur="1000"/>
                                        <p:tgtEl>
                                          <p:spTgt spid="864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6" dur="1000"/>
                                        <p:tgtEl>
                                          <p:spTgt spid="864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9" dur="1000"/>
                                        <p:tgtEl>
                                          <p:spTgt spid="864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2" dur="1000"/>
                                        <p:tgtEl>
                                          <p:spTgt spid="864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5" dur="1000"/>
                                        <p:tgtEl>
                                          <p:spTgt spid="864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8" dur="1000"/>
                                        <p:tgtEl>
                                          <p:spTgt spid="864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000"/>
                                        <p:tgtEl>
                                          <p:spTgt spid="86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466" grpId="0"/>
      <p:bldP spid="864466" grpId="1"/>
      <p:bldP spid="864468" grpId="0"/>
      <p:bldP spid="864468" grpId="1"/>
      <p:bldP spid="864467" grpId="0"/>
      <p:bldP spid="864467" grpId="1"/>
      <p:bldP spid="864303" grpId="0" animBg="1"/>
      <p:bldP spid="864303" grpId="1" animBg="1"/>
      <p:bldP spid="864398" grpId="0" animBg="1"/>
      <p:bldP spid="864399" grpId="0"/>
      <p:bldP spid="864399" grpId="1"/>
      <p:bldP spid="864399" grpId="2"/>
      <p:bldP spid="864399" grpId="3"/>
      <p:bldP spid="864400" grpId="0" animBg="1"/>
      <p:bldP spid="864400" grpId="1" animBg="1"/>
      <p:bldP spid="864401" grpId="0" animBg="1"/>
      <p:bldP spid="864401" grpId="1" animBg="1"/>
      <p:bldP spid="864402" grpId="0" animBg="1"/>
      <p:bldP spid="864402" grpId="1" animBg="1"/>
      <p:bldP spid="864403" grpId="0" animBg="1"/>
      <p:bldP spid="864403" grpId="1" animBg="1"/>
      <p:bldP spid="864409" grpId="0"/>
      <p:bldP spid="864415" grpId="0" animBg="1"/>
      <p:bldP spid="864415" grpId="1" animBg="1"/>
      <p:bldP spid="864404" grpId="0" animBg="1"/>
      <p:bldP spid="864404" grpId="1" animBg="1"/>
      <p:bldP spid="864413" grpId="0"/>
      <p:bldP spid="864413" grpId="1"/>
      <p:bldP spid="864413" grpId="2"/>
      <p:bldP spid="864413" grpId="3"/>
      <p:bldP spid="864416" grpId="0" animBg="1"/>
      <p:bldP spid="864416" grpId="1" animBg="1"/>
      <p:bldP spid="864416" grpId="2" animBg="1"/>
      <p:bldP spid="864417" grpId="0" animBg="1"/>
      <p:bldP spid="864417" grpId="1" animBg="1"/>
      <p:bldP spid="864417" grpId="2" animBg="1"/>
      <p:bldP spid="864418" grpId="0" animBg="1"/>
      <p:bldP spid="864418" grpId="1" animBg="1"/>
      <p:bldP spid="864418" grpId="2" animBg="1"/>
      <p:bldP spid="864419" grpId="0" animBg="1"/>
      <p:bldP spid="864419" grpId="1" animBg="1"/>
      <p:bldP spid="864419" grpId="2" animBg="1"/>
      <p:bldP spid="864425" grpId="0" animBg="1"/>
      <p:bldP spid="864425" grpId="1" animBg="1"/>
      <p:bldP spid="864425" grpId="2" animBg="1"/>
      <p:bldP spid="864424" grpId="0" animBg="1"/>
      <p:bldP spid="864424" grpId="1" animBg="1"/>
      <p:bldP spid="864422" grpId="0" animBg="1"/>
      <p:bldP spid="864422" grpId="1" animBg="1"/>
      <p:bldP spid="864422" grpId="2" animBg="1"/>
      <p:bldP spid="864422" grpId="3" animBg="1"/>
      <p:bldP spid="864423" grpId="0"/>
      <p:bldP spid="864423" grpId="1"/>
      <p:bldP spid="864423" grpId="2"/>
      <p:bldP spid="864423" grpId="3"/>
      <p:bldP spid="864423" grpId="4"/>
      <p:bldP spid="864426" grpId="0" animBg="1"/>
      <p:bldP spid="864426" grpId="1" animBg="1"/>
      <p:bldP spid="864426" grpId="2" animBg="1"/>
      <p:bldP spid="864427" grpId="0" animBg="1"/>
      <p:bldP spid="864427" grpId="1" animBg="1"/>
      <p:bldP spid="864427" grpId="2" animBg="1"/>
      <p:bldP spid="864428" grpId="0" animBg="1"/>
      <p:bldP spid="864428" grpId="1" animBg="1"/>
      <p:bldP spid="864428" grpId="2" animBg="1"/>
      <p:bldP spid="864429" grpId="0" animBg="1"/>
      <p:bldP spid="864429" grpId="1" animBg="1"/>
      <p:bldP spid="864429" grpId="2" animBg="1"/>
      <p:bldP spid="864433" grpId="0" animBg="1"/>
      <p:bldP spid="864433" grpId="1" animBg="1"/>
      <p:bldP spid="864433" grpId="2" animBg="1"/>
      <p:bldP spid="864434" grpId="0" animBg="1"/>
      <p:bldP spid="864434" grpId="1" animBg="1"/>
      <p:bldP spid="864434" grpId="2" animBg="1"/>
      <p:bldP spid="864435" grpId="0" animBg="1"/>
      <p:bldP spid="864435" grpId="1" animBg="1"/>
      <p:bldP spid="864435" grpId="2" animBg="1"/>
      <p:bldP spid="864436" grpId="0" animBg="1"/>
      <p:bldP spid="864436" grpId="1" animBg="1"/>
      <p:bldP spid="864436" grpId="2" animBg="1"/>
      <p:bldP spid="864431" grpId="0"/>
      <p:bldP spid="864431" grpId="1"/>
      <p:bldP spid="864431" grpId="2"/>
      <p:bldP spid="864431" grpId="3"/>
      <p:bldP spid="864431" grpId="4"/>
      <p:bldP spid="864432" grpId="0" animBg="1"/>
      <p:bldP spid="864432" grpId="1" animBg="1"/>
      <p:bldP spid="864432" grpId="2" animBg="1"/>
      <p:bldP spid="864432" grpId="3" animBg="1"/>
      <p:bldP spid="864437" grpId="0" animBg="1"/>
      <p:bldP spid="864437" grpId="1" animBg="1"/>
      <p:bldP spid="864437" grpId="2" animBg="1"/>
      <p:bldP spid="864439" grpId="0" animBg="1"/>
      <p:bldP spid="864439" grpId="1" animBg="1"/>
      <p:bldP spid="864438" grpId="0"/>
      <p:bldP spid="864438" grpId="1"/>
      <p:bldP spid="864438" grpId="2"/>
      <p:bldP spid="864440" grpId="0" animBg="1"/>
      <p:bldP spid="864440" grpId="1" animBg="1"/>
      <p:bldP spid="864441" grpId="0"/>
      <p:bldP spid="864441" grpId="1"/>
      <p:bldP spid="864441" grpId="2"/>
      <p:bldP spid="864443" grpId="0" animBg="1"/>
      <p:bldP spid="864443" grpId="1" animBg="1"/>
      <p:bldP spid="864444" grpId="0"/>
      <p:bldP spid="864444" grpId="1"/>
      <p:bldP spid="864445" grpId="0" animBg="1"/>
      <p:bldP spid="864445" grpId="1" animBg="1"/>
      <p:bldP spid="864442" grpId="0"/>
      <p:bldP spid="864442" grpId="1"/>
      <p:bldP spid="864442" grpId="2"/>
      <p:bldP spid="864447" grpId="0" animBg="1"/>
      <p:bldP spid="864447" grpId="1" animBg="1"/>
      <p:bldP spid="864455" grpId="0" animBg="1"/>
      <p:bldP spid="864455" grpId="1" animBg="1"/>
      <p:bldP spid="864455" grpId="2" animBg="1"/>
      <p:bldP spid="864455" grpId="3" animBg="1"/>
      <p:bldP spid="864446" grpId="0"/>
      <p:bldP spid="864446" grpId="1"/>
      <p:bldP spid="864446" grpId="2"/>
      <p:bldP spid="864449" grpId="0" animBg="1"/>
      <p:bldP spid="864449" grpId="1" animBg="1"/>
      <p:bldP spid="864449" grpId="2" animBg="1"/>
      <p:bldP spid="864450" grpId="0"/>
      <p:bldP spid="864450" grpId="1"/>
      <p:bldP spid="864450" grpId="2"/>
      <p:bldP spid="864450" grpId="3"/>
      <p:bldP spid="864451" grpId="0" animBg="1"/>
      <p:bldP spid="864451" grpId="1" animBg="1"/>
      <p:bldP spid="864451" grpId="2" animBg="1"/>
      <p:bldP spid="864457" grpId="0" animBg="1"/>
      <p:bldP spid="864457" grpId="1" animBg="1"/>
      <p:bldP spid="864452" grpId="0" animBg="1"/>
      <p:bldP spid="864452" grpId="1" animBg="1"/>
      <p:bldP spid="864452" grpId="2" animBg="1"/>
      <p:bldP spid="864453" grpId="0"/>
      <p:bldP spid="864453" grpId="1"/>
      <p:bldP spid="864453" grpId="2"/>
      <p:bldP spid="864453" grpId="3"/>
      <p:bldP spid="864456" grpId="0" animBg="1"/>
      <p:bldP spid="864456" grpId="1" animBg="1"/>
      <p:bldP spid="864454" grpId="0"/>
      <p:bldP spid="864454" grpId="1"/>
      <p:bldP spid="864454" grpId="2"/>
      <p:bldP spid="864458" grpId="0" animBg="1"/>
      <p:bldP spid="864458" grpId="1" animBg="1"/>
      <p:bldP spid="864458" grpId="2" animBg="1"/>
      <p:bldP spid="864458" grpId="3" animBg="1"/>
      <p:bldP spid="864459" grpId="0"/>
      <p:bldP spid="864459" grpId="1"/>
      <p:bldP spid="864459" grpId="2"/>
      <p:bldP spid="864459" grpId="3"/>
      <p:bldP spid="864460" grpId="0" animBg="1"/>
      <p:bldP spid="864460" grpId="1" animBg="1"/>
      <p:bldP spid="864460" grpId="2" animBg="1"/>
      <p:bldP spid="864465" grpId="0" animBg="1"/>
      <p:bldP spid="864461" grpId="0" animBg="1"/>
      <p:bldP spid="864461" grpId="1" animBg="1"/>
      <p:bldP spid="864461" grpId="2" animBg="1"/>
      <p:bldP spid="864461" grpId="3" animBg="1"/>
      <p:bldP spid="864462" grpId="0"/>
      <p:bldP spid="864462" grpId="1"/>
      <p:bldP spid="864462" grpId="2"/>
      <p:bldP spid="864462" grpId="3"/>
      <p:bldP spid="864463" grpId="0" animBg="1"/>
      <p:bldP spid="864463" grpId="1" animBg="1"/>
      <p:bldP spid="864463" grpId="2" animBg="1"/>
      <p:bldP spid="864464" grpId="0"/>
      <p:bldP spid="864464" grpId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EF9B-8737-4320-AEC5-453FDFE43D59}" type="slidenum">
              <a:rPr lang="en-US"/>
              <a:pPr/>
              <a:t>123</a:t>
            </a:fld>
            <a:endParaRPr lang="en-US"/>
          </a:p>
        </p:txBody>
      </p:sp>
      <p:sp>
        <p:nvSpPr>
          <p:cNvPr id="768015" name="Text Box 15"/>
          <p:cNvSpPr txBox="1">
            <a:spLocks noChangeArrowheads="1"/>
          </p:cNvSpPr>
          <p:nvPr/>
        </p:nvSpPr>
        <p:spPr bwMode="auto">
          <a:xfrm>
            <a:off x="1707103" y="3989518"/>
            <a:ext cx="5781513" cy="2708434"/>
          </a:xfrm>
          <a:prstGeom prst="rect">
            <a:avLst/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GameBoard</a:t>
            </a:r>
            <a:r>
              <a:rPr lang="en-US" dirty="0"/>
              <a:t> b;</a:t>
            </a:r>
          </a:p>
          <a:p>
            <a:pPr algn="l"/>
            <a:br>
              <a:rPr lang="en-US" sz="800" dirty="0"/>
            </a:br>
            <a:r>
              <a:rPr lang="en-US" dirty="0"/>
              <a:t>while (!</a:t>
            </a:r>
            <a:r>
              <a:rPr lang="en-US" dirty="0" err="1"/>
              <a:t>gameIsOver</a:t>
            </a:r>
            <a:r>
              <a:rPr lang="en-US" dirty="0"/>
              <a:t>())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move = </a:t>
            </a:r>
            <a:r>
              <a:rPr lang="en-US" dirty="0" err="1"/>
              <a:t>pickMoveForX</a:t>
            </a:r>
            <a:r>
              <a:rPr lang="en-US" dirty="0"/>
              <a:t>();  // computer AI  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(‘X’, move);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  move = </a:t>
            </a:r>
            <a:r>
              <a:rPr lang="en-US" dirty="0" err="1"/>
              <a:t>GetHumanMove</a:t>
            </a:r>
            <a:r>
              <a:rPr lang="en-US" dirty="0"/>
              <a:t>(); // human prompt for O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(‘O’, move);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60" name="Text Box 4"/>
          <p:cNvSpPr txBox="1">
            <a:spLocks noChangeArrowheads="1"/>
          </p:cNvSpPr>
          <p:nvPr/>
        </p:nvSpPr>
        <p:spPr bwMode="auto">
          <a:xfrm>
            <a:off x="190164" y="702387"/>
            <a:ext cx="5386553" cy="3023905"/>
          </a:xfrm>
          <a:prstGeom prst="rect">
            <a:avLst/>
          </a:prstGeom>
          <a:solidFill>
            <a:srgbClr val="FFF2E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bool </a:t>
            </a:r>
            <a:r>
              <a:rPr lang="en-US" dirty="0" err="1"/>
              <a:t>gameIsOver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if (X has three in a row)   // X wins</a:t>
            </a:r>
          </a:p>
          <a:p>
            <a:pPr algn="l"/>
            <a:r>
              <a:rPr lang="en-US" dirty="0"/>
              <a:t>      return true;</a:t>
            </a:r>
          </a:p>
          <a:p>
            <a:pPr algn="l"/>
            <a:r>
              <a:rPr lang="en-US" dirty="0"/>
              <a:t>   if (O has three in a row)  // O wins</a:t>
            </a:r>
          </a:p>
          <a:p>
            <a:pPr algn="l"/>
            <a:r>
              <a:rPr lang="en-US" dirty="0"/>
              <a:t>      return true;</a:t>
            </a:r>
          </a:p>
          <a:p>
            <a:pPr algn="l"/>
            <a:r>
              <a:rPr lang="en-US" dirty="0"/>
              <a:t>   if (all squares are filled)  // tie game</a:t>
            </a:r>
          </a:p>
          <a:p>
            <a:pPr algn="l"/>
            <a:r>
              <a:rPr lang="en-US" dirty="0"/>
              <a:t>      return true;</a:t>
            </a:r>
            <a:br>
              <a:rPr lang="en-US" dirty="0"/>
            </a:br>
            <a:endParaRPr lang="en-US" sz="1050" dirty="0"/>
          </a:p>
          <a:p>
            <a:pPr algn="l"/>
            <a:r>
              <a:rPr lang="en-US" dirty="0"/>
              <a:t>  return false;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-529432" y="-228600"/>
            <a:ext cx="6487207" cy="1143000"/>
          </a:xfrm>
        </p:spPr>
        <p:txBody>
          <a:bodyPr/>
          <a:lstStyle/>
          <a:p>
            <a:r>
              <a:rPr lang="en-US" sz="2800" dirty="0"/>
              <a:t>Writing a </a:t>
            </a:r>
            <a:r>
              <a:rPr lang="en-US" sz="2800" dirty="0" err="1"/>
              <a:t>TicTacToe</a:t>
            </a:r>
            <a:r>
              <a:rPr lang="en-US" sz="2800" dirty="0"/>
              <a:t> Player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16009" y="1169581"/>
            <a:ext cx="2998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Have you ever wondered how to build an intelligent </a:t>
            </a:r>
            <a:r>
              <a:rPr lang="en-US" dirty="0">
                <a:solidFill>
                  <a:srgbClr val="CC00FF"/>
                </a:solidFill>
              </a:rPr>
              <a:t>chess player</a:t>
            </a:r>
            <a:r>
              <a:rPr lang="en-US" dirty="0"/>
              <a:t>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7775" y="2438400"/>
            <a:ext cx="2998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learn how – but for simplicity, we’ll look at </a:t>
            </a:r>
            <a:r>
              <a:rPr lang="en-US" dirty="0" err="1">
                <a:solidFill>
                  <a:srgbClr val="CC00FF"/>
                </a:solidFill>
              </a:rPr>
              <a:t>TicTacToe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926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15" grpId="0" uiExpand="1" build="p" animBg="1"/>
      <p:bldP spid="60" grpId="0" uiExpand="1" build="p" animBg="1"/>
      <p:bldP spid="60" grpId="1" build="allAtOnce" animBg="1"/>
      <p:bldP spid="2" grpId="0"/>
      <p:bldP spid="9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Box 15"/>
          <p:cNvSpPr txBox="1">
            <a:spLocks noChangeArrowheads="1"/>
          </p:cNvSpPr>
          <p:nvPr/>
        </p:nvSpPr>
        <p:spPr bwMode="auto">
          <a:xfrm>
            <a:off x="1707103" y="3989518"/>
            <a:ext cx="5781513" cy="2708434"/>
          </a:xfrm>
          <a:prstGeom prst="rect">
            <a:avLst/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GameBoard</a:t>
            </a:r>
            <a:r>
              <a:rPr lang="en-US" dirty="0"/>
              <a:t> b;</a:t>
            </a:r>
          </a:p>
          <a:p>
            <a:pPr algn="l"/>
            <a:br>
              <a:rPr lang="en-US" sz="800" dirty="0"/>
            </a:br>
            <a:r>
              <a:rPr lang="en-US" dirty="0"/>
              <a:t>while (!</a:t>
            </a:r>
            <a:r>
              <a:rPr lang="en-US" dirty="0" err="1"/>
              <a:t>gameIsOver</a:t>
            </a:r>
            <a:r>
              <a:rPr lang="en-US" dirty="0"/>
              <a:t>())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move = </a:t>
            </a:r>
            <a:r>
              <a:rPr lang="en-US" dirty="0" err="1"/>
              <a:t>pickMoveForX</a:t>
            </a:r>
            <a:r>
              <a:rPr lang="en-US" dirty="0"/>
              <a:t>();  // computer AI  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(‘X’, move);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  move = </a:t>
            </a:r>
            <a:r>
              <a:rPr lang="en-US" dirty="0" err="1"/>
              <a:t>GetHumanMove</a:t>
            </a:r>
            <a:r>
              <a:rPr lang="en-US" dirty="0"/>
              <a:t>(); // human prompt for O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(‘O’, move);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EF9B-8737-4320-AEC5-453FDFE43D59}" type="slidenum">
              <a:rPr lang="en-US"/>
              <a:pPr/>
              <a:t>124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683741" y="224812"/>
            <a:ext cx="950225" cy="899627"/>
            <a:chOff x="3026798" y="1045769"/>
            <a:chExt cx="1141484" cy="1132797"/>
          </a:xfrm>
        </p:grpSpPr>
        <p:sp>
          <p:nvSpPr>
            <p:cNvPr id="2" name="Rectangle 1"/>
            <p:cNvSpPr/>
            <p:nvPr/>
          </p:nvSpPr>
          <p:spPr bwMode="auto">
            <a:xfrm>
              <a:off x="3026979" y="104576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3405514" y="104576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3788993" y="104576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3027263" y="142601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3408387" y="142601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3789277" y="142601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3026798" y="1800193"/>
              <a:ext cx="378372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3403476" y="1800193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3789908" y="1800193"/>
              <a:ext cx="378374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76" name="Line 34"/>
          <p:cNvSpPr>
            <a:spLocks noChangeShapeType="1"/>
          </p:cNvSpPr>
          <p:nvPr/>
        </p:nvSpPr>
        <p:spPr bwMode="auto">
          <a:xfrm>
            <a:off x="1423123" y="417748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Line 34"/>
          <p:cNvSpPr>
            <a:spLocks noChangeShapeType="1"/>
          </p:cNvSpPr>
          <p:nvPr/>
        </p:nvSpPr>
        <p:spPr bwMode="auto">
          <a:xfrm>
            <a:off x="1396674" y="459570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34"/>
          <p:cNvSpPr>
            <a:spLocks noChangeShapeType="1"/>
          </p:cNvSpPr>
          <p:nvPr/>
        </p:nvSpPr>
        <p:spPr bwMode="auto">
          <a:xfrm>
            <a:off x="1533703" y="513087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010932" y="2341381"/>
            <a:ext cx="2339163" cy="1229599"/>
          </a:xfrm>
          <a:prstGeom prst="wedgeRoundRectCallout">
            <a:avLst>
              <a:gd name="adj1" fmla="val -129162"/>
              <a:gd name="adj2" fmla="val 165594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Computer AI: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X into the upper-left corner.”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0" name="Line 34"/>
          <p:cNvSpPr>
            <a:spLocks noChangeShapeType="1"/>
          </p:cNvSpPr>
          <p:nvPr/>
        </p:nvSpPr>
        <p:spPr bwMode="auto">
          <a:xfrm>
            <a:off x="1537241" y="540023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69344" y="154847"/>
            <a:ext cx="33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2" name="Line 34"/>
          <p:cNvSpPr>
            <a:spLocks noChangeShapeType="1"/>
          </p:cNvSpPr>
          <p:nvPr/>
        </p:nvSpPr>
        <p:spPr bwMode="auto">
          <a:xfrm>
            <a:off x="1540779" y="598858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4900460" y="2695703"/>
            <a:ext cx="2695691" cy="1229599"/>
          </a:xfrm>
          <a:prstGeom prst="wedgeRoundRectCallout">
            <a:avLst>
              <a:gd name="adj1" fmla="val 123743"/>
              <a:gd name="adj2" fmla="val -102410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Human: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O into the middle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4" name="Line 34"/>
          <p:cNvSpPr>
            <a:spLocks noChangeShapeType="1"/>
          </p:cNvSpPr>
          <p:nvPr/>
        </p:nvSpPr>
        <p:spPr bwMode="auto">
          <a:xfrm>
            <a:off x="1544317" y="621542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7982538" y="455195"/>
            <a:ext cx="3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86" name="Line 34"/>
          <p:cNvSpPr>
            <a:spLocks noChangeShapeType="1"/>
          </p:cNvSpPr>
          <p:nvPr/>
        </p:nvSpPr>
        <p:spPr bwMode="auto">
          <a:xfrm>
            <a:off x="1400212" y="458860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34"/>
          <p:cNvSpPr>
            <a:spLocks noChangeShapeType="1"/>
          </p:cNvSpPr>
          <p:nvPr/>
        </p:nvSpPr>
        <p:spPr bwMode="auto">
          <a:xfrm>
            <a:off x="1537241" y="512377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ounded Rectangular Callout 87"/>
          <p:cNvSpPr/>
          <p:nvPr/>
        </p:nvSpPr>
        <p:spPr bwMode="auto">
          <a:xfrm>
            <a:off x="6114650" y="2388456"/>
            <a:ext cx="2875525" cy="1135450"/>
          </a:xfrm>
          <a:prstGeom prst="wedgeRoundRectCallout">
            <a:avLst>
              <a:gd name="adj1" fmla="val -117307"/>
              <a:gd name="adj2" fmla="val 178318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Computer AI: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X into the upper-right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9" name="Line 34"/>
          <p:cNvSpPr>
            <a:spLocks noChangeShapeType="1"/>
          </p:cNvSpPr>
          <p:nvPr/>
        </p:nvSpPr>
        <p:spPr bwMode="auto">
          <a:xfrm>
            <a:off x="1540779" y="539314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8320266" y="152306"/>
            <a:ext cx="33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1" name="Line 34"/>
          <p:cNvSpPr>
            <a:spLocks noChangeShapeType="1"/>
          </p:cNvSpPr>
          <p:nvPr/>
        </p:nvSpPr>
        <p:spPr bwMode="auto">
          <a:xfrm>
            <a:off x="1544317" y="598149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Rounded Rectangular Callout 91"/>
          <p:cNvSpPr/>
          <p:nvPr/>
        </p:nvSpPr>
        <p:spPr bwMode="auto">
          <a:xfrm>
            <a:off x="4864014" y="2765461"/>
            <a:ext cx="2910039" cy="1124173"/>
          </a:xfrm>
          <a:prstGeom prst="wedgeRoundRectCallout">
            <a:avLst>
              <a:gd name="adj1" fmla="val 112064"/>
              <a:gd name="adj2" fmla="val -113436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Human: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O into the upper-middle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3" name="Line 34"/>
          <p:cNvSpPr>
            <a:spLocks noChangeShapeType="1"/>
          </p:cNvSpPr>
          <p:nvPr/>
        </p:nvSpPr>
        <p:spPr bwMode="auto">
          <a:xfrm>
            <a:off x="1547855" y="62083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7986924" y="139709"/>
            <a:ext cx="3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3788" y="1037728"/>
            <a:ext cx="2700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First, let’s see what our game looks like at a high level.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43450" y="2295913"/>
            <a:ext cx="3121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OK, now let’s consider how the </a:t>
            </a:r>
            <a:r>
              <a:rPr lang="en-US" sz="2000" dirty="0" err="1">
                <a:solidFill>
                  <a:srgbClr val="6600CC"/>
                </a:solidFill>
              </a:rPr>
              <a:t>pickMoveForX</a:t>
            </a:r>
            <a:r>
              <a:rPr lang="en-US" sz="2000" dirty="0">
                <a:solidFill>
                  <a:srgbClr val="6600CC"/>
                </a:solidFill>
              </a:rPr>
              <a:t>() </a:t>
            </a:r>
            <a:r>
              <a:rPr lang="en-US" sz="2000" dirty="0"/>
              <a:t>function might work!</a:t>
            </a:r>
          </a:p>
        </p:txBody>
      </p:sp>
      <p:sp>
        <p:nvSpPr>
          <p:cNvPr id="99" name="Line 34"/>
          <p:cNvSpPr>
            <a:spLocks noChangeShapeType="1"/>
          </p:cNvSpPr>
          <p:nvPr/>
        </p:nvSpPr>
        <p:spPr bwMode="auto">
          <a:xfrm>
            <a:off x="1382484" y="459214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Line 34"/>
          <p:cNvSpPr>
            <a:spLocks noChangeShapeType="1"/>
          </p:cNvSpPr>
          <p:nvPr/>
        </p:nvSpPr>
        <p:spPr bwMode="auto">
          <a:xfrm>
            <a:off x="1519513" y="512731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Rounded Rectangular Callout 100"/>
          <p:cNvSpPr/>
          <p:nvPr/>
        </p:nvSpPr>
        <p:spPr bwMode="auto">
          <a:xfrm>
            <a:off x="5754325" y="2354038"/>
            <a:ext cx="2339163" cy="1229599"/>
          </a:xfrm>
          <a:prstGeom prst="wedgeRoundRectCallout">
            <a:avLst>
              <a:gd name="adj1" fmla="val -114548"/>
              <a:gd name="adj2" fmla="val 163509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Computer AI: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X into the bottom-middle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2" name="Line 34"/>
          <p:cNvSpPr>
            <a:spLocks noChangeShapeType="1"/>
          </p:cNvSpPr>
          <p:nvPr/>
        </p:nvSpPr>
        <p:spPr bwMode="auto">
          <a:xfrm>
            <a:off x="1523051" y="539667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7990168" y="755543"/>
            <a:ext cx="33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-529432" y="-228600"/>
            <a:ext cx="648720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2800" kern="0"/>
              <a:t>Writing a TicTacToe Player</a:t>
            </a:r>
            <a:endParaRPr lang="en-US" sz="2800" kern="0" dirty="0"/>
          </a:p>
        </p:txBody>
      </p:sp>
      <p:sp>
        <p:nvSpPr>
          <p:cNvPr id="45" name="Line 34"/>
          <p:cNvSpPr>
            <a:spLocks noChangeShapeType="1"/>
          </p:cNvSpPr>
          <p:nvPr/>
        </p:nvSpPr>
        <p:spPr bwMode="auto">
          <a:xfrm>
            <a:off x="1547855" y="598149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ounded Rectangular Callout 91"/>
          <p:cNvSpPr/>
          <p:nvPr/>
        </p:nvSpPr>
        <p:spPr bwMode="auto">
          <a:xfrm>
            <a:off x="5149453" y="2696776"/>
            <a:ext cx="2339163" cy="1229599"/>
          </a:xfrm>
          <a:prstGeom prst="wedgeRoundRectCallout">
            <a:avLst>
              <a:gd name="adj1" fmla="val 140654"/>
              <a:gd name="adj2" fmla="val -102867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Human: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O into the right-middle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89602" y="464620"/>
            <a:ext cx="3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48" name="Line 34"/>
          <p:cNvSpPr>
            <a:spLocks noChangeShapeType="1"/>
          </p:cNvSpPr>
          <p:nvPr/>
        </p:nvSpPr>
        <p:spPr bwMode="auto">
          <a:xfrm>
            <a:off x="1547855" y="619779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1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6" grpId="0" animBg="1"/>
      <p:bldP spid="6" grpId="1" animBg="1"/>
      <p:bldP spid="80" grpId="0" animBg="1"/>
      <p:bldP spid="80" grpId="1" animBg="1"/>
      <p:bldP spid="7" grpId="0"/>
      <p:bldP spid="7" grpId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/>
      <p:bldP spid="85" grpId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/>
      <p:bldP spid="90" grpId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/>
      <p:bldP spid="94" grpId="1"/>
      <p:bldP spid="9" grpId="0"/>
      <p:bldP spid="97" grpId="0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/>
      <p:bldP spid="103" grpId="1"/>
      <p:bldP spid="45" grpId="0" animBg="1"/>
      <p:bldP spid="45" grpId="1" animBg="1"/>
      <p:bldP spid="46" grpId="0" animBg="1"/>
      <p:bldP spid="46" grpId="1" animBg="1"/>
      <p:bldP spid="47" grpId="0"/>
      <p:bldP spid="47" grpId="1"/>
      <p:bldP spid="48" grpId="0" animBg="1"/>
      <p:bldP spid="48" grpId="1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125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519948" y="1196070"/>
            <a:ext cx="1923307" cy="1694614"/>
            <a:chOff x="3519948" y="1196070"/>
            <a:chExt cx="1923307" cy="2600536"/>
          </a:xfrm>
          <a:solidFill>
            <a:srgbClr val="FFFFFF"/>
          </a:solidFill>
        </p:grpSpPr>
        <p:sp>
          <p:nvSpPr>
            <p:cNvPr id="35" name="Rectangle 34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141979" y="1196070"/>
              <a:ext cx="722671" cy="780213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16612" y="1331165"/>
            <a:ext cx="3918174" cy="1756290"/>
            <a:chOff x="5301793" y="850406"/>
            <a:chExt cx="3918174" cy="2623939"/>
          </a:xfrm>
          <a:solidFill>
            <a:srgbClr val="FFFFFF"/>
          </a:solidFill>
        </p:grpSpPr>
        <p:sp>
          <p:nvSpPr>
            <p:cNvPr id="39" name="Rectangle 38"/>
            <p:cNvSpPr/>
            <p:nvPr/>
          </p:nvSpPr>
          <p:spPr bwMode="auto">
            <a:xfrm>
              <a:off x="5301793" y="1457379"/>
              <a:ext cx="1923307" cy="2016966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 rot="4390085">
              <a:off x="7746896" y="100007"/>
              <a:ext cx="722671" cy="2223470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34" name="Speech Bubble: Rectangle with Corners Rounded 33"/>
          <p:cNvSpPr/>
          <p:nvPr/>
        </p:nvSpPr>
        <p:spPr bwMode="auto">
          <a:xfrm>
            <a:off x="414402" y="185304"/>
            <a:ext cx="3220645" cy="1199536"/>
          </a:xfrm>
          <a:prstGeom prst="wedgeRoundRectCallout">
            <a:avLst>
              <a:gd name="adj1" fmla="val -21641"/>
              <a:gd name="adj2" fmla="val 10553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Well, you might try playing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out your next move in your head first…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738472" y="1261476"/>
            <a:ext cx="3733009" cy="2406466"/>
            <a:chOff x="1710246" y="1390140"/>
            <a:chExt cx="3733009" cy="2406466"/>
          </a:xfrm>
          <a:solidFill>
            <a:srgbClr val="FFFFFF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rot="17453122">
              <a:off x="2417839" y="682547"/>
              <a:ext cx="722671" cy="2137858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33" name="Speech Bubble: Rectangle with Corners Rounded 32"/>
          <p:cNvSpPr/>
          <p:nvPr/>
        </p:nvSpPr>
        <p:spPr bwMode="auto">
          <a:xfrm>
            <a:off x="5658444" y="214454"/>
            <a:ext cx="3220645" cy="1043620"/>
          </a:xfrm>
          <a:prstGeom prst="wedgeRoundRectCallout">
            <a:avLst>
              <a:gd name="adj1" fmla="val -71402"/>
              <a:gd name="adj2" fmla="val 193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how do you (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 human)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figure out the best X move to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make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?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295588" y="2901228"/>
            <a:ext cx="1267741" cy="17395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1563329" y="2901228"/>
            <a:ext cx="1267741" cy="17395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152163" y="2926808"/>
            <a:ext cx="1267741" cy="2379311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539659" y="289068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128493" y="287787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629582" y="292680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151558" y="4683522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1816079" y="472998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871532" y="4703986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1873" y="4657285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Speech Bubble: Rectangle with Corners Rounded 57"/>
          <p:cNvSpPr/>
          <p:nvPr/>
        </p:nvSpPr>
        <p:spPr bwMode="auto">
          <a:xfrm>
            <a:off x="0" y="826005"/>
            <a:ext cx="1171997" cy="1015580"/>
          </a:xfrm>
          <a:prstGeom prst="wedgeRoundRectCallout">
            <a:avLst>
              <a:gd name="adj1" fmla="val 51081"/>
              <a:gd name="adj2" fmla="val 11133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if I went here?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Speech Bubble: Rectangle with Corners Rounded 58"/>
          <p:cNvSpPr/>
          <p:nvPr/>
        </p:nvSpPr>
        <p:spPr bwMode="auto">
          <a:xfrm>
            <a:off x="2020503" y="3626110"/>
            <a:ext cx="2263320" cy="778527"/>
          </a:xfrm>
          <a:prstGeom prst="wedgeRoundRectCallout">
            <a:avLst>
              <a:gd name="adj1" fmla="val -115609"/>
              <a:gd name="adj2" fmla="val 4281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Well,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 might go here…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0" name="Speech Bubble: Rectangle with Corners Rounded 59"/>
          <p:cNvSpPr/>
          <p:nvPr/>
        </p:nvSpPr>
        <p:spPr bwMode="auto">
          <a:xfrm>
            <a:off x="2451258" y="5664292"/>
            <a:ext cx="2263320" cy="1015580"/>
          </a:xfrm>
          <a:prstGeom prst="wedgeRoundRectCallout">
            <a:avLst>
              <a:gd name="adj1" fmla="val -110396"/>
              <a:gd name="adj2" fmla="val -193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I’d go here, and that’d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 a tie… OK.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59" y="633605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</p:spTree>
    <p:extLst>
      <p:ext uri="{BB962C8B-B14F-4D97-AF65-F5344CB8AC3E}">
        <p14:creationId xmlns:p14="http://schemas.microsoft.com/office/powerpoint/2010/main" val="182767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3" grpId="0" animBg="1"/>
      <p:bldP spid="45" grpId="0" animBg="1"/>
      <p:bldP spid="54" grpId="0" animBg="1"/>
      <p:bldP spid="58" grpId="0" animBg="1"/>
      <p:bldP spid="59" grpId="1" animBg="1"/>
      <p:bldP spid="59" grpId="2" animBg="1"/>
      <p:bldP spid="60" grpId="0" animBg="1"/>
      <p:bldP spid="60" grpId="1" animBg="1"/>
      <p:bldP spid="61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126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519948" y="1196070"/>
            <a:ext cx="1923307" cy="1694614"/>
            <a:chOff x="3519948" y="1196070"/>
            <a:chExt cx="1923307" cy="2600536"/>
          </a:xfrm>
          <a:solidFill>
            <a:srgbClr val="FFFFFF"/>
          </a:solidFill>
        </p:grpSpPr>
        <p:sp>
          <p:nvSpPr>
            <p:cNvPr id="35" name="Rectangle 34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141979" y="1196070"/>
              <a:ext cx="722671" cy="780213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738472" y="1261476"/>
            <a:ext cx="3733009" cy="2406466"/>
            <a:chOff x="1710246" y="1390140"/>
            <a:chExt cx="3733009" cy="2406466"/>
          </a:xfrm>
          <a:solidFill>
            <a:srgbClr val="FFFFFF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rot="17453122">
              <a:off x="2417839" y="682547"/>
              <a:ext cx="722671" cy="2137858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7" name="Rectangle 46"/>
          <p:cNvSpPr/>
          <p:nvPr/>
        </p:nvSpPr>
        <p:spPr bwMode="auto">
          <a:xfrm>
            <a:off x="1563329" y="2901228"/>
            <a:ext cx="1267741" cy="17395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152163" y="2926808"/>
            <a:ext cx="1267741" cy="2379311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539659" y="289068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128493" y="287787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629582" y="292680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1816079" y="472998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871532" y="4703986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1873" y="4657285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Speech Bubble: Rectangle with Corners Rounded 57"/>
          <p:cNvSpPr/>
          <p:nvPr/>
        </p:nvSpPr>
        <p:spPr bwMode="auto">
          <a:xfrm>
            <a:off x="0" y="826005"/>
            <a:ext cx="1171997" cy="1015580"/>
          </a:xfrm>
          <a:prstGeom prst="wedgeRoundRectCallout">
            <a:avLst>
              <a:gd name="adj1" fmla="val 51081"/>
              <a:gd name="adj2" fmla="val 11133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if I went here?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44" name="Speech Bubble: Rectangle with Corners Rounded 43"/>
          <p:cNvSpPr/>
          <p:nvPr/>
        </p:nvSpPr>
        <p:spPr bwMode="auto">
          <a:xfrm>
            <a:off x="2811692" y="2886760"/>
            <a:ext cx="1868197" cy="778527"/>
          </a:xfrm>
          <a:prstGeom prst="wedgeRoundRectCallout">
            <a:avLst>
              <a:gd name="adj1" fmla="val -54166"/>
              <a:gd name="adj2" fmla="val 14763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Or,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 could also go here…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6" name="Speech Bubble: Rectangle with Corners Rounded 45"/>
          <p:cNvSpPr/>
          <p:nvPr/>
        </p:nvSpPr>
        <p:spPr bwMode="auto">
          <a:xfrm>
            <a:off x="3083820" y="6106015"/>
            <a:ext cx="2379610" cy="778527"/>
          </a:xfrm>
          <a:prstGeom prst="wedgeRoundRectCallout">
            <a:avLst>
              <a:gd name="adj1" fmla="val -93832"/>
              <a:gd name="adj2" fmla="val -2917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if O did, I’d go here and win! Woot!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80149" y="63461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63" name="Speech Bubble: Rectangle with Corners Rounded 62"/>
          <p:cNvSpPr/>
          <p:nvPr/>
        </p:nvSpPr>
        <p:spPr bwMode="auto">
          <a:xfrm>
            <a:off x="3298441" y="2437115"/>
            <a:ext cx="2909175" cy="1367190"/>
          </a:xfrm>
          <a:prstGeom prst="wedgeRoundRectCallout">
            <a:avLst>
              <a:gd name="adj1" fmla="val -69479"/>
              <a:gd name="adj2" fmla="val 9423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Of course, O is not stupid… so he would never suggest this move…</a:t>
            </a:r>
          </a:p>
        </p:txBody>
      </p:sp>
      <p:sp>
        <p:nvSpPr>
          <p:cNvPr id="65" name="Speech Bubble: Rectangle with Corners Rounded 64"/>
          <p:cNvSpPr/>
          <p:nvPr/>
        </p:nvSpPr>
        <p:spPr bwMode="auto">
          <a:xfrm>
            <a:off x="3035209" y="4616873"/>
            <a:ext cx="2909175" cy="1068989"/>
          </a:xfrm>
          <a:prstGeom prst="wedgeRoundRectCallout">
            <a:avLst>
              <a:gd name="adj1" fmla="val -138088"/>
              <a:gd name="adj2" fmla="val -54940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When O could generate a tie game by making this move instead!</a:t>
            </a:r>
          </a:p>
        </p:txBody>
      </p:sp>
      <p:sp>
        <p:nvSpPr>
          <p:cNvPr id="66" name="Speech Bubble: Rectangle with Corners Rounded 65"/>
          <p:cNvSpPr/>
          <p:nvPr/>
        </p:nvSpPr>
        <p:spPr bwMode="auto">
          <a:xfrm>
            <a:off x="3148171" y="1239503"/>
            <a:ext cx="2909175" cy="1068989"/>
          </a:xfrm>
          <a:prstGeom prst="wedgeRoundRectCallout">
            <a:avLst>
              <a:gd name="adj1" fmla="val -111050"/>
              <a:gd name="adj2" fmla="val 5911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the best I can get from this move...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7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 tie game.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</p:spTree>
    <p:extLst>
      <p:ext uri="{BB962C8B-B14F-4D97-AF65-F5344CB8AC3E}">
        <p14:creationId xmlns:p14="http://schemas.microsoft.com/office/powerpoint/2010/main" val="100864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L 0.16493 -0.6622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47" y="-3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5" grpId="0" animBg="1"/>
      <p:bldP spid="58" grpId="0" animBg="1"/>
      <p:bldP spid="44" grpId="0" animBg="1"/>
      <p:bldP spid="44" grpId="1" animBg="1"/>
      <p:bldP spid="46" grpId="0" animBg="1"/>
      <p:bldP spid="46" grpId="1" animBg="1"/>
      <p:bldP spid="46" grpId="2" animBg="1"/>
      <p:bldP spid="62" grpId="0"/>
      <p:bldP spid="63" grpId="0" animBg="1"/>
      <p:bldP spid="63" grpId="1" animBg="1"/>
      <p:bldP spid="65" grpId="0" animBg="1"/>
      <p:bldP spid="65" grpId="1" animBg="1"/>
      <p:bldP spid="66" grpId="0" animBg="1"/>
      <p:bldP spid="66" grpId="1" animBg="1"/>
      <p:bldP spid="67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127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519948" y="1196070"/>
            <a:ext cx="1923307" cy="1694614"/>
            <a:chOff x="3519948" y="1196070"/>
            <a:chExt cx="1923307" cy="2600536"/>
          </a:xfrm>
          <a:solidFill>
            <a:srgbClr val="FFFFFF"/>
          </a:solidFill>
        </p:grpSpPr>
        <p:sp>
          <p:nvSpPr>
            <p:cNvPr id="35" name="Rectangle 34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141979" y="1196070"/>
              <a:ext cx="722671" cy="780213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738472" y="1261476"/>
            <a:ext cx="3733009" cy="2406466"/>
            <a:chOff x="1710246" y="1390140"/>
            <a:chExt cx="3733009" cy="2406466"/>
          </a:xfrm>
          <a:solidFill>
            <a:srgbClr val="FFFFFF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rot="17453122">
              <a:off x="2417839" y="682547"/>
              <a:ext cx="722671" cy="2137858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8" name="Rectangle 47"/>
          <p:cNvSpPr/>
          <p:nvPr/>
        </p:nvSpPr>
        <p:spPr bwMode="auto">
          <a:xfrm>
            <a:off x="3152163" y="2926808"/>
            <a:ext cx="1267741" cy="2379311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539659" y="289068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128493" y="287787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629582" y="292680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871532" y="4703986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1873" y="4657285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Speech Bubble: Rectangle with Corners Rounded 57"/>
          <p:cNvSpPr/>
          <p:nvPr/>
        </p:nvSpPr>
        <p:spPr bwMode="auto">
          <a:xfrm>
            <a:off x="1838528" y="592280"/>
            <a:ext cx="1939305" cy="1015580"/>
          </a:xfrm>
          <a:prstGeom prst="wedgeRoundRectCallout">
            <a:avLst>
              <a:gd name="adj1" fmla="val 67818"/>
              <a:gd name="adj2" fmla="val 15444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Ok, well what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if I went here instead?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80149" y="63461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50183" y="1806101"/>
            <a:ext cx="53251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39" name="Speech Bubble: Rectangle with Corners Rounded 38"/>
          <p:cNvSpPr/>
          <p:nvPr/>
        </p:nvSpPr>
        <p:spPr bwMode="auto">
          <a:xfrm>
            <a:off x="6073001" y="4697557"/>
            <a:ext cx="1723821" cy="711909"/>
          </a:xfrm>
          <a:prstGeom prst="wedgeRoundRectCallout">
            <a:avLst>
              <a:gd name="adj1" fmla="val -73399"/>
              <a:gd name="adj2" fmla="val -7455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Or O could go here…</a:t>
            </a:r>
          </a:p>
        </p:txBody>
      </p:sp>
      <p:sp>
        <p:nvSpPr>
          <p:cNvPr id="40" name="Speech Bubble: Rectangle with Corners Rounded 39"/>
          <p:cNvSpPr/>
          <p:nvPr/>
        </p:nvSpPr>
        <p:spPr bwMode="auto">
          <a:xfrm>
            <a:off x="2568103" y="6088324"/>
            <a:ext cx="2065720" cy="711909"/>
          </a:xfrm>
          <a:prstGeom prst="wedgeRoundRectCallout">
            <a:avLst>
              <a:gd name="adj1" fmla="val 65791"/>
              <a:gd name="adj2" fmla="val -7318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that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would let me win!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77377" y="459231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49132" y="63095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60" name="Speech Bubble: Rectangle with Corners Rounded 59"/>
          <p:cNvSpPr/>
          <p:nvPr/>
        </p:nvSpPr>
        <p:spPr bwMode="auto">
          <a:xfrm>
            <a:off x="6204939" y="2403714"/>
            <a:ext cx="2909175" cy="1367190"/>
          </a:xfrm>
          <a:prstGeom prst="wedgeRoundRectCallout">
            <a:avLst>
              <a:gd name="adj1" fmla="val -69479"/>
              <a:gd name="adj2" fmla="val 9423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Of course, O is not stupid… so he would never suggest this move…</a:t>
            </a:r>
          </a:p>
        </p:txBody>
      </p:sp>
      <p:sp>
        <p:nvSpPr>
          <p:cNvPr id="64" name="Speech Bubble: Rectangle with Corners Rounded 63"/>
          <p:cNvSpPr/>
          <p:nvPr/>
        </p:nvSpPr>
        <p:spPr bwMode="auto">
          <a:xfrm>
            <a:off x="5083359" y="1106125"/>
            <a:ext cx="2909175" cy="1068989"/>
          </a:xfrm>
          <a:prstGeom prst="wedgeRoundRectCallout">
            <a:avLst>
              <a:gd name="adj1" fmla="val -76943"/>
              <a:gd name="adj2" fmla="val 9187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the best I can get from this move...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 win for O. </a:t>
            </a:r>
            <a:r>
              <a:rPr lang="en-US" dirty="0"/>
              <a:t>Drat!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77377" y="459106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38" name="Speech Bubble: Rectangle with Corners Rounded 37"/>
          <p:cNvSpPr/>
          <p:nvPr/>
        </p:nvSpPr>
        <p:spPr bwMode="auto">
          <a:xfrm>
            <a:off x="2447522" y="5056435"/>
            <a:ext cx="2208821" cy="938479"/>
          </a:xfrm>
          <a:prstGeom prst="wedgeRoundRectCallout">
            <a:avLst>
              <a:gd name="adj1" fmla="val -6018"/>
              <a:gd name="adj2" fmla="val -13259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Well, O could go here… and immediately win!</a:t>
            </a:r>
          </a:p>
        </p:txBody>
      </p:sp>
    </p:spTree>
    <p:extLst>
      <p:ext uri="{BB962C8B-B14F-4D97-AF65-F5344CB8AC3E}">
        <p14:creationId xmlns:p14="http://schemas.microsoft.com/office/powerpoint/2010/main" val="139043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6 L 0.08316 -0.47778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9" y="-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6" grpId="0" animBg="1"/>
      <p:bldP spid="39" grpId="0" animBg="1"/>
      <p:bldP spid="39" grpId="1" animBg="1"/>
      <p:bldP spid="40" grpId="0" animBg="1"/>
      <p:bldP spid="40" grpId="1" animBg="1"/>
      <p:bldP spid="45" grpId="0"/>
      <p:bldP spid="54" grpId="0"/>
      <p:bldP spid="60" grpId="0" animBg="1"/>
      <p:bldP spid="60" grpId="1" animBg="1"/>
      <p:bldP spid="64" grpId="0" animBg="1"/>
      <p:bldP spid="64" grpId="1" animBg="1"/>
      <p:bldP spid="68" grpId="0"/>
      <p:bldP spid="68" grpId="1"/>
      <p:bldP spid="38" grpId="0" animBg="1"/>
      <p:bldP spid="38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128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738472" y="1261476"/>
            <a:ext cx="3733009" cy="1652522"/>
            <a:chOff x="1710246" y="1390140"/>
            <a:chExt cx="3733009" cy="1652522"/>
          </a:xfrm>
          <a:solidFill>
            <a:srgbClr val="FFFFFF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519948" y="1779639"/>
              <a:ext cx="1923307" cy="1263023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rot="17453122">
              <a:off x="2417839" y="682547"/>
              <a:ext cx="722671" cy="2137858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50" name="Rectangle 49"/>
          <p:cNvSpPr/>
          <p:nvPr/>
        </p:nvSpPr>
        <p:spPr bwMode="auto">
          <a:xfrm>
            <a:off x="6128493" y="287787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525700" y="2926808"/>
            <a:ext cx="1371624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1873" y="4657285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80149" y="63461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50183" y="1824207"/>
            <a:ext cx="53251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49132" y="63095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838910" y="131352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077377" y="459106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92533" y="45800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58" name="Speech Bubble: Rectangle with Corners Rounded 57"/>
          <p:cNvSpPr/>
          <p:nvPr/>
        </p:nvSpPr>
        <p:spPr bwMode="auto">
          <a:xfrm>
            <a:off x="6760297" y="53989"/>
            <a:ext cx="2175473" cy="1295048"/>
          </a:xfrm>
          <a:prstGeom prst="wedgeRoundRectCallout">
            <a:avLst>
              <a:gd name="adj1" fmla="val 1166"/>
              <a:gd name="adj2" fmla="val 15679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of course, I could play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same thing out for this move…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97271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2760298" y="1926743"/>
            <a:ext cx="3352322" cy="3499151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Speech Bubble: Rectangle with Corners Rounded 58"/>
          <p:cNvSpPr/>
          <p:nvPr/>
        </p:nvSpPr>
        <p:spPr bwMode="auto">
          <a:xfrm>
            <a:off x="2943637" y="2812716"/>
            <a:ext cx="2630445" cy="1295048"/>
          </a:xfrm>
          <a:prstGeom prst="wedgeRoundRectCallout">
            <a:avLst>
              <a:gd name="adj1" fmla="val 79262"/>
              <a:gd name="adj2" fmla="val 5329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since O wants to maximize </a:t>
            </a:r>
            <a:r>
              <a:rPr lang="en-US" dirty="0"/>
              <a:t>his chance of winning, he’d pick this move!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092533" y="45800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</p:spTree>
    <p:extLst>
      <p:ext uri="{BB962C8B-B14F-4D97-AF65-F5344CB8AC3E}">
        <p14:creationId xmlns:p14="http://schemas.microsoft.com/office/powerpoint/2010/main" val="407460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07407E-6 L -0.03472 -0.4152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" y="-2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0" animBg="1"/>
      <p:bldP spid="57" grpId="0" animBg="1"/>
      <p:bldP spid="46" grpId="0"/>
      <p:bldP spid="58" grpId="0" animBg="1"/>
      <p:bldP spid="47" grpId="0"/>
      <p:bldP spid="63" grpId="0" animBg="1"/>
      <p:bldP spid="59" grpId="0" animBg="1"/>
      <p:bldP spid="55" grpId="0"/>
      <p:bldP spid="55" grpId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80149" y="63461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50183" y="1824207"/>
            <a:ext cx="53251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49132" y="63095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838910" y="131352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077377" y="459106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92533" y="45800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97271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35" name="Speech Bubble: Rectangle with Corners Rounded 34"/>
          <p:cNvSpPr/>
          <p:nvPr/>
        </p:nvSpPr>
        <p:spPr bwMode="auto">
          <a:xfrm>
            <a:off x="449672" y="166698"/>
            <a:ext cx="2630445" cy="1295048"/>
          </a:xfrm>
          <a:prstGeom prst="wedgeRoundRectCallout">
            <a:avLst>
              <a:gd name="adj1" fmla="val 86881"/>
              <a:gd name="adj2" fmla="val -86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Of course, X wants to maximize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her chance of winning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(or tying) too…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2760298" y="1926743"/>
            <a:ext cx="3352322" cy="3499151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8" name="Speech Bubble: Rectangle with Corners Rounded 37"/>
          <p:cNvSpPr/>
          <p:nvPr/>
        </p:nvSpPr>
        <p:spPr bwMode="auto">
          <a:xfrm>
            <a:off x="3099430" y="2456787"/>
            <a:ext cx="2630445" cy="1295048"/>
          </a:xfrm>
          <a:prstGeom prst="wedgeRoundRectCallout">
            <a:avLst>
              <a:gd name="adj1" fmla="val -116930"/>
              <a:gd name="adj2" fmla="val -4245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she’d pick this move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to guarantee a tie game (rather than suffer a sure loss).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77239" y="172518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</p:spTree>
    <p:extLst>
      <p:ext uri="{BB962C8B-B14F-4D97-AF65-F5344CB8AC3E}">
        <p14:creationId xmlns:p14="http://schemas.microsoft.com/office/powerpoint/2010/main" val="344356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B0BD1-11D3-4FF4-8285-BAEFD12E191B}" type="slidenum">
              <a:rPr lang="en-US"/>
              <a:pPr/>
              <a:t>13</a:t>
            </a:fld>
            <a:endParaRPr lang="en-US"/>
          </a:p>
        </p:txBody>
      </p:sp>
      <p:sp>
        <p:nvSpPr>
          <p:cNvPr id="696342" name="Text Box 22"/>
          <p:cNvSpPr txBox="1">
            <a:spLocks noChangeArrowheads="1"/>
          </p:cNvSpPr>
          <p:nvPr/>
        </p:nvSpPr>
        <p:spPr bwMode="auto">
          <a:xfrm>
            <a:off x="334963" y="1092200"/>
            <a:ext cx="4146550" cy="3390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void eatCandy(int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layer)</a:t>
            </a:r>
            <a:endParaRPr lang="en-US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if (layer == 0)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&lt;&lt; “Eat center!”;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return; 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}</a:t>
            </a:r>
            <a:endParaRPr lang="en-US" dirty="0">
              <a:latin typeface="Courier New" pitchFamily="49" charset="0"/>
            </a:endParaRPr>
          </a:p>
          <a:p>
            <a:pPr algn="l"/>
            <a:endParaRPr lang="en-US" dirty="0"/>
          </a:p>
          <a:p>
            <a:pPr algn="l"/>
            <a:r>
              <a:rPr lang="en-US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cout</a:t>
            </a:r>
            <a:r>
              <a:rPr lang="en-US" b="1" dirty="0">
                <a:latin typeface="Courier New" pitchFamily="49" charset="0"/>
              </a:rPr>
              <a:t>&lt;&lt;“Lick layer “&lt;&lt;layer;</a:t>
            </a:r>
          </a:p>
          <a:p>
            <a:pPr algn="l"/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eatCandy(layer-1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 </a:t>
            </a:r>
            <a:endParaRPr lang="en-US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Simplifying Code</a:t>
            </a:r>
          </a:p>
        </p:txBody>
      </p:sp>
      <p:sp>
        <p:nvSpPr>
          <p:cNvPr id="696324" name="Text Box 4"/>
          <p:cNvSpPr txBox="1">
            <a:spLocks noChangeArrowheads="1"/>
          </p:cNvSpPr>
          <p:nvPr/>
        </p:nvSpPr>
        <p:spPr bwMode="auto">
          <a:xfrm>
            <a:off x="4373216" y="1133475"/>
            <a:ext cx="46783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 dirty="0"/>
              <a:t>Can you identify the </a:t>
            </a:r>
            <a:r>
              <a:rPr lang="en-US" sz="2200" dirty="0">
                <a:solidFill>
                  <a:srgbClr val="990000"/>
                </a:solidFill>
              </a:rPr>
              <a:t>simplifying code </a:t>
            </a:r>
            <a:r>
              <a:rPr lang="en-US" sz="2200" dirty="0"/>
              <a:t>in our </a:t>
            </a:r>
            <a:r>
              <a:rPr lang="en-US" sz="22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eatCandy</a:t>
            </a:r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 </a:t>
            </a:r>
            <a:r>
              <a:rPr lang="en-US" sz="2200" dirty="0"/>
              <a:t>function? </a:t>
            </a:r>
          </a:p>
        </p:txBody>
      </p:sp>
      <p:sp>
        <p:nvSpPr>
          <p:cNvPr id="696325" name="Rectangle 5"/>
          <p:cNvSpPr>
            <a:spLocks noChangeArrowheads="1"/>
          </p:cNvSpPr>
          <p:nvPr/>
        </p:nvSpPr>
        <p:spPr bwMode="auto">
          <a:xfrm>
            <a:off x="320675" y="4572000"/>
            <a:ext cx="3657600" cy="144780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96326" name="Text Box 6"/>
          <p:cNvSpPr txBox="1">
            <a:spLocks noChangeArrowheads="1"/>
          </p:cNvSpPr>
          <p:nvPr/>
        </p:nvSpPr>
        <p:spPr bwMode="auto">
          <a:xfrm>
            <a:off x="327025" y="4633913"/>
            <a:ext cx="23177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 dirty="0">
                <a:latin typeface="Courier New" pitchFamily="49" charset="0"/>
              </a:rPr>
              <a:t>main()</a:t>
            </a:r>
          </a:p>
          <a:p>
            <a:pPr algn="l"/>
            <a:r>
              <a:rPr lang="en-US" sz="20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2000" b="1">
                <a:latin typeface="Courier New" pitchFamily="49" charset="0"/>
              </a:rPr>
              <a:t>  eatCandy(3</a:t>
            </a:r>
            <a:r>
              <a:rPr lang="en-US" sz="2000" b="1" dirty="0">
                <a:latin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</a:rPr>
              <a:t>}</a:t>
            </a:r>
          </a:p>
        </p:txBody>
      </p:sp>
      <p:sp>
        <p:nvSpPr>
          <p:cNvPr id="696327" name="Rectangle 7"/>
          <p:cNvSpPr>
            <a:spLocks noChangeArrowheads="1"/>
          </p:cNvSpPr>
          <p:nvPr/>
        </p:nvSpPr>
        <p:spPr bwMode="auto">
          <a:xfrm>
            <a:off x="1920875" y="3865563"/>
            <a:ext cx="954088" cy="3190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28" name="Text Box 8"/>
          <p:cNvSpPr txBox="1">
            <a:spLocks noChangeArrowheads="1"/>
          </p:cNvSpPr>
          <p:nvPr/>
        </p:nvSpPr>
        <p:spPr bwMode="auto">
          <a:xfrm>
            <a:off x="4327525" y="2225675"/>
            <a:ext cx="46132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Courier New" pitchFamily="49" charset="0"/>
              </a:rPr>
              <a:t>What if we </a:t>
            </a:r>
            <a:r>
              <a:rPr lang="en-US" sz="2200">
                <a:solidFill>
                  <a:srgbClr val="FF3300"/>
                </a:solidFill>
                <a:cs typeface="Courier New" pitchFamily="49" charset="0"/>
              </a:rPr>
              <a:t>didn’t have</a:t>
            </a:r>
            <a:r>
              <a:rPr lang="en-US" sz="2200">
                <a:cs typeface="Courier New" pitchFamily="49" charset="0"/>
              </a:rPr>
              <a:t> </a:t>
            </a:r>
            <a:r>
              <a:rPr lang="en-US" sz="2200">
                <a:solidFill>
                  <a:srgbClr val="990000"/>
                </a:solidFill>
                <a:cs typeface="Courier New" pitchFamily="49" charset="0"/>
              </a:rPr>
              <a:t>simplifying code</a:t>
            </a:r>
            <a:r>
              <a:rPr lang="en-US" sz="2200">
                <a:cs typeface="Courier New" pitchFamily="49" charset="0"/>
              </a:rPr>
              <a:t>?</a:t>
            </a:r>
            <a:r>
              <a:rPr lang="en-US" sz="2200"/>
              <a:t> </a:t>
            </a:r>
          </a:p>
        </p:txBody>
      </p:sp>
      <p:sp>
        <p:nvSpPr>
          <p:cNvPr id="696329" name="Text Box 9"/>
          <p:cNvSpPr txBox="1">
            <a:spLocks noChangeArrowheads="1"/>
          </p:cNvSpPr>
          <p:nvPr/>
        </p:nvSpPr>
        <p:spPr bwMode="auto">
          <a:xfrm>
            <a:off x="4397375" y="3217863"/>
            <a:ext cx="461645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/>
              <a:t>Our function would never get closer to our stopping condition and never stop running. </a:t>
            </a:r>
          </a:p>
        </p:txBody>
      </p:sp>
      <p:sp>
        <p:nvSpPr>
          <p:cNvPr id="696330" name="Rectangle 10"/>
          <p:cNvSpPr>
            <a:spLocks noChangeArrowheads="1"/>
          </p:cNvSpPr>
          <p:nvPr/>
        </p:nvSpPr>
        <p:spPr bwMode="auto">
          <a:xfrm>
            <a:off x="2608263" y="3856038"/>
            <a:ext cx="287337" cy="331787"/>
          </a:xfrm>
          <a:prstGeom prst="rect">
            <a:avLst/>
          </a:prstGeom>
          <a:solidFill>
            <a:srgbClr val="CCFFFF"/>
          </a:solidFill>
          <a:ln w="3175">
            <a:solidFill>
              <a:srgbClr val="CC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33" name="Text Box 13"/>
          <p:cNvSpPr txBox="1">
            <a:spLocks noChangeArrowheads="1"/>
          </p:cNvSpPr>
          <p:nvPr/>
        </p:nvSpPr>
        <p:spPr bwMode="auto">
          <a:xfrm>
            <a:off x="4081463" y="4521200"/>
            <a:ext cx="49212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Most recursive functions simplify their inputs in one of two ways:</a:t>
            </a:r>
          </a:p>
        </p:txBody>
      </p:sp>
      <p:sp>
        <p:nvSpPr>
          <p:cNvPr id="696334" name="Text Box 14"/>
          <p:cNvSpPr txBox="1">
            <a:spLocks noChangeArrowheads="1"/>
          </p:cNvSpPr>
          <p:nvPr/>
        </p:nvSpPr>
        <p:spPr bwMode="auto">
          <a:xfrm>
            <a:off x="4062413" y="5283200"/>
            <a:ext cx="55499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1. Each recursive call </a:t>
            </a:r>
            <a:r>
              <a:rPr lang="en-US" sz="2000" dirty="0">
                <a:solidFill>
                  <a:srgbClr val="6600CC"/>
                </a:solidFill>
              </a:rPr>
              <a:t>divides its input   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>
                <a:solidFill>
                  <a:srgbClr val="6600CC"/>
                </a:solidFill>
              </a:rPr>
              <a:t>    problem in half</a:t>
            </a:r>
            <a:r>
              <a:rPr lang="en-US" sz="2000" dirty="0"/>
              <a:t> (like </a:t>
            </a:r>
            <a:r>
              <a:rPr lang="en-US" sz="2000" dirty="0" err="1"/>
              <a:t>MergeSort</a:t>
            </a:r>
            <a:r>
              <a:rPr lang="en-US" sz="2000" dirty="0"/>
              <a:t>) </a:t>
            </a:r>
          </a:p>
        </p:txBody>
      </p:sp>
      <p:sp>
        <p:nvSpPr>
          <p:cNvPr id="696335" name="Text Box 15"/>
          <p:cNvSpPr txBox="1">
            <a:spLocks noChangeArrowheads="1"/>
          </p:cNvSpPr>
          <p:nvPr/>
        </p:nvSpPr>
        <p:spPr bwMode="auto">
          <a:xfrm>
            <a:off x="4062413" y="6054725"/>
            <a:ext cx="55499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2. Each recursive call operates on an</a:t>
            </a:r>
            <a:br>
              <a:rPr lang="en-US" sz="2000" dirty="0"/>
            </a:br>
            <a:r>
              <a:rPr lang="en-US" sz="2000" dirty="0"/>
              <a:t>    input that’s </a:t>
            </a:r>
            <a:r>
              <a:rPr lang="en-US" sz="2000" dirty="0">
                <a:solidFill>
                  <a:srgbClr val="6600CC"/>
                </a:solidFill>
              </a:rPr>
              <a:t>one smaller</a:t>
            </a:r>
            <a:r>
              <a:rPr lang="en-US" sz="2000" dirty="0"/>
              <a:t> than the last</a:t>
            </a:r>
          </a:p>
        </p:txBody>
      </p:sp>
      <p:sp>
        <p:nvSpPr>
          <p:cNvPr id="696337" name="Text Box 17"/>
          <p:cNvSpPr txBox="1">
            <a:spLocks noChangeArrowheads="1"/>
          </p:cNvSpPr>
          <p:nvPr/>
        </p:nvSpPr>
        <p:spPr bwMode="auto">
          <a:xfrm>
            <a:off x="4384675" y="6356350"/>
            <a:ext cx="252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696338" name="Text Box 18"/>
          <p:cNvSpPr txBox="1">
            <a:spLocks noChangeArrowheads="1"/>
          </p:cNvSpPr>
          <p:nvPr/>
        </p:nvSpPr>
        <p:spPr bwMode="auto">
          <a:xfrm>
            <a:off x="2651125" y="3870325"/>
            <a:ext cx="252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cxnSp>
        <p:nvCxnSpPr>
          <p:cNvPr id="696339" name="AutoShape 19"/>
          <p:cNvCxnSpPr>
            <a:cxnSpLocks noChangeShapeType="1"/>
            <a:stCxn id="696337" idx="1"/>
            <a:endCxn id="696338" idx="2"/>
          </p:cNvCxnSpPr>
          <p:nvPr/>
        </p:nvCxnSpPr>
        <p:spPr bwMode="auto">
          <a:xfrm rot="10800000">
            <a:off x="2778125" y="4237038"/>
            <a:ext cx="1606550" cy="2303462"/>
          </a:xfrm>
          <a:prstGeom prst="curvedConnector2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963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6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6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9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9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96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9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96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96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27" grpId="0" animBg="1"/>
      <p:bldP spid="696328" grpId="0" autoUpdateAnimBg="0"/>
      <p:bldP spid="696329" grpId="0" autoUpdateAnimBg="0"/>
      <p:bldP spid="696330" grpId="0" animBg="1"/>
      <p:bldP spid="696330" grpId="1" animBg="1"/>
      <p:bldP spid="696333" grpId="0" autoUpdateAnimBg="0"/>
      <p:bldP spid="696334" grpId="0" autoUpdateAnimBg="0"/>
      <p:bldP spid="696335" grpId="0" autoUpdateAnimBg="0"/>
      <p:bldP spid="69633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34" y="-76200"/>
            <a:ext cx="8893480" cy="1143000"/>
          </a:xfrm>
        </p:spPr>
        <p:txBody>
          <a:bodyPr/>
          <a:lstStyle/>
          <a:p>
            <a:r>
              <a:rPr lang="en-US" dirty="0"/>
              <a:t>So How Do “AI” </a:t>
            </a:r>
            <a:r>
              <a:rPr lang="en-US"/>
              <a:t>Players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0204" y="1630481"/>
            <a:ext cx="7443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 it turns out, they </a:t>
            </a:r>
            <a:r>
              <a:rPr lang="en-US" sz="2800" dirty="0">
                <a:solidFill>
                  <a:srgbClr val="FF0000"/>
                </a:solidFill>
              </a:rPr>
              <a:t>plan ahead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/>
              <a:t>the same way you or I might!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7678" y="3228588"/>
            <a:ext cx="7443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They </a:t>
            </a:r>
            <a:r>
              <a:rPr lang="en-US" sz="2800" dirty="0">
                <a:solidFill>
                  <a:srgbClr val="FF0000"/>
                </a:solidFill>
              </a:rPr>
              <a:t>use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recursion</a:t>
            </a:r>
            <a:r>
              <a:rPr lang="en-US" sz="2800" dirty="0"/>
              <a:t> to 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simulate the game </a:t>
            </a:r>
            <a:r>
              <a:rPr lang="en-US" sz="2800" dirty="0"/>
              <a:t>as deeply as possible.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7678" y="4746376"/>
            <a:ext cx="7562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Having </a:t>
            </a:r>
            <a:r>
              <a:rPr lang="en-US" sz="2800" dirty="0">
                <a:solidFill>
                  <a:srgbClr val="FF0000"/>
                </a:solidFill>
              </a:rPr>
              <a:t>each simulated player </a:t>
            </a:r>
            <a:r>
              <a:rPr lang="en-US" sz="2800" dirty="0"/>
              <a:t>attempt to 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maximize its own self interest</a:t>
            </a:r>
            <a:r>
              <a:rPr lang="en-US" sz="2800" dirty="0"/>
              <a:t> at each level!</a:t>
            </a:r>
          </a:p>
        </p:txBody>
      </p:sp>
    </p:spTree>
    <p:extLst>
      <p:ext uri="{BB962C8B-B14F-4D97-AF65-F5344CB8AC3E}">
        <p14:creationId xmlns:p14="http://schemas.microsoft.com/office/powerpoint/2010/main" val="53258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390132" y="103190"/>
            <a:ext cx="2734842" cy="1877954"/>
            <a:chOff x="6471781" y="26773"/>
            <a:chExt cx="2586762" cy="970054"/>
          </a:xfrm>
        </p:grpSpPr>
        <p:sp>
          <p:nvSpPr>
            <p:cNvPr id="6" name="Rectangle 5"/>
            <p:cNvSpPr/>
            <p:nvPr/>
          </p:nvSpPr>
          <p:spPr bwMode="auto">
            <a:xfrm>
              <a:off x="6484781" y="26773"/>
              <a:ext cx="2573762" cy="928586"/>
            </a:xfrm>
            <a:prstGeom prst="rect">
              <a:avLst/>
            </a:prstGeom>
            <a:solidFill>
              <a:srgbClr val="FFEBFE">
                <a:alpha val="40000"/>
              </a:srgbClr>
            </a:solidFill>
            <a:ln w="254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71781" y="42720"/>
              <a:ext cx="9739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 is trying to find its best move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505" y="26773"/>
            <a:ext cx="6322665" cy="2308324"/>
          </a:xfrm>
          <a:prstGeom prst="rect">
            <a:avLst/>
          </a:prstGeom>
          <a:solidFill>
            <a:srgbClr val="EFEFF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pickMoveFor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HowMuchCould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Return the best move for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/>
              <a:t>(given all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’s responses)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73346" y="4727059"/>
            <a:ext cx="6327857" cy="2308324"/>
          </a:xfrm>
          <a:prstGeom prst="rect">
            <a:avLst/>
          </a:prstGeom>
          <a:solidFill>
            <a:srgbClr val="EFEFF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HowMuchCould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 err="1"/>
              <a:t>HurtMeIfIMadeThisMove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CouldHurtMeIfIMadeThisMove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Return the best result for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/>
              <a:t>(given all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’s responses)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2147" y="2376916"/>
            <a:ext cx="6327857" cy="23083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HowMuchCould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HurtMeIfIMadeThisMove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 </a:t>
            </a:r>
            <a:r>
              <a:rPr lang="en-US" dirty="0"/>
              <a:t>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 err="1"/>
              <a:t>CouldHurtMeIfIMadeThisMove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Return the best result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(given all of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’s responses)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35" name="Line 187"/>
          <p:cNvSpPr>
            <a:spLocks noChangeShapeType="1"/>
          </p:cNvSpPr>
          <p:nvPr/>
        </p:nvSpPr>
        <p:spPr bwMode="auto">
          <a:xfrm>
            <a:off x="0" y="7415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187"/>
          <p:cNvSpPr>
            <a:spLocks noChangeShapeType="1"/>
          </p:cNvSpPr>
          <p:nvPr/>
        </p:nvSpPr>
        <p:spPr bwMode="auto">
          <a:xfrm>
            <a:off x="180471" y="101787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187"/>
          <p:cNvSpPr>
            <a:spLocks noChangeShapeType="1"/>
          </p:cNvSpPr>
          <p:nvPr/>
        </p:nvSpPr>
        <p:spPr bwMode="auto">
          <a:xfrm>
            <a:off x="198572" y="128110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187"/>
          <p:cNvSpPr>
            <a:spLocks noChangeShapeType="1"/>
          </p:cNvSpPr>
          <p:nvPr/>
        </p:nvSpPr>
        <p:spPr bwMode="auto">
          <a:xfrm>
            <a:off x="200025" y="157667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187"/>
          <p:cNvSpPr>
            <a:spLocks noChangeShapeType="1"/>
          </p:cNvSpPr>
          <p:nvPr/>
        </p:nvSpPr>
        <p:spPr bwMode="auto">
          <a:xfrm>
            <a:off x="58394" y="30913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187"/>
          <p:cNvSpPr>
            <a:spLocks noChangeShapeType="1"/>
          </p:cNvSpPr>
          <p:nvPr/>
        </p:nvSpPr>
        <p:spPr bwMode="auto">
          <a:xfrm>
            <a:off x="286876" y="337650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187"/>
          <p:cNvSpPr>
            <a:spLocks noChangeShapeType="1"/>
          </p:cNvSpPr>
          <p:nvPr/>
        </p:nvSpPr>
        <p:spPr bwMode="auto">
          <a:xfrm>
            <a:off x="284622" y="3640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187"/>
          <p:cNvSpPr>
            <a:spLocks noChangeShapeType="1"/>
          </p:cNvSpPr>
          <p:nvPr/>
        </p:nvSpPr>
        <p:spPr bwMode="auto">
          <a:xfrm>
            <a:off x="-120473" y="254562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187"/>
          <p:cNvSpPr>
            <a:spLocks noChangeShapeType="1"/>
          </p:cNvSpPr>
          <p:nvPr/>
        </p:nvSpPr>
        <p:spPr bwMode="auto">
          <a:xfrm>
            <a:off x="284622" y="392058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187"/>
          <p:cNvSpPr>
            <a:spLocks noChangeShapeType="1"/>
          </p:cNvSpPr>
          <p:nvPr/>
        </p:nvSpPr>
        <p:spPr bwMode="auto">
          <a:xfrm>
            <a:off x="-36441" y="48948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Line 187"/>
          <p:cNvSpPr>
            <a:spLocks noChangeShapeType="1"/>
          </p:cNvSpPr>
          <p:nvPr/>
        </p:nvSpPr>
        <p:spPr bwMode="auto">
          <a:xfrm>
            <a:off x="170497" y="54403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Line 187"/>
          <p:cNvSpPr>
            <a:spLocks noChangeShapeType="1"/>
          </p:cNvSpPr>
          <p:nvPr/>
        </p:nvSpPr>
        <p:spPr bwMode="auto">
          <a:xfrm>
            <a:off x="368654" y="573799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187"/>
          <p:cNvSpPr>
            <a:spLocks noChangeShapeType="1"/>
          </p:cNvSpPr>
          <p:nvPr/>
        </p:nvSpPr>
        <p:spPr bwMode="auto">
          <a:xfrm>
            <a:off x="70146" y="655696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187"/>
          <p:cNvSpPr>
            <a:spLocks noChangeShapeType="1"/>
          </p:cNvSpPr>
          <p:nvPr/>
        </p:nvSpPr>
        <p:spPr bwMode="auto">
          <a:xfrm>
            <a:off x="53054" y="308945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187"/>
          <p:cNvSpPr>
            <a:spLocks noChangeShapeType="1"/>
          </p:cNvSpPr>
          <p:nvPr/>
        </p:nvSpPr>
        <p:spPr bwMode="auto">
          <a:xfrm>
            <a:off x="284622" y="337157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187"/>
          <p:cNvSpPr>
            <a:spLocks noChangeShapeType="1"/>
          </p:cNvSpPr>
          <p:nvPr/>
        </p:nvSpPr>
        <p:spPr bwMode="auto">
          <a:xfrm>
            <a:off x="284622" y="3640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187"/>
          <p:cNvSpPr>
            <a:spLocks noChangeShapeType="1"/>
          </p:cNvSpPr>
          <p:nvPr/>
        </p:nvSpPr>
        <p:spPr bwMode="auto">
          <a:xfrm>
            <a:off x="284622" y="392058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Line 187"/>
          <p:cNvSpPr>
            <a:spLocks noChangeShapeType="1"/>
          </p:cNvSpPr>
          <p:nvPr/>
        </p:nvSpPr>
        <p:spPr bwMode="auto">
          <a:xfrm>
            <a:off x="-36441" y="48948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Line 187"/>
          <p:cNvSpPr>
            <a:spLocks noChangeShapeType="1"/>
          </p:cNvSpPr>
          <p:nvPr/>
        </p:nvSpPr>
        <p:spPr bwMode="auto">
          <a:xfrm>
            <a:off x="180471" y="54403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187"/>
          <p:cNvSpPr>
            <a:spLocks noChangeShapeType="1"/>
          </p:cNvSpPr>
          <p:nvPr/>
        </p:nvSpPr>
        <p:spPr bwMode="auto">
          <a:xfrm>
            <a:off x="374946" y="573321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Up Arrow 132"/>
          <p:cNvSpPr/>
          <p:nvPr/>
        </p:nvSpPr>
        <p:spPr bwMode="auto">
          <a:xfrm rot="5400000">
            <a:off x="8167914" y="339104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Line 187"/>
          <p:cNvSpPr>
            <a:spLocks noChangeShapeType="1"/>
          </p:cNvSpPr>
          <p:nvPr/>
        </p:nvSpPr>
        <p:spPr bwMode="auto">
          <a:xfrm>
            <a:off x="377200" y="601857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187"/>
          <p:cNvSpPr>
            <a:spLocks noChangeShapeType="1"/>
          </p:cNvSpPr>
          <p:nvPr/>
        </p:nvSpPr>
        <p:spPr bwMode="auto">
          <a:xfrm>
            <a:off x="170497" y="54526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187"/>
          <p:cNvSpPr>
            <a:spLocks noChangeShapeType="1"/>
          </p:cNvSpPr>
          <p:nvPr/>
        </p:nvSpPr>
        <p:spPr bwMode="auto">
          <a:xfrm>
            <a:off x="70146" y="655696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187"/>
          <p:cNvSpPr>
            <a:spLocks noChangeShapeType="1"/>
          </p:cNvSpPr>
          <p:nvPr/>
        </p:nvSpPr>
        <p:spPr bwMode="auto">
          <a:xfrm>
            <a:off x="377200" y="602804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187"/>
          <p:cNvSpPr>
            <a:spLocks noChangeShapeType="1"/>
          </p:cNvSpPr>
          <p:nvPr/>
        </p:nvSpPr>
        <p:spPr bwMode="auto">
          <a:xfrm>
            <a:off x="176549" y="545161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187"/>
          <p:cNvSpPr>
            <a:spLocks noChangeShapeType="1"/>
          </p:cNvSpPr>
          <p:nvPr/>
        </p:nvSpPr>
        <p:spPr bwMode="auto">
          <a:xfrm>
            <a:off x="63854" y="308945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Line 187"/>
          <p:cNvSpPr>
            <a:spLocks noChangeShapeType="1"/>
          </p:cNvSpPr>
          <p:nvPr/>
        </p:nvSpPr>
        <p:spPr bwMode="auto">
          <a:xfrm>
            <a:off x="0" y="419044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920230" y="3998405"/>
            <a:ext cx="7443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computer player simulates just how a human player thinks about future moves!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3"/>
          <a:srcRect l="44932" r="45171" b="86839"/>
          <a:stretch/>
        </p:blipFill>
        <p:spPr>
          <a:xfrm>
            <a:off x="8483871" y="212997"/>
            <a:ext cx="629174" cy="53447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333996" y="741535"/>
            <a:ext cx="1044985" cy="996057"/>
            <a:chOff x="7333996" y="741535"/>
            <a:chExt cx="1044985" cy="996057"/>
          </a:xfrm>
        </p:grpSpPr>
        <p:pic>
          <p:nvPicPr>
            <p:cNvPr id="90" name="Picture 89"/>
            <p:cNvPicPr>
              <a:picLocks noChangeAspect="1"/>
            </p:cNvPicPr>
            <p:nvPr/>
          </p:nvPicPr>
          <p:blipFill rotWithShape="1">
            <a:blip r:embed="rId3"/>
            <a:srcRect l="10225" t="26794" r="80537" b="61018"/>
            <a:stretch/>
          </p:blipFill>
          <p:spPr>
            <a:xfrm>
              <a:off x="7333996" y="1242641"/>
              <a:ext cx="587230" cy="494951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 bwMode="auto">
            <a:xfrm flipH="1">
              <a:off x="7921226" y="741535"/>
              <a:ext cx="457755" cy="43741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" name="Group 13"/>
          <p:cNvGrpSpPr/>
          <p:nvPr/>
        </p:nvGrpSpPr>
        <p:grpSpPr>
          <a:xfrm>
            <a:off x="6400800" y="1126470"/>
            <a:ext cx="2759260" cy="1740343"/>
            <a:chOff x="6400800" y="1126470"/>
            <a:chExt cx="2759260" cy="1740343"/>
          </a:xfrm>
        </p:grpSpPr>
        <p:grpSp>
          <p:nvGrpSpPr>
            <p:cNvPr id="71" name="Group 70"/>
            <p:cNvGrpSpPr/>
            <p:nvPr/>
          </p:nvGrpSpPr>
          <p:grpSpPr>
            <a:xfrm>
              <a:off x="6400800" y="1126470"/>
              <a:ext cx="2759260" cy="1740343"/>
              <a:chOff x="6580043" y="-110354"/>
              <a:chExt cx="2598367" cy="1740343"/>
            </a:xfrm>
          </p:grpSpPr>
          <p:sp>
            <p:nvSpPr>
              <p:cNvPr id="74" name="Rectangle 73"/>
              <p:cNvSpPr/>
              <p:nvPr/>
            </p:nvSpPr>
            <p:spPr bwMode="auto">
              <a:xfrm>
                <a:off x="6580043" y="-51206"/>
                <a:ext cx="2567232" cy="1681195"/>
              </a:xfrm>
              <a:prstGeom prst="rect">
                <a:avLst/>
              </a:prstGeom>
              <a:solidFill>
                <a:srgbClr val="E6E6E6"/>
              </a:solidFill>
              <a:ln w="254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8291099" y="-110354"/>
                <a:ext cx="887311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O is trying to find its best response</a:t>
                </a:r>
              </a:p>
            </p:txBody>
          </p:sp>
        </p:grpSp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3"/>
            <a:srcRect l="10225" t="26794" r="80537" b="61018"/>
            <a:stretch/>
          </p:blipFill>
          <p:spPr>
            <a:xfrm>
              <a:off x="7333994" y="1235952"/>
              <a:ext cx="587230" cy="494951"/>
            </a:xfrm>
            <a:prstGeom prst="rect">
              <a:avLst/>
            </a:prstGeom>
          </p:spPr>
        </p:pic>
      </p:grpSp>
      <p:sp>
        <p:nvSpPr>
          <p:cNvPr id="69" name="Up Arrow 132"/>
          <p:cNvSpPr/>
          <p:nvPr/>
        </p:nvSpPr>
        <p:spPr bwMode="auto">
          <a:xfrm rot="5400000">
            <a:off x="6986371" y="1501609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6" name="Up Arrow 132"/>
          <p:cNvSpPr/>
          <p:nvPr/>
        </p:nvSpPr>
        <p:spPr bwMode="auto">
          <a:xfrm rot="16200000">
            <a:off x="7946858" y="1501609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01532" y="2205363"/>
            <a:ext cx="2819595" cy="1822374"/>
            <a:chOff x="6401532" y="2205363"/>
            <a:chExt cx="2819595" cy="1822374"/>
          </a:xfrm>
        </p:grpSpPr>
        <p:grpSp>
          <p:nvGrpSpPr>
            <p:cNvPr id="62" name="Group 61"/>
            <p:cNvGrpSpPr/>
            <p:nvPr/>
          </p:nvGrpSpPr>
          <p:grpSpPr>
            <a:xfrm>
              <a:off x="6401532" y="2205363"/>
              <a:ext cx="2819595" cy="1822374"/>
              <a:chOff x="6484781" y="14015"/>
              <a:chExt cx="2666926" cy="941344"/>
            </a:xfrm>
          </p:grpSpPr>
          <p:sp>
            <p:nvSpPr>
              <p:cNvPr id="68" name="Rectangle 67"/>
              <p:cNvSpPr/>
              <p:nvPr/>
            </p:nvSpPr>
            <p:spPr bwMode="auto">
              <a:xfrm>
                <a:off x="6484781" y="26773"/>
                <a:ext cx="2573762" cy="928586"/>
              </a:xfrm>
              <a:prstGeom prst="rect">
                <a:avLst/>
              </a:prstGeom>
              <a:solidFill>
                <a:srgbClr val="FFEBFE"/>
              </a:solidFill>
              <a:ln w="25400" cap="flat" cmpd="sng" algn="ctr">
                <a:solidFill>
                  <a:srgbClr val="CC00FF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177755" y="14015"/>
                <a:ext cx="973952" cy="604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X is trying to find its best response</a:t>
                </a:r>
              </a:p>
            </p:txBody>
          </p:sp>
        </p:grpSp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3"/>
            <a:srcRect l="988" t="55094" r="89511" b="32719"/>
            <a:stretch/>
          </p:blipFill>
          <p:spPr>
            <a:xfrm>
              <a:off x="6479396" y="2267954"/>
              <a:ext cx="604007" cy="49495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6525684" y="3745946"/>
            <a:ext cx="497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Tie!</a:t>
            </a:r>
          </a:p>
        </p:txBody>
      </p:sp>
      <p:sp>
        <p:nvSpPr>
          <p:cNvPr id="75" name="Up Arrow 132"/>
          <p:cNvSpPr/>
          <p:nvPr/>
        </p:nvSpPr>
        <p:spPr bwMode="auto">
          <a:xfrm rot="16200000">
            <a:off x="7117178" y="2526921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751476" y="1769518"/>
            <a:ext cx="497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Tie!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483664" y="1789377"/>
            <a:ext cx="909539" cy="980170"/>
            <a:chOff x="6483664" y="1789377"/>
            <a:chExt cx="909539" cy="980170"/>
          </a:xfrm>
        </p:grpSpPr>
        <p:cxnSp>
          <p:nvCxnSpPr>
            <p:cNvPr id="93" name="Straight Connector 92"/>
            <p:cNvCxnSpPr/>
            <p:nvPr/>
          </p:nvCxnSpPr>
          <p:spPr bwMode="auto">
            <a:xfrm flipH="1">
              <a:off x="7128670" y="1789377"/>
              <a:ext cx="264533" cy="411554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94" name="Picture 93"/>
            <p:cNvPicPr>
              <a:picLocks noChangeAspect="1"/>
            </p:cNvPicPr>
            <p:nvPr/>
          </p:nvPicPr>
          <p:blipFill rotWithShape="1">
            <a:blip r:embed="rId3"/>
            <a:srcRect l="988" t="55094" r="89511" b="32719"/>
            <a:stretch/>
          </p:blipFill>
          <p:spPr>
            <a:xfrm>
              <a:off x="6483664" y="2274597"/>
              <a:ext cx="604007" cy="49495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484510" y="2814082"/>
            <a:ext cx="595619" cy="938127"/>
            <a:chOff x="6484510" y="2814082"/>
            <a:chExt cx="595619" cy="938127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3"/>
            <a:srcRect l="1252" t="82568" r="89379" b="5244"/>
            <a:stretch/>
          </p:blipFill>
          <p:spPr>
            <a:xfrm>
              <a:off x="6484510" y="3257258"/>
              <a:ext cx="595619" cy="494951"/>
            </a:xfrm>
            <a:prstGeom prst="rect">
              <a:avLst/>
            </a:prstGeom>
          </p:spPr>
        </p:pic>
        <p:cxnSp>
          <p:nvCxnSpPr>
            <p:cNvPr id="96" name="Straight Connector 95"/>
            <p:cNvCxnSpPr/>
            <p:nvPr/>
          </p:nvCxnSpPr>
          <p:spPr bwMode="auto">
            <a:xfrm flipH="1">
              <a:off x="6781399" y="2814082"/>
              <a:ext cx="8064" cy="40490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6" name="Group 15"/>
          <p:cNvGrpSpPr/>
          <p:nvPr/>
        </p:nvGrpSpPr>
        <p:grpSpPr>
          <a:xfrm>
            <a:off x="7722222" y="1774044"/>
            <a:ext cx="578840" cy="994594"/>
            <a:chOff x="7722222" y="1774044"/>
            <a:chExt cx="578840" cy="994594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 rotWithShape="1">
            <a:blip r:embed="rId3"/>
            <a:srcRect l="20122" t="55094" r="70772" b="32513"/>
            <a:stretch/>
          </p:blipFill>
          <p:spPr>
            <a:xfrm>
              <a:off x="7722222" y="2265300"/>
              <a:ext cx="578840" cy="503338"/>
            </a:xfrm>
            <a:prstGeom prst="rect">
              <a:avLst/>
            </a:prstGeom>
          </p:spPr>
        </p:pic>
        <p:cxnSp>
          <p:nvCxnSpPr>
            <p:cNvPr id="100" name="Straight Connector 99"/>
            <p:cNvCxnSpPr/>
            <p:nvPr/>
          </p:nvCxnSpPr>
          <p:spPr bwMode="auto">
            <a:xfrm>
              <a:off x="7831714" y="1774044"/>
              <a:ext cx="271548" cy="426887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3" name="TextBox 52"/>
          <p:cNvSpPr txBox="1"/>
          <p:nvPr/>
        </p:nvSpPr>
        <p:spPr>
          <a:xfrm>
            <a:off x="6523339" y="3745824"/>
            <a:ext cx="497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Tie!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412332" y="2207937"/>
            <a:ext cx="2819595" cy="1822374"/>
            <a:chOff x="6412332" y="2207937"/>
            <a:chExt cx="2819595" cy="1822374"/>
          </a:xfrm>
        </p:grpSpPr>
        <p:grpSp>
          <p:nvGrpSpPr>
            <p:cNvPr id="17" name="Group 16"/>
            <p:cNvGrpSpPr/>
            <p:nvPr/>
          </p:nvGrpSpPr>
          <p:grpSpPr>
            <a:xfrm>
              <a:off x="6412332" y="2207937"/>
              <a:ext cx="2819595" cy="1822374"/>
              <a:chOff x="6403786" y="2209295"/>
              <a:chExt cx="2819595" cy="1822374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6403786" y="2209295"/>
                <a:ext cx="2819595" cy="1822374"/>
                <a:chOff x="6484781" y="14015"/>
                <a:chExt cx="2666926" cy="941344"/>
              </a:xfrm>
            </p:grpSpPr>
            <p:sp>
              <p:nvSpPr>
                <p:cNvPr id="105" name="Rectangle 104"/>
                <p:cNvSpPr/>
                <p:nvPr/>
              </p:nvSpPr>
              <p:spPr bwMode="auto">
                <a:xfrm>
                  <a:off x="6484781" y="26773"/>
                  <a:ext cx="2573762" cy="928586"/>
                </a:xfrm>
                <a:prstGeom prst="rect">
                  <a:avLst/>
                </a:prstGeom>
                <a:solidFill>
                  <a:srgbClr val="FFEBFE"/>
                </a:solidFill>
                <a:ln w="25400" cap="flat" cmpd="sng" algn="ctr">
                  <a:solidFill>
                    <a:srgbClr val="CC00FF"/>
                  </a:solidFill>
                  <a:prstDash val="solid"/>
                  <a:round/>
                  <a:headEnd type="none" w="med" len="med"/>
                  <a:tailEnd type="triangle" w="lg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8177755" y="14015"/>
                  <a:ext cx="973952" cy="6041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X is trying to find its best response</a:t>
                  </a:r>
                </a:p>
              </p:txBody>
            </p:sp>
          </p:grpSp>
          <p:pic>
            <p:nvPicPr>
              <p:cNvPr id="107" name="Picture 106"/>
              <p:cNvPicPr>
                <a:picLocks noChangeAspect="1"/>
              </p:cNvPicPr>
              <p:nvPr/>
            </p:nvPicPr>
            <p:blipFill rotWithShape="1">
              <a:blip r:embed="rId3"/>
              <a:srcRect l="20122" t="55094" r="70772" b="32513"/>
              <a:stretch/>
            </p:blipFill>
            <p:spPr>
              <a:xfrm>
                <a:off x="7712212" y="2265300"/>
                <a:ext cx="578840" cy="503338"/>
              </a:xfrm>
              <a:prstGeom prst="rect">
                <a:avLst/>
              </a:prstGeom>
            </p:spPr>
          </p:pic>
        </p:grpSp>
        <p:pic>
          <p:nvPicPr>
            <p:cNvPr id="108" name="Picture 107"/>
            <p:cNvPicPr>
              <a:picLocks noChangeAspect="1"/>
            </p:cNvPicPr>
            <p:nvPr/>
          </p:nvPicPr>
          <p:blipFill rotWithShape="1">
            <a:blip r:embed="rId3"/>
            <a:srcRect l="988" t="55094" r="89511" b="32719"/>
            <a:stretch/>
          </p:blipFill>
          <p:spPr>
            <a:xfrm>
              <a:off x="6482190" y="2264152"/>
              <a:ext cx="604007" cy="49495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7698256" y="2806944"/>
            <a:ext cx="623843" cy="994642"/>
            <a:chOff x="7698256" y="2806944"/>
            <a:chExt cx="623843" cy="994642"/>
          </a:xfrm>
        </p:grpSpPr>
        <p:pic>
          <p:nvPicPr>
            <p:cNvPr id="109" name="Picture 108"/>
            <p:cNvPicPr>
              <a:picLocks noChangeAspect="1"/>
            </p:cNvPicPr>
            <p:nvPr/>
          </p:nvPicPr>
          <p:blipFill rotWithShape="1">
            <a:blip r:embed="rId3"/>
            <a:srcRect l="19517" t="82413" r="70670" b="5172"/>
            <a:stretch/>
          </p:blipFill>
          <p:spPr>
            <a:xfrm>
              <a:off x="7698256" y="3297384"/>
              <a:ext cx="623843" cy="504202"/>
            </a:xfrm>
            <a:prstGeom prst="rect">
              <a:avLst/>
            </a:prstGeom>
          </p:spPr>
        </p:pic>
        <p:cxnSp>
          <p:nvCxnSpPr>
            <p:cNvPr id="110" name="Straight Connector 109"/>
            <p:cNvCxnSpPr/>
            <p:nvPr/>
          </p:nvCxnSpPr>
          <p:spPr bwMode="auto">
            <a:xfrm>
              <a:off x="7991387" y="2806944"/>
              <a:ext cx="16124" cy="428075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6" name="TextBox 65"/>
          <p:cNvSpPr txBox="1"/>
          <p:nvPr/>
        </p:nvSpPr>
        <p:spPr>
          <a:xfrm>
            <a:off x="7550426" y="3782962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Win for X!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548081" y="3782962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Win for X!</a:t>
            </a:r>
          </a:p>
        </p:txBody>
      </p:sp>
      <p:sp>
        <p:nvSpPr>
          <p:cNvPr id="77" name="Up Arrow 132"/>
          <p:cNvSpPr/>
          <p:nvPr/>
        </p:nvSpPr>
        <p:spPr bwMode="auto">
          <a:xfrm rot="5400000">
            <a:off x="7402339" y="2526921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1" name="Speech Bubble: Rectangle with Corners Rounded 110"/>
          <p:cNvSpPr/>
          <p:nvPr/>
        </p:nvSpPr>
        <p:spPr bwMode="auto">
          <a:xfrm>
            <a:off x="4597563" y="40495"/>
            <a:ext cx="2555909" cy="1038722"/>
          </a:xfrm>
          <a:prstGeom prst="wedgeRoundRectCallout">
            <a:avLst>
              <a:gd name="adj1" fmla="val -124052"/>
              <a:gd name="adj2" fmla="val 2083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X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I’m going to try all legal moves…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6" name="Speech Bubble: Rectangle with Corners Rounded 85"/>
          <p:cNvSpPr/>
          <p:nvPr/>
        </p:nvSpPr>
        <p:spPr bwMode="auto">
          <a:xfrm>
            <a:off x="7088524" y="1122409"/>
            <a:ext cx="1837973" cy="1014086"/>
          </a:xfrm>
          <a:prstGeom prst="wedgeRoundRectCallout">
            <a:avLst>
              <a:gd name="adj1" fmla="val -96666"/>
              <a:gd name="adj2" fmla="val -398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And see how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 might react to each…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7" name="Speech Bubble: Rectangle with Corners Rounded 86"/>
          <p:cNvSpPr/>
          <p:nvPr/>
        </p:nvSpPr>
        <p:spPr bwMode="auto">
          <a:xfrm>
            <a:off x="6973374" y="2306519"/>
            <a:ext cx="2156418" cy="1014086"/>
          </a:xfrm>
          <a:prstGeom prst="wedgeRoundRectCallout">
            <a:avLst>
              <a:gd name="adj1" fmla="val -142617"/>
              <a:gd name="adj2" fmla="val -8339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And then return the best move for me.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8" name="Speech Bubble: Rectangle with Corners Rounded 87"/>
          <p:cNvSpPr/>
          <p:nvPr/>
        </p:nvSpPr>
        <p:spPr bwMode="auto">
          <a:xfrm>
            <a:off x="4692818" y="2367311"/>
            <a:ext cx="2555909" cy="1038722"/>
          </a:xfrm>
          <a:prstGeom prst="wedgeRoundRectCallout">
            <a:avLst>
              <a:gd name="adj1" fmla="val -124052"/>
              <a:gd name="adj2" fmla="val 2083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O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I’m going to try all legal moves…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7" name="Speech Bubble: Rectangle with Corners Rounded 96"/>
          <p:cNvSpPr/>
          <p:nvPr/>
        </p:nvSpPr>
        <p:spPr bwMode="auto">
          <a:xfrm>
            <a:off x="7183779" y="3449225"/>
            <a:ext cx="1837973" cy="1014086"/>
          </a:xfrm>
          <a:prstGeom prst="wedgeRoundRectCallout">
            <a:avLst>
              <a:gd name="adj1" fmla="val -96666"/>
              <a:gd name="adj2" fmla="val -398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And see how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might react to each…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8" name="Speech Bubble: Rectangle with Corners Rounded 97"/>
          <p:cNvSpPr/>
          <p:nvPr/>
        </p:nvSpPr>
        <p:spPr bwMode="auto">
          <a:xfrm>
            <a:off x="6976689" y="4641305"/>
            <a:ext cx="2156418" cy="1014086"/>
          </a:xfrm>
          <a:prstGeom prst="wedgeRoundRectCallout">
            <a:avLst>
              <a:gd name="adj1" fmla="val -142617"/>
              <a:gd name="adj2" fmla="val -8339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And then return the best move for me.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1" name="Speech Bubble: Rectangle with Corners Rounded 100"/>
          <p:cNvSpPr/>
          <p:nvPr/>
        </p:nvSpPr>
        <p:spPr bwMode="auto">
          <a:xfrm>
            <a:off x="4816038" y="4479229"/>
            <a:ext cx="2667129" cy="1091603"/>
          </a:xfrm>
          <a:prstGeom prst="wedgeRoundRectCallout">
            <a:avLst>
              <a:gd name="adj1" fmla="val 34697"/>
              <a:gd name="adj2" fmla="val -27614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O now knows the result of every move it could make.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4" name="Speech Bubble: Rectangle with Corners Rounded 103"/>
          <p:cNvSpPr/>
          <p:nvPr/>
        </p:nvSpPr>
        <p:spPr bwMode="auto">
          <a:xfrm>
            <a:off x="889533" y="4990392"/>
            <a:ext cx="3181463" cy="1013602"/>
          </a:xfrm>
          <a:prstGeom prst="wedgeRoundRectCallout">
            <a:avLst>
              <a:gd name="adj1" fmla="val 25658"/>
              <a:gd name="adj2" fmla="val -11337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It’s going to pick the move that results in the best possible result for O.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Speech Bubble: Rectangle with Corners Rounded 111"/>
          <p:cNvSpPr/>
          <p:nvPr/>
        </p:nvSpPr>
        <p:spPr bwMode="auto">
          <a:xfrm>
            <a:off x="4684996" y="58655"/>
            <a:ext cx="2244833" cy="1014086"/>
          </a:xfrm>
          <a:prstGeom prst="wedgeRoundRectCallout">
            <a:avLst>
              <a:gd name="adj1" fmla="val 67420"/>
              <a:gd name="adj2" fmla="val 11210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Which in this case is a tie by making a move here.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16368" y="3176488"/>
            <a:ext cx="744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 and on it goes!</a:t>
            </a:r>
          </a:p>
        </p:txBody>
      </p:sp>
      <p:sp>
        <p:nvSpPr>
          <p:cNvPr id="114" name="Line 187"/>
          <p:cNvSpPr>
            <a:spLocks noChangeShapeType="1"/>
          </p:cNvSpPr>
          <p:nvPr/>
        </p:nvSpPr>
        <p:spPr bwMode="auto">
          <a:xfrm>
            <a:off x="0" y="7467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Up Arrow 132"/>
          <p:cNvSpPr/>
          <p:nvPr/>
        </p:nvSpPr>
        <p:spPr bwMode="auto">
          <a:xfrm>
            <a:off x="8431617" y="754299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508611" y="785164"/>
            <a:ext cx="572569" cy="901575"/>
            <a:chOff x="7698256" y="5655391"/>
            <a:chExt cx="572569" cy="901575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3"/>
            <a:srcRect l="45439" t="27036" r="45553" b="60970"/>
            <a:stretch/>
          </p:blipFill>
          <p:spPr>
            <a:xfrm>
              <a:off x="7698256" y="6069856"/>
              <a:ext cx="572569" cy="487110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 bwMode="auto">
            <a:xfrm>
              <a:off x="7986708" y="5655391"/>
              <a:ext cx="0" cy="38516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7" name="Line 187"/>
          <p:cNvSpPr>
            <a:spLocks noChangeShapeType="1"/>
          </p:cNvSpPr>
          <p:nvPr/>
        </p:nvSpPr>
        <p:spPr bwMode="auto">
          <a:xfrm>
            <a:off x="187768" y="1011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9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26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48148E-6 L 0.02483 -0.28773 " pathEditMode="relative" rAng="0" ptsTypes="AA">
                                      <p:cBhvr>
                                        <p:cTn id="33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3" y="-1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5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4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00312 -0.29028 " pathEditMode="relative" rAng="0" ptsTypes="AA">
                                      <p:cBhvr>
                                        <p:cTn id="52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4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7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0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3" dur="5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6" dur="5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9" dur="500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2" dur="500"/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5" dur="500"/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8" dur="500"/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11111E-6 L 0.11059 0.00231 " pathEditMode="relative" rAng="0" ptsTypes="AA">
                                      <p:cBhvr>
                                        <p:cTn id="598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44444E-6 L 0.10417 -0.14792 " pathEditMode="relative" rAng="0" ptsTypes="AA">
                                      <p:cBhvr>
                                        <p:cTn id="61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2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5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8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1" dur="5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4" dur="500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7" dur="500"/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0" dur="500"/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3" dur="500"/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6" dur="500"/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1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4" fill="hold">
                      <p:stCondLst>
                        <p:cond delay="indefinite"/>
                      </p:stCondLst>
                      <p:childTnLst>
                        <p:par>
                          <p:cTn id="715" fill="hold">
                            <p:stCondLst>
                              <p:cond delay="0"/>
                            </p:stCondLst>
                            <p:childTnLst>
                              <p:par>
                                <p:cTn id="71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8" fill="hold">
                      <p:stCondLst>
                        <p:cond delay="indefinite"/>
                      </p:stCondLst>
                      <p:childTnLst>
                        <p:par>
                          <p:cTn id="719" fill="hold">
                            <p:stCondLst>
                              <p:cond delay="0"/>
                            </p:stCondLst>
                            <p:childTnLst>
                              <p:par>
                                <p:cTn id="7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7" fill="hold">
                      <p:stCondLst>
                        <p:cond delay="indefinite"/>
                      </p:stCondLst>
                      <p:childTnLst>
                        <p:par>
                          <p:cTn id="728" fill="hold">
                            <p:stCondLst>
                              <p:cond delay="0"/>
                            </p:stCondLst>
                            <p:childTnLst>
                              <p:par>
                                <p:cTn id="7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1" fill="hold">
                      <p:stCondLst>
                        <p:cond delay="indefinite"/>
                      </p:stCondLst>
                      <p:childTnLst>
                        <p:par>
                          <p:cTn id="732" fill="hold">
                            <p:stCondLst>
                              <p:cond delay="0"/>
                            </p:stCondLst>
                            <p:childTnLst>
                              <p:par>
                                <p:cTn id="7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4" fill="hold">
                      <p:stCondLst>
                        <p:cond delay="indefinite"/>
                      </p:stCondLst>
                      <p:childTnLst>
                        <p:par>
                          <p:cTn id="745" fill="hold">
                            <p:stCondLst>
                              <p:cond delay="0"/>
                            </p:stCondLst>
                            <p:childTnLst>
                              <p:par>
                                <p:cTn id="7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8" fill="hold">
                      <p:stCondLst>
                        <p:cond delay="indefinite"/>
                      </p:stCondLst>
                      <p:childTnLst>
                        <p:par>
                          <p:cTn id="749" fill="hold">
                            <p:stCondLst>
                              <p:cond delay="0"/>
                            </p:stCondLst>
                            <p:childTnLst>
                              <p:par>
                                <p:cTn id="7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2" fill="hold">
                      <p:stCondLst>
                        <p:cond delay="indefinite"/>
                      </p:stCondLst>
                      <p:childTnLst>
                        <p:par>
                          <p:cTn id="753" fill="hold">
                            <p:stCondLst>
                              <p:cond delay="0"/>
                            </p:stCondLst>
                            <p:childTnLst>
                              <p:par>
                                <p:cTn id="7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animBg="1"/>
      <p:bldP spid="102" grpId="0" uiExpand="1" build="p" animBg="1"/>
      <p:bldP spid="102" grpId="1" build="allAtOnce" animBg="1"/>
      <p:bldP spid="102" grpId="2" uiExpand="1" build="allAtOnce" animBg="1"/>
      <p:bldP spid="102" grpId="3" build="allAtOnce" animBg="1"/>
      <p:bldP spid="78" grpId="0" uiExpand="1" build="p" animBg="1"/>
      <p:bldP spid="78" grpId="1" build="allAtOnce" animBg="1"/>
      <p:bldP spid="35" grpId="0" animBg="1"/>
      <p:bldP spid="35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1" grpId="2" animBg="1"/>
      <p:bldP spid="42" grpId="0" animBg="1"/>
      <p:bldP spid="42" grpId="1" animBg="1"/>
      <p:bldP spid="43" grpId="0" animBg="1"/>
      <p:bldP spid="43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4" grpId="0" animBg="1"/>
      <p:bldP spid="44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9" grpId="0" animBg="1"/>
      <p:bldP spid="59" grpId="1" animBg="1"/>
      <p:bldP spid="60" grpId="0" animBg="1"/>
      <p:bldP spid="60" grpId="1" animBg="1"/>
      <p:bldP spid="63" grpId="0" animBg="1"/>
      <p:bldP spid="63" grpId="1" animBg="1"/>
      <p:bldP spid="64" grpId="0" animBg="1"/>
      <p:bldP spid="64" grpId="1" animBg="1"/>
      <p:bldP spid="58" grpId="0" animBg="1"/>
      <p:bldP spid="58" grpId="1" animBg="1"/>
      <p:bldP spid="72" grpId="0" animBg="1"/>
      <p:bldP spid="72" grpId="1" animBg="1"/>
      <p:bldP spid="73" grpId="0" animBg="1"/>
      <p:bldP spid="73" grpId="1" animBg="1"/>
      <p:bldP spid="65" grpId="0" animBg="1"/>
      <p:bldP spid="65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4" grpId="0"/>
      <p:bldP spid="69" grpId="0" animBg="1"/>
      <p:bldP spid="69" grpId="1" animBg="1"/>
      <p:bldP spid="69" grpId="2" animBg="1"/>
      <p:bldP spid="76" grpId="0" animBg="1"/>
      <p:bldP spid="76" grpId="1" animBg="1"/>
      <p:bldP spid="76" grpId="2" animBg="1"/>
      <p:bldP spid="5" grpId="0"/>
      <p:bldP spid="5" grpId="1"/>
      <p:bldP spid="5" grpId="2"/>
      <p:bldP spid="75" grpId="0" animBg="1"/>
      <p:bldP spid="75" grpId="1" animBg="1"/>
      <p:bldP spid="75" grpId="2" animBg="1"/>
      <p:bldP spid="83" grpId="0"/>
      <p:bldP spid="83" grpId="1"/>
      <p:bldP spid="53" grpId="0"/>
      <p:bldP spid="53" grpId="1"/>
      <p:bldP spid="53" grpId="2"/>
      <p:bldP spid="66" grpId="0"/>
      <p:bldP spid="66" grpId="1"/>
      <p:bldP spid="66" grpId="2"/>
      <p:bldP spid="67" grpId="0"/>
      <p:bldP spid="67" grpId="1"/>
      <p:bldP spid="67" grpId="2"/>
      <p:bldP spid="77" grpId="0" animBg="1"/>
      <p:bldP spid="77" grpId="1" animBg="1"/>
      <p:bldP spid="77" grpId="2" animBg="1"/>
      <p:bldP spid="111" grpId="0" animBg="1"/>
      <p:bldP spid="111" grpId="1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97" grpId="0" animBg="1"/>
      <p:bldP spid="97" grpId="1" animBg="1"/>
      <p:bldP spid="97" grpId="2" animBg="1"/>
      <p:bldP spid="98" grpId="0" animBg="1"/>
      <p:bldP spid="98" grpId="1" animBg="1"/>
      <p:bldP spid="101" grpId="0" animBg="1"/>
      <p:bldP spid="101" grpId="1" animBg="1"/>
      <p:bldP spid="101" grpId="2" animBg="1"/>
      <p:bldP spid="104" grpId="0" animBg="1"/>
      <p:bldP spid="104" grpId="1" animBg="1"/>
      <p:bldP spid="112" grpId="0" animBg="1"/>
      <p:bldP spid="112" grpId="1" animBg="1"/>
      <p:bldP spid="113" grpId="0"/>
      <p:bldP spid="114" grpId="0" animBg="1"/>
      <p:bldP spid="114" grpId="1" animBg="1"/>
      <p:bldP spid="115" grpId="0" animBg="1"/>
      <p:bldP spid="115" grpId="1" animBg="1"/>
      <p:bldP spid="117" grpId="0" animBg="1"/>
      <p:bldP spid="117" grpId="1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505" y="26773"/>
            <a:ext cx="6322665" cy="2308324"/>
          </a:xfrm>
          <a:prstGeom prst="rect">
            <a:avLst/>
          </a:prstGeom>
          <a:solidFill>
            <a:srgbClr val="EFEFF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pickMoveFor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HowMuchCould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Return the best move for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/>
              <a:t>(given all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’s responses)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73346" y="4727059"/>
            <a:ext cx="6327857" cy="2308324"/>
          </a:xfrm>
          <a:prstGeom prst="rect">
            <a:avLst/>
          </a:prstGeom>
          <a:solidFill>
            <a:srgbClr val="EFEFF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HowMuchCould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 err="1"/>
              <a:t>HurtMeIfIMadeThisMove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CouldHurtMeIfIMadeThisMove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Return the best result for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/>
              <a:t>(given all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’s responses)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2147" y="2376916"/>
            <a:ext cx="6327857" cy="23083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HowMuchCould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HurtMeIfIMadeThisMove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 </a:t>
            </a:r>
            <a:r>
              <a:rPr lang="en-US" dirty="0"/>
              <a:t>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 err="1"/>
              <a:t>CouldHurtMeIfIMadeThisMove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Return the best result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(given all of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’s responses)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501203" y="320573"/>
            <a:ext cx="2446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Notice anything interesting about our functions?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512104" y="1431921"/>
            <a:ext cx="2446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They’re </a:t>
            </a:r>
            <a:r>
              <a:rPr lang="en-US" sz="2400" dirty="0">
                <a:solidFill>
                  <a:srgbClr val="6600CC"/>
                </a:solidFill>
              </a:rPr>
              <a:t>recursive!</a:t>
            </a:r>
          </a:p>
        </p:txBody>
      </p:sp>
      <p:sp>
        <p:nvSpPr>
          <p:cNvPr id="71" name="Speech Bubble: Rectangle with Corners Rounded 70"/>
          <p:cNvSpPr/>
          <p:nvPr/>
        </p:nvSpPr>
        <p:spPr bwMode="auto">
          <a:xfrm>
            <a:off x="6754799" y="2323332"/>
            <a:ext cx="2213816" cy="1049042"/>
          </a:xfrm>
          <a:prstGeom prst="wedgeRoundRectCallout">
            <a:avLst>
              <a:gd name="adj1" fmla="val -227269"/>
              <a:gd name="adj2" fmla="val 26471"/>
              <a:gd name="adj3" fmla="val 16667"/>
            </a:avLst>
          </a:prstGeom>
          <a:solidFill>
            <a:srgbClr val="FEEBCE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For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every move that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O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considers making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4" name="Speech Bubble: Rectangle with Corners Rounded 73"/>
          <p:cNvSpPr/>
          <p:nvPr/>
        </p:nvSpPr>
        <p:spPr bwMode="auto">
          <a:xfrm>
            <a:off x="7076437" y="3575784"/>
            <a:ext cx="1871010" cy="727768"/>
          </a:xfrm>
          <a:prstGeom prst="wedgeRoundRectCallout">
            <a:avLst>
              <a:gd name="adj1" fmla="val -93729"/>
              <a:gd name="adj2" fmla="val 1544"/>
              <a:gd name="adj3" fmla="val 16667"/>
            </a:avLst>
          </a:prstGeom>
          <a:solidFill>
            <a:srgbClr val="FEEBCE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 sees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how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X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would respond!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5" name="Speech Bubble: Rectangle with Corners Rounded 84"/>
          <p:cNvSpPr/>
          <p:nvPr/>
        </p:nvSpPr>
        <p:spPr bwMode="auto">
          <a:xfrm>
            <a:off x="6754799" y="4673475"/>
            <a:ext cx="2295650" cy="1049042"/>
          </a:xfrm>
          <a:prstGeom prst="wedgeRoundRectCallout">
            <a:avLst>
              <a:gd name="adj1" fmla="val -218432"/>
              <a:gd name="adj2" fmla="val 25671"/>
              <a:gd name="adj3" fmla="val 16667"/>
            </a:avLst>
          </a:prstGeom>
          <a:solidFill>
            <a:srgbClr val="FEEBCE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for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every move that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X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considers making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7" name="Speech Bubble: Rectangle with Corners Rounded 86"/>
          <p:cNvSpPr/>
          <p:nvPr/>
        </p:nvSpPr>
        <p:spPr bwMode="auto">
          <a:xfrm>
            <a:off x="7192346" y="5951267"/>
            <a:ext cx="1871010" cy="727768"/>
          </a:xfrm>
          <a:prstGeom prst="wedgeRoundRectCallout">
            <a:avLst>
              <a:gd name="adj1" fmla="val -93729"/>
              <a:gd name="adj2" fmla="val 1544"/>
              <a:gd name="adj3" fmla="val 16667"/>
            </a:avLst>
          </a:prstGeom>
          <a:solidFill>
            <a:srgbClr val="FEEBCE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 sees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how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O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would respond!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1735" y="474721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036315" y="3767099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145372" y="611370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725271" y="239714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9" name="Connector: Curved 8"/>
          <p:cNvCxnSpPr>
            <a:stCxn id="88" idx="3"/>
            <a:endCxn id="7" idx="3"/>
          </p:cNvCxnSpPr>
          <p:nvPr/>
        </p:nvCxnSpPr>
        <p:spPr bwMode="auto">
          <a:xfrm flipH="1">
            <a:off x="5055331" y="3951765"/>
            <a:ext cx="1234580" cy="980114"/>
          </a:xfrm>
          <a:prstGeom prst="curvedConnector3">
            <a:avLst>
              <a:gd name="adj1" fmla="val -18516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Connector: Curved 90"/>
          <p:cNvCxnSpPr>
            <a:stCxn id="89" idx="3"/>
            <a:endCxn id="90" idx="3"/>
          </p:cNvCxnSpPr>
          <p:nvPr/>
        </p:nvCxnSpPr>
        <p:spPr bwMode="auto">
          <a:xfrm flipH="1" flipV="1">
            <a:off x="4978867" y="2581808"/>
            <a:ext cx="1420101" cy="3716565"/>
          </a:xfrm>
          <a:prstGeom prst="curvedConnector3">
            <a:avLst>
              <a:gd name="adj1" fmla="val -16097"/>
            </a:avLst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6481943" y="1796143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600CC"/>
                </a:solidFill>
              </a:rPr>
              <a:t>co-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539539" y="2602236"/>
            <a:ext cx="2446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Co-recursion is when two functions…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539539" y="3648092"/>
            <a:ext cx="2446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recursively call each other!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576100" y="4931879"/>
            <a:ext cx="24462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same basic approach works for </a:t>
            </a:r>
            <a:r>
              <a:rPr lang="en-US" sz="2000" dirty="0">
                <a:solidFill>
                  <a:srgbClr val="6600CC"/>
                </a:solidFill>
              </a:rPr>
              <a:t>chess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6600CC"/>
                </a:solidFill>
              </a:rPr>
              <a:t>checkers</a:t>
            </a:r>
            <a:r>
              <a:rPr lang="en-US" sz="2000" dirty="0"/>
              <a:t>, </a:t>
            </a:r>
            <a:r>
              <a:rPr lang="en-US" sz="2000" dirty="0" err="1"/>
              <a:t>etc</a:t>
            </a:r>
            <a:r>
              <a:rPr lang="en-US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3669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70" grpId="0"/>
      <p:bldP spid="71" grpId="0" animBg="1"/>
      <p:bldP spid="71" grpId="1" animBg="1"/>
      <p:bldP spid="74" grpId="0" animBg="1"/>
      <p:bldP spid="74" grpId="1" animBg="1"/>
      <p:bldP spid="85" grpId="0" animBg="1"/>
      <p:bldP spid="85" grpId="1" animBg="1"/>
      <p:bldP spid="87" grpId="0" animBg="1"/>
      <p:bldP spid="87" grpId="1" animBg="1"/>
      <p:bldP spid="13" grpId="0"/>
      <p:bldP spid="13" grpId="1"/>
      <p:bldP spid="92" grpId="0"/>
      <p:bldP spid="93" grpId="0"/>
      <p:bldP spid="9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F105-71FF-49AC-A206-46042C23F2E4}" type="slidenum">
              <a:rPr lang="en-US"/>
              <a:pPr/>
              <a:t>14</a:t>
            </a:fld>
            <a:endParaRPr lang="en-US"/>
          </a:p>
        </p:txBody>
      </p:sp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(Rule 2.5 of Recursion)</a:t>
            </a:r>
          </a:p>
        </p:txBody>
      </p:sp>
      <p:sp>
        <p:nvSpPr>
          <p:cNvPr id="901124" name="Text Box 4"/>
          <p:cNvSpPr txBox="1">
            <a:spLocks noChangeArrowheads="1"/>
          </p:cNvSpPr>
          <p:nvPr/>
        </p:nvSpPr>
        <p:spPr bwMode="auto">
          <a:xfrm>
            <a:off x="1546225" y="1174750"/>
            <a:ext cx="60325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Recursive functions should never use </a:t>
            </a:r>
            <a:r>
              <a:rPr lang="en-US" sz="2400" dirty="0">
                <a:solidFill>
                  <a:srgbClr val="6600CC"/>
                </a:solidFill>
              </a:rPr>
              <a:t>global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6600CC"/>
                </a:solidFill>
              </a:rPr>
              <a:t>static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6600CC"/>
                </a:solidFill>
              </a:rPr>
              <a:t>member</a:t>
            </a:r>
            <a:r>
              <a:rPr lang="en-US" sz="2400" dirty="0"/>
              <a:t> variables.</a:t>
            </a:r>
          </a:p>
        </p:txBody>
      </p:sp>
      <p:pic>
        <p:nvPicPr>
          <p:cNvPr id="90112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3438525"/>
            <a:ext cx="20764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26" name="Line 6"/>
          <p:cNvSpPr>
            <a:spLocks noChangeShapeType="1"/>
          </p:cNvSpPr>
          <p:nvPr/>
        </p:nvSpPr>
        <p:spPr bwMode="auto">
          <a:xfrm flipV="1">
            <a:off x="962025" y="3648075"/>
            <a:ext cx="1771650" cy="13716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901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38" y="3576638"/>
            <a:ext cx="227647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28" name="Line 8"/>
          <p:cNvSpPr>
            <a:spLocks noChangeShapeType="1"/>
          </p:cNvSpPr>
          <p:nvPr/>
        </p:nvSpPr>
        <p:spPr bwMode="auto">
          <a:xfrm flipV="1">
            <a:off x="3914775" y="3895725"/>
            <a:ext cx="1771650" cy="13716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901129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8" y="3471863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30" name="Line 10"/>
          <p:cNvSpPr>
            <a:spLocks noChangeShapeType="1"/>
          </p:cNvSpPr>
          <p:nvPr/>
        </p:nvSpPr>
        <p:spPr bwMode="auto">
          <a:xfrm flipV="1">
            <a:off x="6610350" y="3790950"/>
            <a:ext cx="1771650" cy="13716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01131" name="Text Box 11"/>
          <p:cNvSpPr txBox="1">
            <a:spLocks noChangeArrowheads="1"/>
          </p:cNvSpPr>
          <p:nvPr/>
        </p:nvSpPr>
        <p:spPr bwMode="auto">
          <a:xfrm>
            <a:off x="1555750" y="2298700"/>
            <a:ext cx="60325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They should only use </a:t>
            </a:r>
            <a:r>
              <a:rPr lang="en-US" sz="2400">
                <a:solidFill>
                  <a:srgbClr val="6600CC"/>
                </a:solidFill>
              </a:rPr>
              <a:t>local variables</a:t>
            </a:r>
            <a:r>
              <a:rPr lang="en-US" sz="2400"/>
              <a:t> and </a:t>
            </a:r>
            <a:r>
              <a:rPr lang="en-US" sz="2400">
                <a:solidFill>
                  <a:srgbClr val="6600CC"/>
                </a:solidFill>
              </a:rPr>
              <a:t>parameters</a:t>
            </a:r>
            <a:r>
              <a:rPr lang="en-US" sz="2400"/>
              <a:t>!</a:t>
            </a:r>
          </a:p>
        </p:txBody>
      </p:sp>
      <p:sp>
        <p:nvSpPr>
          <p:cNvPr id="901132" name="Text Box 12"/>
          <p:cNvSpPr txBox="1">
            <a:spLocks noChangeArrowheads="1"/>
          </p:cNvSpPr>
          <p:nvPr/>
        </p:nvSpPr>
        <p:spPr bwMode="auto">
          <a:xfrm>
            <a:off x="165100" y="5842000"/>
            <a:ext cx="8737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(So be forewarned… If your recursive functions use </a:t>
            </a:r>
            <a:r>
              <a:rPr lang="en-US" sz="2400" dirty="0" err="1"/>
              <a:t>globals</a:t>
            </a:r>
            <a:r>
              <a:rPr lang="en-US" sz="2400" dirty="0"/>
              <a:t>/statics/members on a test/HW, you’ll get a ZERO!)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0C01D-28DF-4FEA-9EE1-3E21268B9114}" type="slidenum">
              <a:rPr lang="en-US"/>
              <a:pPr/>
              <a:t>15</a:t>
            </a:fld>
            <a:endParaRPr lang="en-US"/>
          </a:p>
        </p:txBody>
      </p:sp>
      <p:pic>
        <p:nvPicPr>
          <p:cNvPr id="698473" name="Picture 1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3736975"/>
            <a:ext cx="749300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8474" name="AutoShape 106"/>
          <p:cNvSpPr>
            <a:spLocks noChangeArrowheads="1"/>
          </p:cNvSpPr>
          <p:nvPr/>
        </p:nvSpPr>
        <p:spPr bwMode="auto">
          <a:xfrm>
            <a:off x="4005263" y="3733800"/>
            <a:ext cx="676275" cy="428625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0000FF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98372" name="Rectangle 4"/>
          <p:cNvSpPr>
            <a:spLocks noGrp="1" noChangeArrowheads="1"/>
          </p:cNvSpPr>
          <p:nvPr>
            <p:ph type="title"/>
          </p:nvPr>
        </p:nvSpPr>
        <p:spPr>
          <a:xfrm>
            <a:off x="5319713" y="0"/>
            <a:ext cx="3824287" cy="1143000"/>
          </a:xfrm>
        </p:spPr>
        <p:txBody>
          <a:bodyPr/>
          <a:lstStyle/>
          <a:p>
            <a:r>
              <a:rPr lang="en-US" sz="2600"/>
              <a:t>Tracing Through our Function</a:t>
            </a:r>
          </a:p>
        </p:txBody>
      </p:sp>
      <p:grpSp>
        <p:nvGrpSpPr>
          <p:cNvPr id="698373" name="Group 5"/>
          <p:cNvGrpSpPr>
            <a:grpSpLocks/>
          </p:cNvGrpSpPr>
          <p:nvPr/>
        </p:nvGrpSpPr>
        <p:grpSpPr bwMode="auto">
          <a:xfrm>
            <a:off x="5754688" y="4956175"/>
            <a:ext cx="3197225" cy="1846263"/>
            <a:chOff x="202" y="2880"/>
            <a:chExt cx="1683" cy="922"/>
          </a:xfrm>
        </p:grpSpPr>
        <p:sp>
          <p:nvSpPr>
            <p:cNvPr id="698374" name="Rectangle 6"/>
            <p:cNvSpPr>
              <a:spLocks noChangeArrowheads="1"/>
            </p:cNvSpPr>
            <p:nvPr/>
          </p:nvSpPr>
          <p:spPr bwMode="auto">
            <a:xfrm>
              <a:off x="202" y="2880"/>
              <a:ext cx="1683" cy="912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98375" name="Text Box 7"/>
            <p:cNvSpPr txBox="1">
              <a:spLocks noChangeArrowheads="1"/>
            </p:cNvSpPr>
            <p:nvPr/>
          </p:nvSpPr>
          <p:spPr bwMode="auto">
            <a:xfrm>
              <a:off x="206" y="2919"/>
              <a:ext cx="1622" cy="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b="1" dirty="0">
                  <a:latin typeface="Courier New" pitchFamily="49" charset="0"/>
                </a:rPr>
                <a:t>main()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  </a:t>
              </a:r>
              <a:r>
                <a:rPr lang="en-US" sz="2000" b="1" dirty="0" err="1">
                  <a:latin typeface="Courier New" pitchFamily="49" charset="0"/>
                </a:rPr>
                <a:t>int</a:t>
              </a:r>
              <a:r>
                <a:rPr lang="en-US" sz="2000" b="1" dirty="0">
                  <a:latin typeface="Courier New" pitchFamily="49" charset="0"/>
                </a:rPr>
                <a:t> layers = 2;</a:t>
              </a:r>
            </a:p>
            <a:p>
              <a:pPr algn="l"/>
              <a:endParaRPr lang="en-US" sz="1000" b="1" dirty="0">
                <a:latin typeface="Courier New" pitchFamily="49" charset="0"/>
              </a:endParaRPr>
            </a:p>
            <a:p>
              <a:pPr algn="l"/>
              <a:r>
                <a:rPr lang="en-US" sz="2000" b="1">
                  <a:latin typeface="Courier New" pitchFamily="49" charset="0"/>
                </a:rPr>
                <a:t>  eatCandy(layers</a:t>
              </a:r>
              <a:r>
                <a:rPr lang="en-US" sz="2000" b="1" dirty="0">
                  <a:latin typeface="Courier New" pitchFamily="49" charset="0"/>
                </a:rPr>
                <a:t>);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}</a:t>
              </a:r>
            </a:p>
          </p:txBody>
        </p:sp>
      </p:grpSp>
      <p:sp>
        <p:nvSpPr>
          <p:cNvPr id="698376" name="Text Box 8"/>
          <p:cNvSpPr txBox="1">
            <a:spLocks noChangeArrowheads="1"/>
          </p:cNvSpPr>
          <p:nvPr/>
        </p:nvSpPr>
        <p:spPr bwMode="auto">
          <a:xfrm>
            <a:off x="185738" y="4392613"/>
            <a:ext cx="3732212" cy="24447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b="1">
                <a:latin typeface="Courier New" pitchFamily="49" charset="0"/>
              </a:rPr>
              <a:t>void eatCandy(int </a:t>
            </a:r>
            <a:r>
              <a:rPr lang="en-US" sz="1600" b="1" dirty="0">
                <a:latin typeface="Courier New" pitchFamily="49" charset="0"/>
              </a:rPr>
              <a:t>layer)</a:t>
            </a:r>
            <a:endParaRPr lang="en-US" sz="1600" dirty="0">
              <a:latin typeface="Courier New" pitchFamily="49" charset="0"/>
            </a:endParaRPr>
          </a:p>
          <a:p>
            <a:pPr algn="l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if (layer == 0)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  {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“Eat center!”;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return; 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  }</a:t>
            </a:r>
            <a:endParaRPr lang="en-US" sz="1200" dirty="0">
              <a:latin typeface="Courier New" pitchFamily="49" charset="0"/>
            </a:endParaRPr>
          </a:p>
          <a:p>
            <a:pPr algn="l"/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&lt;&lt;“Lick layer “&lt;&lt;layer;</a:t>
            </a:r>
          </a:p>
          <a:p>
            <a:pPr algn="l"/>
            <a:endParaRPr lang="en-US" sz="1000" b="1" dirty="0">
              <a:latin typeface="Courier New" pitchFamily="49" charset="0"/>
            </a:endParaRPr>
          </a:p>
          <a:p>
            <a:pPr algn="l"/>
            <a:r>
              <a:rPr lang="en-US" sz="1600" b="1">
                <a:latin typeface="Courier New" pitchFamily="49" charset="0"/>
              </a:rPr>
              <a:t>  eatCandy(layer-1</a:t>
            </a:r>
            <a:r>
              <a:rPr lang="en-US" sz="1600" b="1" dirty="0">
                <a:latin typeface="Courier New" pitchFamily="49" charset="0"/>
              </a:rPr>
              <a:t>); </a:t>
            </a:r>
            <a:endParaRPr lang="en-US" sz="1600" dirty="0">
              <a:latin typeface="Courier New" pitchFamily="49" charset="0"/>
            </a:endParaRPr>
          </a:p>
          <a:p>
            <a:pPr algn="l"/>
            <a:r>
              <a:rPr lang="en-US" sz="1200" b="1" dirty="0">
                <a:latin typeface="Courier New" pitchFamily="49" charset="0"/>
              </a:rPr>
              <a:t>}</a:t>
            </a:r>
          </a:p>
        </p:txBody>
      </p:sp>
      <p:sp>
        <p:nvSpPr>
          <p:cNvPr id="698377" name="Line 9"/>
          <p:cNvSpPr>
            <a:spLocks noChangeShapeType="1"/>
          </p:cNvSpPr>
          <p:nvPr/>
        </p:nvSpPr>
        <p:spPr bwMode="auto">
          <a:xfrm>
            <a:off x="5503863" y="5245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378" name="Text Box 10"/>
          <p:cNvSpPr txBox="1">
            <a:spLocks noChangeArrowheads="1"/>
          </p:cNvSpPr>
          <p:nvPr/>
        </p:nvSpPr>
        <p:spPr bwMode="auto">
          <a:xfrm>
            <a:off x="7423150" y="2770188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Output:</a:t>
            </a:r>
          </a:p>
        </p:txBody>
      </p:sp>
      <p:sp>
        <p:nvSpPr>
          <p:cNvPr id="698379" name="Text Box 11"/>
          <p:cNvSpPr txBox="1">
            <a:spLocks noChangeArrowheads="1"/>
          </p:cNvSpPr>
          <p:nvPr/>
        </p:nvSpPr>
        <p:spPr bwMode="auto">
          <a:xfrm>
            <a:off x="7115175" y="3200400"/>
            <a:ext cx="1838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Lick layer 2</a:t>
            </a:r>
          </a:p>
        </p:txBody>
      </p:sp>
      <p:sp>
        <p:nvSpPr>
          <p:cNvPr id="698386" name="Line 18"/>
          <p:cNvSpPr>
            <a:spLocks noChangeShapeType="1"/>
          </p:cNvSpPr>
          <p:nvPr/>
        </p:nvSpPr>
        <p:spPr bwMode="auto">
          <a:xfrm>
            <a:off x="-28575" y="4581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387" name="Line 19"/>
          <p:cNvSpPr>
            <a:spLocks noChangeShapeType="1"/>
          </p:cNvSpPr>
          <p:nvPr/>
        </p:nvSpPr>
        <p:spPr bwMode="auto">
          <a:xfrm>
            <a:off x="161925" y="4991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388" name="Line 20"/>
          <p:cNvSpPr>
            <a:spLocks noChangeShapeType="1"/>
          </p:cNvSpPr>
          <p:nvPr/>
        </p:nvSpPr>
        <p:spPr bwMode="auto">
          <a:xfrm>
            <a:off x="180975" y="61007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26" name="Line 58"/>
          <p:cNvSpPr>
            <a:spLocks noChangeShapeType="1"/>
          </p:cNvSpPr>
          <p:nvPr/>
        </p:nvSpPr>
        <p:spPr bwMode="auto">
          <a:xfrm>
            <a:off x="5816600" y="6286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27" name="Line 59"/>
          <p:cNvSpPr>
            <a:spLocks noChangeShapeType="1"/>
          </p:cNvSpPr>
          <p:nvPr/>
        </p:nvSpPr>
        <p:spPr bwMode="auto">
          <a:xfrm>
            <a:off x="5786438" y="58467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28" name="Text Box 60"/>
          <p:cNvSpPr txBox="1">
            <a:spLocks noChangeArrowheads="1"/>
          </p:cNvSpPr>
          <p:nvPr/>
        </p:nvSpPr>
        <p:spPr bwMode="auto">
          <a:xfrm>
            <a:off x="7842250" y="5891213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698429" name="Line 61"/>
          <p:cNvSpPr>
            <a:spLocks noChangeShapeType="1"/>
          </p:cNvSpPr>
          <p:nvPr/>
        </p:nvSpPr>
        <p:spPr bwMode="auto">
          <a:xfrm>
            <a:off x="184150" y="6486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24" name="Text Box 56"/>
          <p:cNvSpPr txBox="1">
            <a:spLocks noChangeArrowheads="1"/>
          </p:cNvSpPr>
          <p:nvPr/>
        </p:nvSpPr>
        <p:spPr bwMode="auto">
          <a:xfrm>
            <a:off x="179388" y="1912938"/>
            <a:ext cx="3732212" cy="24447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b="1">
                <a:latin typeface="Courier New" pitchFamily="49" charset="0"/>
              </a:rPr>
              <a:t>void eatCandy(int </a:t>
            </a:r>
            <a:r>
              <a:rPr lang="en-US" sz="1600" b="1" dirty="0">
                <a:latin typeface="Courier New" pitchFamily="49" charset="0"/>
              </a:rPr>
              <a:t>layer)</a:t>
            </a:r>
            <a:endParaRPr lang="en-US" sz="1600" dirty="0">
              <a:latin typeface="Courier New" pitchFamily="49" charset="0"/>
            </a:endParaRPr>
          </a:p>
          <a:p>
            <a:pPr algn="l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if (layer == 0)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  {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“Eat center!”;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return; 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  }</a:t>
            </a:r>
            <a:endParaRPr lang="en-US" sz="1200" dirty="0">
              <a:latin typeface="Courier New" pitchFamily="49" charset="0"/>
            </a:endParaRPr>
          </a:p>
          <a:p>
            <a:pPr algn="l"/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&lt;&lt;“Lick layer “&lt;&lt;layer;</a:t>
            </a:r>
          </a:p>
          <a:p>
            <a:pPr algn="l"/>
            <a:endParaRPr lang="en-US" sz="1000" b="1" dirty="0">
              <a:latin typeface="Courier New" pitchFamily="49" charset="0"/>
            </a:endParaRPr>
          </a:p>
          <a:p>
            <a:pPr algn="l"/>
            <a:r>
              <a:rPr lang="en-US" sz="1600" b="1">
                <a:latin typeface="Courier New" pitchFamily="49" charset="0"/>
              </a:rPr>
              <a:t>  eatCandy(layer-1</a:t>
            </a:r>
            <a:r>
              <a:rPr lang="en-US" sz="1600" b="1" dirty="0">
                <a:latin typeface="Courier New" pitchFamily="49" charset="0"/>
              </a:rPr>
              <a:t>); </a:t>
            </a:r>
            <a:endParaRPr lang="en-US" sz="1600" dirty="0">
              <a:latin typeface="Courier New" pitchFamily="49" charset="0"/>
            </a:endParaRPr>
          </a:p>
          <a:p>
            <a:pPr algn="l"/>
            <a:r>
              <a:rPr lang="en-US" sz="1200" b="1" dirty="0">
                <a:latin typeface="Courier New" pitchFamily="49" charset="0"/>
              </a:rPr>
              <a:t>}</a:t>
            </a:r>
          </a:p>
        </p:txBody>
      </p:sp>
      <p:sp>
        <p:nvSpPr>
          <p:cNvPr id="698390" name="Text Box 22"/>
          <p:cNvSpPr txBox="1">
            <a:spLocks noChangeArrowheads="1"/>
          </p:cNvSpPr>
          <p:nvPr/>
        </p:nvSpPr>
        <p:spPr bwMode="auto">
          <a:xfrm>
            <a:off x="1895475" y="6094413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1</a:t>
            </a:r>
          </a:p>
        </p:txBody>
      </p:sp>
      <p:grpSp>
        <p:nvGrpSpPr>
          <p:cNvPr id="698430" name="Group 62"/>
          <p:cNvGrpSpPr>
            <a:grpSpLocks/>
          </p:cNvGrpSpPr>
          <p:nvPr/>
        </p:nvGrpSpPr>
        <p:grpSpPr bwMode="auto">
          <a:xfrm>
            <a:off x="3868738" y="1960563"/>
            <a:ext cx="1503362" cy="512762"/>
            <a:chOff x="3741" y="2735"/>
            <a:chExt cx="1413" cy="323"/>
          </a:xfrm>
        </p:grpSpPr>
        <p:grpSp>
          <p:nvGrpSpPr>
            <p:cNvPr id="698431" name="Group 63"/>
            <p:cNvGrpSpPr>
              <a:grpSpLocks/>
            </p:cNvGrpSpPr>
            <p:nvPr/>
          </p:nvGrpSpPr>
          <p:grpSpPr bwMode="auto">
            <a:xfrm>
              <a:off x="3741" y="2735"/>
              <a:ext cx="1413" cy="288"/>
              <a:chOff x="3741" y="2735"/>
              <a:chExt cx="1413" cy="288"/>
            </a:xfrm>
          </p:grpSpPr>
          <p:sp>
            <p:nvSpPr>
              <p:cNvPr id="698432" name="Rectangle 64"/>
              <p:cNvSpPr>
                <a:spLocks noChangeArrowheads="1"/>
              </p:cNvSpPr>
              <p:nvPr/>
            </p:nvSpPr>
            <p:spPr bwMode="auto">
              <a:xfrm>
                <a:off x="4496" y="2783"/>
                <a:ext cx="658" cy="239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8433" name="Text Box 65"/>
              <p:cNvSpPr txBox="1">
                <a:spLocks noChangeArrowheads="1"/>
              </p:cNvSpPr>
              <p:nvPr/>
            </p:nvSpPr>
            <p:spPr bwMode="auto">
              <a:xfrm>
                <a:off x="3741" y="2735"/>
                <a:ext cx="10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layer  </a:t>
                </a:r>
              </a:p>
            </p:txBody>
          </p:sp>
        </p:grpSp>
        <p:sp>
          <p:nvSpPr>
            <p:cNvPr id="698434" name="Text Box 66"/>
            <p:cNvSpPr txBox="1">
              <a:spLocks noChangeArrowheads="1"/>
            </p:cNvSpPr>
            <p:nvPr/>
          </p:nvSpPr>
          <p:spPr bwMode="auto">
            <a:xfrm>
              <a:off x="4703" y="2770"/>
              <a:ext cx="3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>
                  <a:solidFill>
                    <a:srgbClr val="006666"/>
                  </a:solidFill>
                </a:rPr>
                <a:t>1</a:t>
              </a:r>
            </a:p>
          </p:txBody>
        </p:sp>
      </p:grpSp>
      <p:sp>
        <p:nvSpPr>
          <p:cNvPr id="698436" name="Line 68"/>
          <p:cNvSpPr>
            <a:spLocks noChangeShapeType="1"/>
          </p:cNvSpPr>
          <p:nvPr/>
        </p:nvSpPr>
        <p:spPr bwMode="auto">
          <a:xfrm>
            <a:off x="-47625" y="2095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37" name="Line 69"/>
          <p:cNvSpPr>
            <a:spLocks noChangeShapeType="1"/>
          </p:cNvSpPr>
          <p:nvPr/>
        </p:nvSpPr>
        <p:spPr bwMode="auto">
          <a:xfrm>
            <a:off x="142875" y="25050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38" name="Line 70"/>
          <p:cNvSpPr>
            <a:spLocks noChangeShapeType="1"/>
          </p:cNvSpPr>
          <p:nvPr/>
        </p:nvSpPr>
        <p:spPr bwMode="auto">
          <a:xfrm>
            <a:off x="161925" y="36147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39" name="Line 71"/>
          <p:cNvSpPr>
            <a:spLocks noChangeShapeType="1"/>
          </p:cNvSpPr>
          <p:nvPr/>
        </p:nvSpPr>
        <p:spPr bwMode="auto">
          <a:xfrm>
            <a:off x="165100" y="4000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40" name="Text Box 72"/>
          <p:cNvSpPr txBox="1">
            <a:spLocks noChangeArrowheads="1"/>
          </p:cNvSpPr>
          <p:nvPr/>
        </p:nvSpPr>
        <p:spPr bwMode="auto">
          <a:xfrm>
            <a:off x="7115175" y="3600450"/>
            <a:ext cx="1789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Lick layer 1</a:t>
            </a:r>
          </a:p>
        </p:txBody>
      </p:sp>
      <p:grpSp>
        <p:nvGrpSpPr>
          <p:cNvPr id="698441" name="Group 73"/>
          <p:cNvGrpSpPr>
            <a:grpSpLocks/>
          </p:cNvGrpSpPr>
          <p:nvPr/>
        </p:nvGrpSpPr>
        <p:grpSpPr bwMode="auto">
          <a:xfrm>
            <a:off x="3868738" y="4364038"/>
            <a:ext cx="1503362" cy="512762"/>
            <a:chOff x="3741" y="2735"/>
            <a:chExt cx="1413" cy="323"/>
          </a:xfrm>
        </p:grpSpPr>
        <p:grpSp>
          <p:nvGrpSpPr>
            <p:cNvPr id="698442" name="Group 74"/>
            <p:cNvGrpSpPr>
              <a:grpSpLocks/>
            </p:cNvGrpSpPr>
            <p:nvPr/>
          </p:nvGrpSpPr>
          <p:grpSpPr bwMode="auto">
            <a:xfrm>
              <a:off x="3741" y="2735"/>
              <a:ext cx="1413" cy="288"/>
              <a:chOff x="3741" y="2735"/>
              <a:chExt cx="1413" cy="288"/>
            </a:xfrm>
          </p:grpSpPr>
          <p:sp>
            <p:nvSpPr>
              <p:cNvPr id="698443" name="Rectangle 75"/>
              <p:cNvSpPr>
                <a:spLocks noChangeArrowheads="1"/>
              </p:cNvSpPr>
              <p:nvPr/>
            </p:nvSpPr>
            <p:spPr bwMode="auto">
              <a:xfrm>
                <a:off x="4496" y="2783"/>
                <a:ext cx="658" cy="239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8444" name="Text Box 76"/>
              <p:cNvSpPr txBox="1">
                <a:spLocks noChangeArrowheads="1"/>
              </p:cNvSpPr>
              <p:nvPr/>
            </p:nvSpPr>
            <p:spPr bwMode="auto">
              <a:xfrm>
                <a:off x="3741" y="2735"/>
                <a:ext cx="10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layer  </a:t>
                </a:r>
              </a:p>
            </p:txBody>
          </p:sp>
        </p:grpSp>
        <p:sp>
          <p:nvSpPr>
            <p:cNvPr id="698445" name="Text Box 77"/>
            <p:cNvSpPr txBox="1">
              <a:spLocks noChangeArrowheads="1"/>
            </p:cNvSpPr>
            <p:nvPr/>
          </p:nvSpPr>
          <p:spPr bwMode="auto">
            <a:xfrm>
              <a:off x="4703" y="2770"/>
              <a:ext cx="3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>
                  <a:solidFill>
                    <a:srgbClr val="006666"/>
                  </a:solidFill>
                </a:rPr>
                <a:t>2</a:t>
              </a:r>
            </a:p>
          </p:txBody>
        </p:sp>
      </p:grpSp>
      <p:sp>
        <p:nvSpPr>
          <p:cNvPr id="698446" name="Text Box 78"/>
          <p:cNvSpPr txBox="1">
            <a:spLocks noChangeArrowheads="1"/>
          </p:cNvSpPr>
          <p:nvPr/>
        </p:nvSpPr>
        <p:spPr bwMode="auto">
          <a:xfrm>
            <a:off x="179388" y="236538"/>
            <a:ext cx="3732212" cy="24447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b="1">
                <a:latin typeface="Courier New" pitchFamily="49" charset="0"/>
              </a:rPr>
              <a:t>void eatCandy(int </a:t>
            </a:r>
            <a:r>
              <a:rPr lang="en-US" sz="1600" b="1" dirty="0">
                <a:latin typeface="Courier New" pitchFamily="49" charset="0"/>
              </a:rPr>
              <a:t>layer)</a:t>
            </a:r>
            <a:endParaRPr lang="en-US" sz="1600" dirty="0">
              <a:latin typeface="Courier New" pitchFamily="49" charset="0"/>
            </a:endParaRPr>
          </a:p>
          <a:p>
            <a:pPr algn="l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if (layer == 0)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  {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“Eat center!”;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return; 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  }</a:t>
            </a:r>
            <a:endParaRPr lang="en-US" sz="1200" dirty="0">
              <a:latin typeface="Courier New" pitchFamily="49" charset="0"/>
            </a:endParaRPr>
          </a:p>
          <a:p>
            <a:pPr algn="l"/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&lt;&lt;“Lick layer “&lt;&lt;layer;</a:t>
            </a:r>
          </a:p>
          <a:p>
            <a:pPr algn="l"/>
            <a:endParaRPr lang="en-US" sz="1000" b="1" dirty="0">
              <a:latin typeface="Courier New" pitchFamily="49" charset="0"/>
            </a:endParaRPr>
          </a:p>
          <a:p>
            <a:pPr algn="l"/>
            <a:r>
              <a:rPr lang="en-US" sz="1600" b="1">
                <a:latin typeface="Courier New" pitchFamily="49" charset="0"/>
              </a:rPr>
              <a:t>  eatCandy(layer-1</a:t>
            </a:r>
            <a:r>
              <a:rPr lang="en-US" sz="1600" b="1" dirty="0">
                <a:latin typeface="Courier New" pitchFamily="49" charset="0"/>
              </a:rPr>
              <a:t>); </a:t>
            </a:r>
            <a:endParaRPr lang="en-US" sz="1600" dirty="0">
              <a:latin typeface="Courier New" pitchFamily="49" charset="0"/>
            </a:endParaRPr>
          </a:p>
          <a:p>
            <a:pPr algn="l"/>
            <a:r>
              <a:rPr lang="en-US" sz="1200" b="1" dirty="0">
                <a:latin typeface="Courier New" pitchFamily="49" charset="0"/>
              </a:rPr>
              <a:t>}</a:t>
            </a:r>
          </a:p>
        </p:txBody>
      </p:sp>
      <p:sp>
        <p:nvSpPr>
          <p:cNvPr id="698447" name="Line 79"/>
          <p:cNvSpPr>
            <a:spLocks noChangeShapeType="1"/>
          </p:cNvSpPr>
          <p:nvPr/>
        </p:nvSpPr>
        <p:spPr bwMode="auto">
          <a:xfrm>
            <a:off x="-47625" y="419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48" name="Line 80"/>
          <p:cNvSpPr>
            <a:spLocks noChangeShapeType="1"/>
          </p:cNvSpPr>
          <p:nvPr/>
        </p:nvSpPr>
        <p:spPr bwMode="auto">
          <a:xfrm>
            <a:off x="142875" y="828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49" name="Line 81"/>
          <p:cNvSpPr>
            <a:spLocks noChangeShapeType="1"/>
          </p:cNvSpPr>
          <p:nvPr/>
        </p:nvSpPr>
        <p:spPr bwMode="auto">
          <a:xfrm>
            <a:off x="409575" y="12715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98451" name="Group 83"/>
          <p:cNvGrpSpPr>
            <a:grpSpLocks/>
          </p:cNvGrpSpPr>
          <p:nvPr/>
        </p:nvGrpSpPr>
        <p:grpSpPr bwMode="auto">
          <a:xfrm>
            <a:off x="3859213" y="265113"/>
            <a:ext cx="1503362" cy="512762"/>
            <a:chOff x="3741" y="2735"/>
            <a:chExt cx="1413" cy="323"/>
          </a:xfrm>
        </p:grpSpPr>
        <p:grpSp>
          <p:nvGrpSpPr>
            <p:cNvPr id="698452" name="Group 84"/>
            <p:cNvGrpSpPr>
              <a:grpSpLocks/>
            </p:cNvGrpSpPr>
            <p:nvPr/>
          </p:nvGrpSpPr>
          <p:grpSpPr bwMode="auto">
            <a:xfrm>
              <a:off x="3741" y="2735"/>
              <a:ext cx="1413" cy="288"/>
              <a:chOff x="3741" y="2735"/>
              <a:chExt cx="1413" cy="288"/>
            </a:xfrm>
          </p:grpSpPr>
          <p:sp>
            <p:nvSpPr>
              <p:cNvPr id="698453" name="Rectangle 85"/>
              <p:cNvSpPr>
                <a:spLocks noChangeArrowheads="1"/>
              </p:cNvSpPr>
              <p:nvPr/>
            </p:nvSpPr>
            <p:spPr bwMode="auto">
              <a:xfrm>
                <a:off x="4496" y="2783"/>
                <a:ext cx="658" cy="239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8454" name="Text Box 86"/>
              <p:cNvSpPr txBox="1">
                <a:spLocks noChangeArrowheads="1"/>
              </p:cNvSpPr>
              <p:nvPr/>
            </p:nvSpPr>
            <p:spPr bwMode="auto">
              <a:xfrm>
                <a:off x="3741" y="2735"/>
                <a:ext cx="10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layer  </a:t>
                </a:r>
              </a:p>
            </p:txBody>
          </p:sp>
        </p:grpSp>
        <p:sp>
          <p:nvSpPr>
            <p:cNvPr id="698455" name="Text Box 87"/>
            <p:cNvSpPr txBox="1">
              <a:spLocks noChangeArrowheads="1"/>
            </p:cNvSpPr>
            <p:nvPr/>
          </p:nvSpPr>
          <p:spPr bwMode="auto">
            <a:xfrm>
              <a:off x="4703" y="2770"/>
              <a:ext cx="3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>
                  <a:solidFill>
                    <a:srgbClr val="006666"/>
                  </a:solidFill>
                </a:rPr>
                <a:t>0</a:t>
              </a:r>
            </a:p>
          </p:txBody>
        </p:sp>
      </p:grpSp>
      <p:sp>
        <p:nvSpPr>
          <p:cNvPr id="698456" name="Text Box 88"/>
          <p:cNvSpPr txBox="1">
            <a:spLocks noChangeArrowheads="1"/>
          </p:cNvSpPr>
          <p:nvPr/>
        </p:nvSpPr>
        <p:spPr bwMode="auto">
          <a:xfrm>
            <a:off x="7134225" y="3971925"/>
            <a:ext cx="177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Eat center!</a:t>
            </a:r>
          </a:p>
        </p:txBody>
      </p:sp>
      <p:sp>
        <p:nvSpPr>
          <p:cNvPr id="698435" name="AutoShape 67"/>
          <p:cNvSpPr>
            <a:spLocks noChangeArrowheads="1"/>
          </p:cNvSpPr>
          <p:nvPr/>
        </p:nvSpPr>
        <p:spPr bwMode="auto">
          <a:xfrm>
            <a:off x="4181475" y="3019425"/>
            <a:ext cx="4610100" cy="2438400"/>
          </a:xfrm>
          <a:prstGeom prst="wedgeRoundRectCallout">
            <a:avLst>
              <a:gd name="adj1" fmla="val -115597"/>
              <a:gd name="adj2" fmla="val 88995"/>
              <a:gd name="adj3" fmla="val 16667"/>
            </a:avLst>
          </a:prstGeom>
          <a:solidFill>
            <a:srgbClr val="FCEFDC"/>
          </a:solidFill>
          <a:ln w="25400" algn="ctr">
            <a:solidFill>
              <a:schemeClr val="tx1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It’s very difficult to trace through a function that calls itself…</a:t>
            </a:r>
          </a:p>
          <a:p>
            <a:endParaRPr lang="en-US" sz="1000" dirty="0"/>
          </a:p>
          <a:p>
            <a:r>
              <a:rPr lang="en-US" dirty="0"/>
              <a:t>So, let’s use a little trick and pretend like this call is actually calling a different function</a:t>
            </a:r>
          </a:p>
          <a:p>
            <a:r>
              <a:rPr lang="en-US" sz="1000" dirty="0"/>
              <a:t> </a:t>
            </a:r>
            <a:br>
              <a:rPr lang="en-US" sz="1000" dirty="0"/>
            </a:br>
            <a:r>
              <a:rPr lang="en-US" dirty="0"/>
              <a:t>(one that just happens to have the same name </a:t>
            </a:r>
            <a:r>
              <a:rPr lang="en-US" dirty="0">
                <a:sym typeface="Wingdings" pitchFamily="2" charset="2"/>
              </a:rPr>
              <a:t></a:t>
            </a:r>
            <a:r>
              <a:rPr lang="en-US" dirty="0"/>
              <a:t>).</a:t>
            </a:r>
          </a:p>
        </p:txBody>
      </p:sp>
      <p:sp>
        <p:nvSpPr>
          <p:cNvPr id="698457" name="Line 89"/>
          <p:cNvSpPr>
            <a:spLocks noChangeShapeType="1"/>
          </p:cNvSpPr>
          <p:nvPr/>
        </p:nvSpPr>
        <p:spPr bwMode="auto">
          <a:xfrm>
            <a:off x="457200" y="15097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58" name="AutoShape 90"/>
          <p:cNvSpPr>
            <a:spLocks noChangeArrowheads="1"/>
          </p:cNvSpPr>
          <p:nvPr/>
        </p:nvSpPr>
        <p:spPr bwMode="auto">
          <a:xfrm>
            <a:off x="3130550" y="269875"/>
            <a:ext cx="2473325" cy="1189038"/>
          </a:xfrm>
          <a:prstGeom prst="wedgeRoundRectCallout">
            <a:avLst>
              <a:gd name="adj1" fmla="val -109306"/>
              <a:gd name="adj2" fmla="val 50801"/>
              <a:gd name="adj3" fmla="val 16667"/>
            </a:avLst>
          </a:prstGeom>
          <a:solidFill>
            <a:srgbClr val="FCEFDC"/>
          </a:solidFill>
          <a:ln w="25400" algn="ctr">
            <a:solidFill>
              <a:schemeClr val="tx1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Hmm.. So where does our function return to?</a:t>
            </a:r>
          </a:p>
        </p:txBody>
      </p:sp>
      <p:sp>
        <p:nvSpPr>
          <p:cNvPr id="698459" name="AutoShape 91"/>
          <p:cNvSpPr>
            <a:spLocks noChangeArrowheads="1"/>
          </p:cNvSpPr>
          <p:nvPr/>
        </p:nvSpPr>
        <p:spPr bwMode="auto">
          <a:xfrm>
            <a:off x="2378075" y="3289300"/>
            <a:ext cx="3228975" cy="917575"/>
          </a:xfrm>
          <a:prstGeom prst="wedgeRoundRectCallout">
            <a:avLst>
              <a:gd name="adj1" fmla="val -88792"/>
              <a:gd name="adj2" fmla="val 107787"/>
              <a:gd name="adj3" fmla="val 16667"/>
            </a:avLst>
          </a:prstGeom>
          <a:solidFill>
            <a:srgbClr val="FCEFDC"/>
          </a:solidFill>
          <a:ln w="25400" algn="ctr">
            <a:solidFill>
              <a:schemeClr val="tx1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Correct! </a:t>
            </a:r>
            <a:br>
              <a:rPr lang="en-US"/>
            </a:br>
            <a:r>
              <a:rPr lang="en-US"/>
              <a:t>It continues running just after this line!</a:t>
            </a:r>
          </a:p>
        </p:txBody>
      </p:sp>
      <p:sp>
        <p:nvSpPr>
          <p:cNvPr id="698460" name="Text Box 92"/>
          <p:cNvSpPr txBox="1">
            <a:spLocks noChangeArrowheads="1"/>
          </p:cNvSpPr>
          <p:nvPr/>
        </p:nvSpPr>
        <p:spPr bwMode="auto">
          <a:xfrm>
            <a:off x="1879600" y="445611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698461" name="Line 93"/>
          <p:cNvSpPr>
            <a:spLocks noChangeShapeType="1"/>
          </p:cNvSpPr>
          <p:nvPr/>
        </p:nvSpPr>
        <p:spPr bwMode="auto">
          <a:xfrm>
            <a:off x="-11113" y="5014913"/>
            <a:ext cx="304801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62" name="AutoShape 94"/>
          <p:cNvSpPr>
            <a:spLocks noChangeArrowheads="1"/>
          </p:cNvSpPr>
          <p:nvPr/>
        </p:nvSpPr>
        <p:spPr bwMode="auto">
          <a:xfrm>
            <a:off x="1847850" y="3362325"/>
            <a:ext cx="2473325" cy="796925"/>
          </a:xfrm>
          <a:prstGeom prst="wedgeRoundRectCallout">
            <a:avLst>
              <a:gd name="adj1" fmla="val -104431"/>
              <a:gd name="adj2" fmla="val 54583"/>
              <a:gd name="adj3" fmla="val 16667"/>
            </a:avLst>
          </a:prstGeom>
          <a:solidFill>
            <a:srgbClr val="FCEFDC"/>
          </a:solidFill>
          <a:ln w="25400" algn="ctr">
            <a:solidFill>
              <a:schemeClr val="tx1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Ok, where does our function return to?</a:t>
            </a:r>
          </a:p>
        </p:txBody>
      </p:sp>
      <p:sp>
        <p:nvSpPr>
          <p:cNvPr id="698463" name="AutoShape 95"/>
          <p:cNvSpPr>
            <a:spLocks noChangeArrowheads="1"/>
          </p:cNvSpPr>
          <p:nvPr/>
        </p:nvSpPr>
        <p:spPr bwMode="auto">
          <a:xfrm>
            <a:off x="2605088" y="4924425"/>
            <a:ext cx="3228975" cy="917575"/>
          </a:xfrm>
          <a:prstGeom prst="wedgeRoundRectCallout">
            <a:avLst>
              <a:gd name="adj1" fmla="val -88792"/>
              <a:gd name="adj2" fmla="val 107787"/>
              <a:gd name="adj3" fmla="val 16667"/>
            </a:avLst>
          </a:prstGeom>
          <a:solidFill>
            <a:srgbClr val="FCEFDC"/>
          </a:solidFill>
          <a:ln w="25400" algn="ctr">
            <a:solidFill>
              <a:schemeClr val="tx1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Correct! </a:t>
            </a:r>
            <a:br>
              <a:rPr lang="en-US"/>
            </a:br>
            <a:r>
              <a:rPr lang="en-US"/>
              <a:t>It continues running just after this line!</a:t>
            </a:r>
          </a:p>
        </p:txBody>
      </p:sp>
      <p:sp>
        <p:nvSpPr>
          <p:cNvPr id="698464" name="Line 96"/>
          <p:cNvSpPr>
            <a:spLocks noChangeShapeType="1"/>
          </p:cNvSpPr>
          <p:nvPr/>
        </p:nvSpPr>
        <p:spPr bwMode="auto">
          <a:xfrm>
            <a:off x="-19050" y="67135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65" name="Line 97"/>
          <p:cNvSpPr>
            <a:spLocks noChangeShapeType="1"/>
          </p:cNvSpPr>
          <p:nvPr/>
        </p:nvSpPr>
        <p:spPr bwMode="auto">
          <a:xfrm>
            <a:off x="5554663" y="6604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98470" name="Picture 1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5972175"/>
            <a:ext cx="749300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8471" name="AutoShape 103"/>
          <p:cNvSpPr>
            <a:spLocks noChangeArrowheads="1"/>
          </p:cNvSpPr>
          <p:nvPr/>
        </p:nvSpPr>
        <p:spPr bwMode="auto">
          <a:xfrm>
            <a:off x="3984625" y="5910263"/>
            <a:ext cx="788988" cy="539750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CC00FF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98472" name="AutoShape 104"/>
          <p:cNvSpPr>
            <a:spLocks noChangeArrowheads="1"/>
          </p:cNvSpPr>
          <p:nvPr/>
        </p:nvSpPr>
        <p:spPr bwMode="auto">
          <a:xfrm>
            <a:off x="4043363" y="5969000"/>
            <a:ext cx="676275" cy="428625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0000FF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698475" name="Picture 1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25" y="1927225"/>
            <a:ext cx="749300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98480" name="Group 112"/>
          <p:cNvGrpSpPr>
            <a:grpSpLocks/>
          </p:cNvGrpSpPr>
          <p:nvPr/>
        </p:nvGrpSpPr>
        <p:grpSpPr bwMode="auto">
          <a:xfrm rot="-2925103">
            <a:off x="4412457" y="2093118"/>
            <a:ext cx="323850" cy="271463"/>
            <a:chOff x="4073" y="1336"/>
            <a:chExt cx="204" cy="171"/>
          </a:xfrm>
        </p:grpSpPr>
        <p:sp>
          <p:nvSpPr>
            <p:cNvPr id="698477" name="AutoShape 109"/>
            <p:cNvSpPr>
              <a:spLocks noChangeArrowheads="1"/>
            </p:cNvSpPr>
            <p:nvPr/>
          </p:nvSpPr>
          <p:spPr bwMode="auto">
            <a:xfrm>
              <a:off x="4073" y="1346"/>
              <a:ext cx="65" cy="159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25400" algn="ctr">
              <a:solidFill>
                <a:schemeClr val="bg1"/>
              </a:solidFill>
              <a:miter lim="800000"/>
              <a:headEnd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98478" name="AutoShape 110"/>
            <p:cNvSpPr>
              <a:spLocks noChangeArrowheads="1"/>
            </p:cNvSpPr>
            <p:nvPr/>
          </p:nvSpPr>
          <p:spPr bwMode="auto">
            <a:xfrm>
              <a:off x="4140" y="1336"/>
              <a:ext cx="65" cy="159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25400" algn="ctr">
              <a:solidFill>
                <a:schemeClr val="bg1"/>
              </a:solidFill>
              <a:miter lim="800000"/>
              <a:headEnd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98479" name="AutoShape 111"/>
            <p:cNvSpPr>
              <a:spLocks noChangeArrowheads="1"/>
            </p:cNvSpPr>
            <p:nvPr/>
          </p:nvSpPr>
          <p:spPr bwMode="auto">
            <a:xfrm>
              <a:off x="4212" y="1348"/>
              <a:ext cx="65" cy="159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25400" algn="ctr">
              <a:solidFill>
                <a:schemeClr val="bg1"/>
              </a:solidFill>
              <a:miter lim="800000"/>
              <a:headEnd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6984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6984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139 L -0.58403 -0.2673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698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53" y="-1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9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9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984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98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0.06475 -0.66319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698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-3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1000" fill="hold"/>
                                        <p:tgtEl>
                                          <p:spTgt spid="6984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25" dur="1000" fill="hold"/>
                                        <p:tgtEl>
                                          <p:spTgt spid="6984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698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69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1805 " pathEditMode="relative" ptsTypes="AA">
                                      <p:cBhvr>
                                        <p:cTn id="173" dur="2000" fill="hold"/>
                                        <p:tgtEl>
                                          <p:spTgt spid="698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1805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698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76 -0.66319 L 0.06476 -0.54514 " pathEditMode="relative" rAng="0" ptsTypes="AA">
                                      <p:cBhvr>
                                        <p:cTn id="177" dur="2000" fill="hold"/>
                                        <p:tgtEl>
                                          <p:spTgt spid="698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3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1805 " pathEditMode="relative" ptsTypes="AA">
                                      <p:cBhvr>
                                        <p:cTn id="179" dur="2000" fill="hold"/>
                                        <p:tgtEl>
                                          <p:spTgt spid="698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1805 " pathEditMode="relative" ptsTypes="AA">
                                      <p:cBhvr>
                                        <p:cTn id="181" dur="2000" fill="hold"/>
                                        <p:tgtEl>
                                          <p:spTgt spid="698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1805 " pathEditMode="relative" ptsTypes="AA">
                                      <p:cBhvr>
                                        <p:cTn id="183" dur="2000" fill="hold"/>
                                        <p:tgtEl>
                                          <p:spTgt spid="6984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1805 " pathEditMode="relative" ptsTypes="AA">
                                      <p:cBhvr>
                                        <p:cTn id="185" dur="2000" fill="hold"/>
                                        <p:tgtEl>
                                          <p:spTgt spid="698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403 -0.26875 L -0.58507 -0.15625 " pathEditMode="relative" rAng="0" ptsTypes="AA">
                                      <p:cBhvr>
                                        <p:cTn id="187" dur="2000" fill="hold"/>
                                        <p:tgtEl>
                                          <p:spTgt spid="698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69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44444E-6 L 0.07205 -0.66181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698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-3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1000" fill="hold"/>
                                        <p:tgtEl>
                                          <p:spTgt spid="6984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05" dur="1000" fill="hold"/>
                                        <p:tgtEl>
                                          <p:spTgt spid="6984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69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69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 nodeType="clickPar">
                      <p:stCondLst>
                        <p:cond delay="indefinite"/>
                      </p:stCondLst>
                      <p:childTnLst>
                        <p:par>
                          <p:cTn id="2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 nodeType="clickPar">
                      <p:stCondLst>
                        <p:cond delay="indefinite"/>
                      </p:stCondLst>
                      <p:childTnLst>
                        <p:par>
                          <p:cTn id="2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698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 nodeType="clickPar">
                      <p:stCondLst>
                        <p:cond delay="indefinite"/>
                      </p:stCondLst>
                      <p:childTnLst>
                        <p:par>
                          <p:cTn id="2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69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1000"/>
                                        <p:tgtEl>
                                          <p:spTgt spid="698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1000"/>
                                        <p:tgtEl>
                                          <p:spTgt spid="698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1000"/>
                                        <p:tgtEl>
                                          <p:spTgt spid="698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1000"/>
                                        <p:tgtEl>
                                          <p:spTgt spid="698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1000"/>
                                        <p:tgtEl>
                                          <p:spTgt spid="698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 nodeType="clickPar">
                      <p:stCondLst>
                        <p:cond delay="indefinite"/>
                      </p:stCondLst>
                      <p:childTnLst>
                        <p:par>
                          <p:cTn id="2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76 -0.54514 L 0.06476 -0.66204 " pathEditMode="relative" rAng="0" ptsTypes="AA">
                                      <p:cBhvr>
                                        <p:cTn id="298" dur="2000" fill="hold"/>
                                        <p:tgtEl>
                                          <p:spTgt spid="698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.1125 L 4.44444E-6 -0.00439 " pathEditMode="relative" rAng="0" ptsTypes="AA">
                                      <p:cBhvr>
                                        <p:cTn id="300" dur="2000" fill="hold"/>
                                        <p:tgtEl>
                                          <p:spTgt spid="698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.11667 L 4.44444E-6 -0.00023 " pathEditMode="relative" rAng="0" ptsTypes="AA">
                                      <p:cBhvr>
                                        <p:cTn id="302" dur="2000" fill="hold"/>
                                        <p:tgtEl>
                                          <p:spTgt spid="698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11805 L -1.11111E-6 0.00115 " pathEditMode="relative" rAng="0" ptsTypes="AA">
                                      <p:cBhvr>
                                        <p:cTn id="304" dur="2000" fill="hold"/>
                                        <p:tgtEl>
                                          <p:spTgt spid="698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1689 " pathEditMode="relative" ptsTypes="AA">
                                      <p:cBhvr>
                                        <p:cTn id="306" dur="2000" fill="hold"/>
                                        <p:tgtEl>
                                          <p:spTgt spid="698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11805 L 0.00104 0.00116 " pathEditMode="relative" rAng="0" ptsTypes="AA">
                                      <p:cBhvr>
                                        <p:cTn id="308" dur="2000" fill="hold"/>
                                        <p:tgtEl>
                                          <p:spTgt spid="6984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11806 L 0 0.00116 " pathEditMode="relative" rAng="0" ptsTypes="AA">
                                      <p:cBhvr>
                                        <p:cTn id="310" dur="2000" fill="hold"/>
                                        <p:tgtEl>
                                          <p:spTgt spid="698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507 -0.15625 L -0.58507 -0.27315 " pathEditMode="relative" rAng="0" ptsTypes="AA">
                                      <p:cBhvr>
                                        <p:cTn id="312" dur="2000" fill="hold"/>
                                        <p:tgtEl>
                                          <p:spTgt spid="698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 nodeType="clickPar">
                      <p:stCondLst>
                        <p:cond delay="indefinite"/>
                      </p:stCondLst>
                      <p:childTnLst>
                        <p:par>
                          <p:cTn id="3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69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 nodeType="clickPar">
                      <p:stCondLst>
                        <p:cond delay="indefinite"/>
                      </p:stCondLst>
                      <p:childTnLst>
                        <p:par>
                          <p:cTn id="3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69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 nodeType="clickPar">
                      <p:stCondLst>
                        <p:cond delay="indefinite"/>
                      </p:stCondLst>
                      <p:childTnLst>
                        <p:par>
                          <p:cTn id="3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 nodeType="clickPar">
                      <p:stCondLst>
                        <p:cond delay="indefinite"/>
                      </p:stCondLst>
                      <p:childTnLst>
                        <p:par>
                          <p:cTn id="3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1000"/>
                                        <p:tgtEl>
                                          <p:spTgt spid="698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1000"/>
                                        <p:tgtEl>
                                          <p:spTgt spid="698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1000"/>
                                        <p:tgtEl>
                                          <p:spTgt spid="698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1000"/>
                                        <p:tgtEl>
                                          <p:spTgt spid="698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1000"/>
                                        <p:tgtEl>
                                          <p:spTgt spid="698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 nodeType="clickPar">
                      <p:stCondLst>
                        <p:cond delay="indefinite"/>
                      </p:stCondLst>
                      <p:childTnLst>
                        <p:par>
                          <p:cTn id="3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 nodeType="clickPar">
                      <p:stCondLst>
                        <p:cond delay="indefinite"/>
                      </p:stCondLst>
                      <p:childTnLst>
                        <p:par>
                          <p:cTn id="3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 nodeType="clickPar">
                      <p:stCondLst>
                        <p:cond delay="indefinite"/>
                      </p:stCondLst>
                      <p:childTnLst>
                        <p:par>
                          <p:cTn id="3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1000"/>
                                        <p:tgtEl>
                                          <p:spTgt spid="698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1000"/>
                                        <p:tgtEl>
                                          <p:spTgt spid="698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1000"/>
                                        <p:tgtEl>
                                          <p:spTgt spid="698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1000"/>
                                        <p:tgtEl>
                                          <p:spTgt spid="698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2000"/>
                                        <p:tgtEl>
                                          <p:spTgt spid="698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 nodeType="clickPar">
                      <p:stCondLst>
                        <p:cond delay="indefinite"/>
                      </p:stCondLst>
                      <p:childTnLst>
                        <p:par>
                          <p:cTn id="3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 nodeType="clickPar">
                      <p:stCondLst>
                        <p:cond delay="indefinite"/>
                      </p:stCondLst>
                      <p:childTnLst>
                        <p:par>
                          <p:cTn id="3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 nodeType="clickPar">
                      <p:stCondLst>
                        <p:cond delay="indefinite"/>
                      </p:stCondLst>
                      <p:childTnLst>
                        <p:par>
                          <p:cTn id="3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474" grpId="0" animBg="1"/>
      <p:bldP spid="698474" grpId="1" animBg="1"/>
      <p:bldP spid="698376" grpId="0" animBg="1"/>
      <p:bldP spid="698376" grpId="1" animBg="1"/>
      <p:bldP spid="698377" grpId="0" animBg="1"/>
      <p:bldP spid="698377" grpId="1" animBg="1"/>
      <p:bldP spid="698379" grpId="0"/>
      <p:bldP spid="698386" grpId="0" animBg="1"/>
      <p:bldP spid="698386" grpId="1" animBg="1"/>
      <p:bldP spid="698387" grpId="0" animBg="1"/>
      <p:bldP spid="698387" grpId="1" animBg="1"/>
      <p:bldP spid="698388" grpId="0" animBg="1"/>
      <p:bldP spid="698388" grpId="1" animBg="1"/>
      <p:bldP spid="698426" grpId="0" animBg="1"/>
      <p:bldP spid="698426" grpId="1" animBg="1"/>
      <p:bldP spid="698427" grpId="0" animBg="1"/>
      <p:bldP spid="698427" grpId="1" animBg="1"/>
      <p:bldP spid="698428" grpId="0"/>
      <p:bldP spid="698428" grpId="1"/>
      <p:bldP spid="698428" grpId="2"/>
      <p:bldP spid="698428" grpId="3"/>
      <p:bldP spid="698428" grpId="4"/>
      <p:bldP spid="698429" grpId="0" animBg="1"/>
      <p:bldP spid="698429" grpId="1" animBg="1"/>
      <p:bldP spid="698429" grpId="2" animBg="1"/>
      <p:bldP spid="698429" grpId="3" animBg="1"/>
      <p:bldP spid="698424" grpId="0" animBg="1"/>
      <p:bldP spid="698424" grpId="1" animBg="1"/>
      <p:bldP spid="698424" grpId="2" animBg="1"/>
      <p:bldP spid="698424" grpId="3" animBg="1"/>
      <p:bldP spid="698390" grpId="0"/>
      <p:bldP spid="698390" grpId="1"/>
      <p:bldP spid="698390" grpId="2"/>
      <p:bldP spid="698390" grpId="3"/>
      <p:bldP spid="698390" grpId="4"/>
      <p:bldP spid="698436" grpId="0" animBg="1"/>
      <p:bldP spid="698436" grpId="1" animBg="1"/>
      <p:bldP spid="698437" grpId="0" animBg="1"/>
      <p:bldP spid="698437" grpId="1" animBg="1"/>
      <p:bldP spid="698438" grpId="0" animBg="1"/>
      <p:bldP spid="698438" grpId="1" animBg="1"/>
      <p:bldP spid="698439" grpId="0" animBg="1"/>
      <p:bldP spid="698439" grpId="1" animBg="1"/>
      <p:bldP spid="698439" grpId="2" animBg="1"/>
      <p:bldP spid="698440" grpId="0"/>
      <p:bldP spid="698446" grpId="0" animBg="1"/>
      <p:bldP spid="698446" grpId="1" animBg="1"/>
      <p:bldP spid="698447" grpId="0" animBg="1"/>
      <p:bldP spid="698447" grpId="1" animBg="1"/>
      <p:bldP spid="698448" grpId="0" animBg="1"/>
      <p:bldP spid="698448" grpId="1" animBg="1"/>
      <p:bldP spid="698449" grpId="0" animBg="1"/>
      <p:bldP spid="698449" grpId="1" animBg="1"/>
      <p:bldP spid="698456" grpId="0"/>
      <p:bldP spid="698435" grpId="0" uiExpand="1" build="p" animBg="1"/>
      <p:bldP spid="698435" grpId="1" build="allAtOnce" animBg="1"/>
      <p:bldP spid="698457" grpId="0" animBg="1"/>
      <p:bldP spid="698457" grpId="1" animBg="1"/>
      <p:bldP spid="698458" grpId="0" animBg="1"/>
      <p:bldP spid="698458" grpId="1" animBg="1"/>
      <p:bldP spid="698459" grpId="0" animBg="1"/>
      <p:bldP spid="698459" grpId="1" animBg="1"/>
      <p:bldP spid="698460" grpId="0"/>
      <p:bldP spid="698460" grpId="1"/>
      <p:bldP spid="698460" grpId="2"/>
      <p:bldP spid="698461" grpId="0" animBg="1"/>
      <p:bldP spid="698461" grpId="1" animBg="1"/>
      <p:bldP spid="698461" grpId="2" animBg="1"/>
      <p:bldP spid="698462" grpId="0" animBg="1"/>
      <p:bldP spid="698462" grpId="1" animBg="1"/>
      <p:bldP spid="698463" grpId="0" animBg="1"/>
      <p:bldP spid="698463" grpId="1" animBg="1"/>
      <p:bldP spid="698464" grpId="0" animBg="1"/>
      <p:bldP spid="698464" grpId="1" animBg="1"/>
      <p:bldP spid="698465" grpId="0" animBg="1"/>
      <p:bldP spid="698465" grpId="1" animBg="1"/>
      <p:bldP spid="698471" grpId="0" animBg="1"/>
      <p:bldP spid="698471" grpId="1" animBg="1"/>
      <p:bldP spid="698472" grpId="0" animBg="1"/>
      <p:bldP spid="69847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A4484-429B-44F2-BB46-6109981C2F3C}" type="slidenum">
              <a:rPr lang="en-US"/>
              <a:pPr/>
              <a:t>16</a:t>
            </a:fld>
            <a:endParaRPr lang="en-US"/>
          </a:p>
        </p:txBody>
      </p:sp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133350"/>
            <a:ext cx="8915400" cy="1143000"/>
          </a:xfrm>
        </p:spPr>
        <p:txBody>
          <a:bodyPr/>
          <a:lstStyle/>
          <a:p>
            <a:r>
              <a:rPr lang="en-US" sz="3000" dirty="0"/>
              <a:t>Writing (Your Own) Recursive Functions: </a:t>
            </a:r>
            <a:r>
              <a:rPr lang="en-US" sz="3000" dirty="0">
                <a:solidFill>
                  <a:srgbClr val="6600CC"/>
                </a:solidFill>
              </a:rPr>
              <a:t>6 Steps</a:t>
            </a:r>
          </a:p>
        </p:txBody>
      </p:sp>
      <p:sp>
        <p:nvSpPr>
          <p:cNvPr id="815109" name="Text Box 5"/>
          <p:cNvSpPr txBox="1">
            <a:spLocks noChangeArrowheads="1"/>
          </p:cNvSpPr>
          <p:nvPr/>
        </p:nvSpPr>
        <p:spPr bwMode="auto">
          <a:xfrm>
            <a:off x="219075" y="2177662"/>
            <a:ext cx="5327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#1: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Write the function header</a:t>
            </a:r>
          </a:p>
        </p:txBody>
      </p:sp>
      <p:sp>
        <p:nvSpPr>
          <p:cNvPr id="815110" name="Text Box 6"/>
          <p:cNvSpPr txBox="1">
            <a:spLocks noChangeArrowheads="1"/>
          </p:cNvSpPr>
          <p:nvPr/>
        </p:nvSpPr>
        <p:spPr bwMode="auto">
          <a:xfrm>
            <a:off x="57150" y="3587936"/>
            <a:ext cx="56515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#3: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Add your base case code</a:t>
            </a:r>
          </a:p>
        </p:txBody>
      </p:sp>
      <p:sp>
        <p:nvSpPr>
          <p:cNvPr id="815111" name="Text Box 7"/>
          <p:cNvSpPr txBox="1">
            <a:spLocks noChangeArrowheads="1"/>
          </p:cNvSpPr>
          <p:nvPr/>
        </p:nvSpPr>
        <p:spPr bwMode="auto">
          <a:xfrm>
            <a:off x="85725" y="4293073"/>
            <a:ext cx="55943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#4: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Solve the problem w/the magic function</a:t>
            </a:r>
          </a:p>
        </p:txBody>
      </p:sp>
      <p:sp>
        <p:nvSpPr>
          <p:cNvPr id="815112" name="Text Box 8"/>
          <p:cNvSpPr txBox="1">
            <a:spLocks noChangeArrowheads="1"/>
          </p:cNvSpPr>
          <p:nvPr/>
        </p:nvSpPr>
        <p:spPr bwMode="auto">
          <a:xfrm>
            <a:off x="85725" y="4998210"/>
            <a:ext cx="5527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Remove the magic</a:t>
            </a:r>
          </a:p>
        </p:txBody>
      </p:sp>
      <p:sp>
        <p:nvSpPr>
          <p:cNvPr id="815114" name="Rectangle 10"/>
          <p:cNvSpPr>
            <a:spLocks noChangeArrowheads="1"/>
          </p:cNvSpPr>
          <p:nvPr/>
        </p:nvSpPr>
        <p:spPr bwMode="auto">
          <a:xfrm>
            <a:off x="5613399" y="4234908"/>
            <a:ext cx="3297238" cy="146843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Recall, the definition of</a:t>
            </a:r>
          </a:p>
          <a:p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fact(N) is:</a:t>
            </a:r>
          </a:p>
          <a:p>
            <a:endParaRPr lang="en-US" dirty="0">
              <a:solidFill>
                <a:srgbClr val="990000"/>
              </a:solidFill>
              <a:cs typeface="Courier New" pitchFamily="49" charset="0"/>
            </a:endParaRPr>
          </a:p>
          <a:p>
            <a:pPr algn="l"/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    1                       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for N = 0</a:t>
            </a:r>
          </a:p>
          <a:p>
            <a:pPr algn="l"/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    N * fact (N-1)   </a:t>
            </a:r>
            <a:r>
              <a:rPr lang="en-US" dirty="0">
                <a:solidFill>
                  <a:schemeClr val="accent2"/>
                </a:solidFill>
              </a:rPr>
              <a:t>for N &gt; 0</a:t>
            </a:r>
          </a:p>
        </p:txBody>
      </p:sp>
      <p:sp>
        <p:nvSpPr>
          <p:cNvPr id="815116" name="Text Box 12"/>
          <p:cNvSpPr txBox="1">
            <a:spLocks noChangeArrowheads="1"/>
          </p:cNvSpPr>
          <p:nvPr/>
        </p:nvSpPr>
        <p:spPr bwMode="auto">
          <a:xfrm>
            <a:off x="5924549" y="2668045"/>
            <a:ext cx="286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Let’s use these steps to write a recursive function to calculate factorials.</a:t>
            </a:r>
          </a:p>
        </p:txBody>
      </p:sp>
      <p:sp>
        <p:nvSpPr>
          <p:cNvPr id="815127" name="Text Box 23"/>
          <p:cNvSpPr txBox="1">
            <a:spLocks noChangeArrowheads="1"/>
          </p:cNvSpPr>
          <p:nvPr/>
        </p:nvSpPr>
        <p:spPr bwMode="auto">
          <a:xfrm>
            <a:off x="219075" y="2882799"/>
            <a:ext cx="5327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#2: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Define your magic function</a:t>
            </a:r>
          </a:p>
        </p:txBody>
      </p:sp>
      <p:sp>
        <p:nvSpPr>
          <p:cNvPr id="815131" name="Text Box 27"/>
          <p:cNvSpPr txBox="1">
            <a:spLocks noChangeArrowheads="1"/>
          </p:cNvSpPr>
          <p:nvPr/>
        </p:nvSpPr>
        <p:spPr bwMode="auto">
          <a:xfrm>
            <a:off x="185737" y="5703345"/>
            <a:ext cx="5327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#6: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Validate your function</a:t>
            </a:r>
          </a:p>
        </p:txBody>
      </p:sp>
      <p:sp>
        <p:nvSpPr>
          <p:cNvPr id="815133" name="Text Box 29"/>
          <p:cNvSpPr txBox="1">
            <a:spLocks noChangeArrowheads="1"/>
          </p:cNvSpPr>
          <p:nvPr/>
        </p:nvSpPr>
        <p:spPr bwMode="auto">
          <a:xfrm>
            <a:off x="565150" y="957157"/>
            <a:ext cx="7937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What if we want to </a:t>
            </a:r>
            <a:r>
              <a:rPr lang="en-US" sz="2400" dirty="0">
                <a:solidFill>
                  <a:srgbClr val="FF0000"/>
                </a:solidFill>
              </a:rPr>
              <a:t>write our own </a:t>
            </a:r>
            <a:r>
              <a:rPr lang="en-US" sz="2400" dirty="0">
                <a:solidFill>
                  <a:schemeClr val="tx1"/>
                </a:solidFill>
              </a:rPr>
              <a:t>recursive function? </a:t>
            </a:r>
          </a:p>
        </p:txBody>
      </p:sp>
      <p:sp>
        <p:nvSpPr>
          <p:cNvPr id="13" name="Text Box 29"/>
          <p:cNvSpPr txBox="1">
            <a:spLocks noChangeArrowheads="1"/>
          </p:cNvSpPr>
          <p:nvPr/>
        </p:nvSpPr>
        <p:spPr bwMode="auto">
          <a:xfrm>
            <a:off x="565150" y="1466857"/>
            <a:ext cx="7937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Here’s a proven </a:t>
            </a:r>
            <a:r>
              <a:rPr lang="en-US" sz="2400" dirty="0">
                <a:solidFill>
                  <a:srgbClr val="FF0000"/>
                </a:solidFill>
              </a:rPr>
              <a:t>six-step method </a:t>
            </a:r>
            <a:r>
              <a:rPr lang="en-US" sz="2400" dirty="0">
                <a:solidFill>
                  <a:schemeClr val="tx1"/>
                </a:solidFill>
              </a:rPr>
              <a:t>to help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15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15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109" grpId="0"/>
      <p:bldP spid="815110" grpId="0"/>
      <p:bldP spid="815111" grpId="0"/>
      <p:bldP spid="815112" grpId="0"/>
      <p:bldP spid="815114" grpId="0" animBg="1" autoUpdateAnimBg="0"/>
      <p:bldP spid="815116" grpId="0"/>
      <p:bldP spid="815127" grpId="0"/>
      <p:bldP spid="815131" grpId="0"/>
      <p:bldP spid="815133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D32F-31BA-4784-BC85-9A95500ED041}" type="slidenum">
              <a:rPr lang="en-US"/>
              <a:pPr/>
              <a:t>17</a:t>
            </a:fld>
            <a:endParaRPr lang="en-US"/>
          </a:p>
        </p:txBody>
      </p:sp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#1: Factorial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00025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45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143500" y="4810125"/>
            <a:ext cx="3876675" cy="1933575"/>
          </a:xfrm>
          <a:prstGeom prst="rect">
            <a:avLst/>
          </a:prstGeom>
          <a:solidFill>
            <a:srgbClr val="F7FFF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43EAE-EADC-4D67-B9BB-386866CD3F7B}" type="slidenum">
              <a:rPr lang="en-US"/>
              <a:pPr/>
              <a:t>18</a:t>
            </a:fld>
            <a:endParaRPr lang="en-US"/>
          </a:p>
        </p:txBody>
      </p:sp>
      <p:sp>
        <p:nvSpPr>
          <p:cNvPr id="817169" name="Rectangle 17"/>
          <p:cNvSpPr>
            <a:spLocks noChangeArrowheads="1"/>
          </p:cNvSpPr>
          <p:nvPr/>
        </p:nvSpPr>
        <p:spPr bwMode="auto">
          <a:xfrm>
            <a:off x="5143500" y="1562099"/>
            <a:ext cx="3876675" cy="3155816"/>
          </a:xfrm>
          <a:prstGeom prst="rect">
            <a:avLst/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817170" name="Text Box 18"/>
          <p:cNvSpPr txBox="1">
            <a:spLocks noChangeArrowheads="1"/>
          </p:cNvSpPr>
          <p:nvPr/>
        </p:nvSpPr>
        <p:spPr bwMode="auto">
          <a:xfrm>
            <a:off x="5126038" y="2617101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81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14300"/>
            <a:ext cx="7772400" cy="1143000"/>
          </a:xfrm>
        </p:spPr>
        <p:txBody>
          <a:bodyPr/>
          <a:lstStyle/>
          <a:p>
            <a:r>
              <a:rPr lang="en-US" sz="3200" dirty="0"/>
              <a:t>Step #1: </a:t>
            </a:r>
            <a:r>
              <a:rPr lang="en-US" sz="3200" dirty="0">
                <a:solidFill>
                  <a:schemeClr val="accent2"/>
                </a:solidFill>
              </a:rPr>
              <a:t>Write the function header</a:t>
            </a:r>
          </a:p>
        </p:txBody>
      </p:sp>
      <p:sp>
        <p:nvSpPr>
          <p:cNvPr id="817156" name="Text Box 4"/>
          <p:cNvSpPr txBox="1">
            <a:spLocks noChangeArrowheads="1"/>
          </p:cNvSpPr>
          <p:nvPr/>
        </p:nvSpPr>
        <p:spPr bwMode="auto">
          <a:xfrm>
            <a:off x="5487988" y="2293048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817157" name="Text Box 5"/>
          <p:cNvSpPr txBox="1">
            <a:spLocks noChangeArrowheads="1"/>
          </p:cNvSpPr>
          <p:nvPr/>
        </p:nvSpPr>
        <p:spPr bwMode="auto">
          <a:xfrm>
            <a:off x="5126038" y="2302776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</a:t>
            </a:r>
          </a:p>
        </p:txBody>
      </p:sp>
      <p:sp>
        <p:nvSpPr>
          <p:cNvPr id="817163" name="Text Box 11"/>
          <p:cNvSpPr txBox="1">
            <a:spLocks noChangeArrowheads="1"/>
          </p:cNvSpPr>
          <p:nvPr/>
        </p:nvSpPr>
        <p:spPr bwMode="auto">
          <a:xfrm>
            <a:off x="1657350" y="774700"/>
            <a:ext cx="5870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Figure out what </a:t>
            </a:r>
            <a:r>
              <a:rPr lang="en-US" sz="2000">
                <a:solidFill>
                  <a:srgbClr val="6600CC"/>
                </a:solidFill>
              </a:rPr>
              <a:t>argument(s)</a:t>
            </a:r>
            <a:r>
              <a:rPr lang="en-US" sz="2000">
                <a:solidFill>
                  <a:schemeClr val="tx1"/>
                </a:solidFill>
              </a:rPr>
              <a:t> your function will take and what it needs to </a:t>
            </a:r>
            <a:r>
              <a:rPr lang="en-US" sz="2000">
                <a:solidFill>
                  <a:srgbClr val="6600CC"/>
                </a:solidFill>
              </a:rPr>
              <a:t>return </a:t>
            </a:r>
            <a:r>
              <a:rPr lang="en-US" sz="2000">
                <a:solidFill>
                  <a:schemeClr val="tx1"/>
                </a:solidFill>
              </a:rPr>
              <a:t>(if anything).  </a:t>
            </a:r>
          </a:p>
        </p:txBody>
      </p:sp>
      <p:sp>
        <p:nvSpPr>
          <p:cNvPr id="817164" name="Text Box 12"/>
          <p:cNvSpPr txBox="1">
            <a:spLocks noChangeArrowheads="1"/>
          </p:cNvSpPr>
          <p:nvPr/>
        </p:nvSpPr>
        <p:spPr bwMode="auto">
          <a:xfrm>
            <a:off x="546100" y="2698750"/>
            <a:ext cx="43561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Second, the factorial computes (and should return) an integer result.  </a:t>
            </a:r>
            <a:r>
              <a:rPr lang="en-US" dirty="0"/>
              <a:t>Let’s add a return type of int.</a:t>
            </a:r>
          </a:p>
        </p:txBody>
      </p:sp>
      <p:sp>
        <p:nvSpPr>
          <p:cNvPr id="817165" name="Text Box 13"/>
          <p:cNvSpPr txBox="1">
            <a:spLocks noChangeArrowheads="1"/>
          </p:cNvSpPr>
          <p:nvPr/>
        </p:nvSpPr>
        <p:spPr bwMode="auto">
          <a:xfrm>
            <a:off x="374650" y="1784350"/>
            <a:ext cx="45751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First, a factorial function takes in an integer as a parameter, e.g., factorial(</a:t>
            </a:r>
            <a:r>
              <a:rPr lang="en-US" dirty="0">
                <a:solidFill>
                  <a:srgbClr val="FF0000"/>
                </a:solidFill>
              </a:rPr>
              <a:t>6</a:t>
            </a:r>
            <a:r>
              <a:rPr lang="en-US" dirty="0"/>
              <a:t>).</a:t>
            </a:r>
          </a:p>
        </p:txBody>
      </p:sp>
      <p:sp>
        <p:nvSpPr>
          <p:cNvPr id="817166" name="Text Box 14"/>
          <p:cNvSpPr txBox="1">
            <a:spLocks noChangeArrowheads="1"/>
          </p:cNvSpPr>
          <p:nvPr/>
        </p:nvSpPr>
        <p:spPr bwMode="auto">
          <a:xfrm>
            <a:off x="546100" y="4810125"/>
            <a:ext cx="4356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So far, so good. Let’s go on to step #2.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5133975" y="4822825"/>
            <a:ext cx="3865563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pPr algn="l"/>
            <a:r>
              <a:rPr lang="en-US" sz="1200" dirty="0"/>
              <a:t>{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int</a:t>
            </a:r>
            <a:r>
              <a:rPr lang="en-US" dirty="0"/>
              <a:t> n = 6, result;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   </a:t>
            </a:r>
          </a:p>
          <a:p>
            <a:pPr algn="l"/>
            <a:endParaRPr lang="en-US" dirty="0"/>
          </a:p>
          <a:p>
            <a:pPr algn="l"/>
            <a:r>
              <a:rPr lang="en-US" sz="1200" dirty="0"/>
              <a:t>}</a:t>
            </a: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5535613" y="5776912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result = 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 n</a:t>
            </a:r>
            <a:r>
              <a:rPr lang="en-US" dirty="0"/>
              <a:t> );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93725" y="3817118"/>
            <a:ext cx="43561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And here’s how we’d call our factorial function to solve a problem of </a:t>
            </a:r>
            <a:r>
              <a:rPr lang="en-US" dirty="0">
                <a:solidFill>
                  <a:srgbClr val="FF0000"/>
                </a:solidFill>
              </a:rPr>
              <a:t>size n</a:t>
            </a:r>
            <a:r>
              <a:rPr lang="en-US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7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7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1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1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7169" grpId="0" animBg="1"/>
      <p:bldP spid="817170" grpId="0"/>
      <p:bldP spid="817163" grpId="0"/>
      <p:bldP spid="817164" grpId="0"/>
      <p:bldP spid="817165" grpId="0"/>
      <p:bldP spid="817166" grpId="0"/>
      <p:bldP spid="13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B8040-42D7-4EA3-81A6-44C72DBBCDE9}" type="slidenum">
              <a:rPr lang="en-US"/>
              <a:pPr/>
              <a:t>19</a:t>
            </a:fld>
            <a:endParaRPr lang="en-US"/>
          </a:p>
        </p:txBody>
      </p:sp>
      <p:sp>
        <p:nvSpPr>
          <p:cNvPr id="825347" name="Text Box 3"/>
          <p:cNvSpPr txBox="1">
            <a:spLocks noChangeArrowheads="1"/>
          </p:cNvSpPr>
          <p:nvPr/>
        </p:nvSpPr>
        <p:spPr bwMode="auto">
          <a:xfrm>
            <a:off x="5126038" y="1965325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825348" name="Text Box 4"/>
          <p:cNvSpPr txBox="1">
            <a:spLocks noChangeArrowheads="1"/>
          </p:cNvSpPr>
          <p:nvPr/>
        </p:nvSpPr>
        <p:spPr bwMode="auto">
          <a:xfrm>
            <a:off x="548798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825349" name="Text Box 5"/>
          <p:cNvSpPr txBox="1">
            <a:spLocks noChangeArrowheads="1"/>
          </p:cNvSpPr>
          <p:nvPr/>
        </p:nvSpPr>
        <p:spPr bwMode="auto">
          <a:xfrm>
            <a:off x="512603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</a:t>
            </a:r>
          </a:p>
        </p:txBody>
      </p:sp>
      <p:sp>
        <p:nvSpPr>
          <p:cNvPr id="825350" name="Rectangle 6"/>
          <p:cNvSpPr>
            <a:spLocks noGrp="1" noChangeArrowheads="1"/>
          </p:cNvSpPr>
          <p:nvPr>
            <p:ph type="title"/>
          </p:nvPr>
        </p:nvSpPr>
        <p:spPr>
          <a:xfrm>
            <a:off x="533400" y="-209060"/>
            <a:ext cx="8162925" cy="1143000"/>
          </a:xfrm>
        </p:spPr>
        <p:txBody>
          <a:bodyPr/>
          <a:lstStyle/>
          <a:p>
            <a:r>
              <a:rPr lang="en-US" sz="3200" dirty="0"/>
              <a:t>Step #2: </a:t>
            </a:r>
            <a:r>
              <a:rPr lang="en-US" sz="3200" dirty="0">
                <a:solidFill>
                  <a:schemeClr val="accent2"/>
                </a:solidFill>
              </a:rPr>
              <a:t>Define your magic function</a:t>
            </a:r>
          </a:p>
        </p:txBody>
      </p:sp>
      <p:sp>
        <p:nvSpPr>
          <p:cNvPr id="825352" name="Text Box 8"/>
          <p:cNvSpPr txBox="1">
            <a:spLocks noChangeArrowheads="1"/>
          </p:cNvSpPr>
          <p:nvPr/>
        </p:nvSpPr>
        <p:spPr bwMode="auto">
          <a:xfrm>
            <a:off x="82446" y="784349"/>
            <a:ext cx="898204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Pretend that you are given a </a:t>
            </a: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that can compute a factorial.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It’s already </a:t>
            </a:r>
            <a:r>
              <a:rPr lang="en-US" sz="2000" dirty="0">
                <a:solidFill>
                  <a:schemeClr val="tx1"/>
                </a:solidFill>
              </a:rPr>
              <a:t>been written for you and is guaranteed to work!</a:t>
            </a:r>
          </a:p>
        </p:txBody>
      </p:sp>
      <p:sp>
        <p:nvSpPr>
          <p:cNvPr id="825357" name="Rectangle 13"/>
          <p:cNvSpPr>
            <a:spLocks noChangeArrowheads="1"/>
          </p:cNvSpPr>
          <p:nvPr/>
        </p:nvSpPr>
        <p:spPr bwMode="auto">
          <a:xfrm>
            <a:off x="5143500" y="4810125"/>
            <a:ext cx="3876675" cy="1933575"/>
          </a:xfrm>
          <a:prstGeom prst="rect">
            <a:avLst/>
          </a:prstGeom>
          <a:solidFill>
            <a:srgbClr val="F7FFF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25358" name="Text Box 14"/>
          <p:cNvSpPr txBox="1">
            <a:spLocks noChangeArrowheads="1"/>
          </p:cNvSpPr>
          <p:nvPr/>
        </p:nvSpPr>
        <p:spPr bwMode="auto">
          <a:xfrm>
            <a:off x="5133975" y="4822825"/>
            <a:ext cx="3865563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pPr algn="l"/>
            <a:r>
              <a:rPr lang="en-US" sz="1200" dirty="0"/>
              <a:t>{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int</a:t>
            </a:r>
            <a:r>
              <a:rPr lang="en-US" dirty="0"/>
              <a:t> n = 6, result;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   </a:t>
            </a:r>
          </a:p>
          <a:p>
            <a:pPr algn="l"/>
            <a:endParaRPr lang="en-US" dirty="0"/>
          </a:p>
          <a:p>
            <a:pPr algn="l"/>
            <a:r>
              <a:rPr lang="en-US" sz="1200" dirty="0"/>
              <a:t>}</a:t>
            </a:r>
          </a:p>
        </p:txBody>
      </p:sp>
      <p:sp>
        <p:nvSpPr>
          <p:cNvPr id="825360" name="Text Box 16"/>
          <p:cNvSpPr txBox="1">
            <a:spLocks noChangeArrowheads="1"/>
          </p:cNvSpPr>
          <p:nvPr/>
        </p:nvSpPr>
        <p:spPr bwMode="auto">
          <a:xfrm>
            <a:off x="5535613" y="5634507"/>
            <a:ext cx="39294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// use </a:t>
            </a:r>
            <a:r>
              <a:rPr lang="en-US" sz="1400" dirty="0" err="1"/>
              <a:t>magicfact</a:t>
            </a:r>
            <a:r>
              <a:rPr lang="en-US" sz="1400" dirty="0"/>
              <a:t> to solve </a:t>
            </a:r>
            <a:r>
              <a:rPr lang="en-US" sz="1400" dirty="0" err="1"/>
              <a:t>subproblems</a:t>
            </a:r>
            <a:endParaRPr lang="en-US" sz="1400" dirty="0">
              <a:solidFill>
                <a:schemeClr val="tx1"/>
              </a:solidFill>
            </a:endParaRPr>
          </a:p>
          <a:p>
            <a:pPr algn="l"/>
            <a:r>
              <a:rPr lang="en-US" dirty="0"/>
              <a:t>result = </a:t>
            </a:r>
            <a:r>
              <a:rPr lang="en-US" dirty="0" err="1"/>
              <a:t>magicfact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 n-1</a:t>
            </a:r>
            <a:r>
              <a:rPr lang="en-US" dirty="0"/>
              <a:t> );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25362" name="Text Box 18"/>
          <p:cNvSpPr txBox="1">
            <a:spLocks noChangeArrowheads="1"/>
          </p:cNvSpPr>
          <p:nvPr/>
        </p:nvSpPr>
        <p:spPr bwMode="auto">
          <a:xfrm>
            <a:off x="5359400" y="2470150"/>
            <a:ext cx="3378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// don’t worry about how your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// function will actually work!</a:t>
            </a:r>
          </a:p>
          <a:p>
            <a:pPr algn="l"/>
            <a:r>
              <a:rPr lang="en-US" dirty="0">
                <a:solidFill>
                  <a:srgbClr val="FF0000"/>
                </a:solidFill>
              </a:rPr>
              <a:t>// we’ll figure that out later!!</a:t>
            </a: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189612" y="3016916"/>
            <a:ext cx="488992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There’s only one catch!  You are </a:t>
            </a:r>
            <a:r>
              <a:rPr lang="en-US" sz="2000" dirty="0">
                <a:solidFill>
                  <a:srgbClr val="FF0000"/>
                </a:solidFill>
              </a:rPr>
              <a:t>forbidden</a:t>
            </a:r>
            <a:r>
              <a:rPr lang="en-US" sz="2000" dirty="0">
                <a:solidFill>
                  <a:schemeClr val="tx1"/>
                </a:solidFill>
              </a:rPr>
              <a:t> from passing in a value of 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>
                <a:solidFill>
                  <a:schemeClr val="tx1"/>
                </a:solidFill>
              </a:rPr>
              <a:t> to this magic function.</a:t>
            </a: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70723" y="4112092"/>
            <a:ext cx="50787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So you can’t use it to compute </a:t>
            </a:r>
            <a:r>
              <a:rPr lang="en-US" sz="2000" dirty="0">
                <a:solidFill>
                  <a:srgbClr val="FF0000"/>
                </a:solidFill>
              </a:rPr>
              <a:t>n!</a:t>
            </a: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212382" y="1870483"/>
            <a:ext cx="479691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It takes the </a:t>
            </a:r>
            <a:r>
              <a:rPr lang="en-US" sz="2000" dirty="0">
                <a:solidFill>
                  <a:srgbClr val="6600CC"/>
                </a:solidFill>
              </a:rPr>
              <a:t>same parameters </a:t>
            </a:r>
            <a:r>
              <a:rPr lang="en-US" sz="2000" dirty="0">
                <a:solidFill>
                  <a:schemeClr val="tx1"/>
                </a:solidFill>
              </a:rPr>
              <a:t>as your factorial function and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returns the same type </a:t>
            </a:r>
            <a:r>
              <a:rPr lang="en-US" sz="2000" dirty="0">
                <a:solidFill>
                  <a:schemeClr val="tx1"/>
                </a:solidFill>
              </a:rPr>
              <a:t>of result/value.</a:t>
            </a: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5143500" y="1562099"/>
            <a:ext cx="3876675" cy="3155816"/>
          </a:xfrm>
          <a:prstGeom prst="rect">
            <a:avLst/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5126038" y="2617101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487988" y="2293048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5126038" y="2302776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5161179" y="1577530"/>
            <a:ext cx="335621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… }</a:t>
            </a:r>
          </a:p>
        </p:txBody>
      </p:sp>
      <p:sp>
        <p:nvSpPr>
          <p:cNvPr id="28" name="Text Box 8"/>
          <p:cNvSpPr txBox="1">
            <a:spLocks noChangeArrowheads="1"/>
          </p:cNvSpPr>
          <p:nvPr/>
        </p:nvSpPr>
        <p:spPr bwMode="auto">
          <a:xfrm>
            <a:off x="153682" y="5708333"/>
            <a:ext cx="48556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Show how you could use this </a:t>
            </a:r>
            <a:r>
              <a:rPr lang="en-US" sz="2000" dirty="0">
                <a:solidFill>
                  <a:srgbClr val="FF0000"/>
                </a:solidFill>
              </a:rPr>
              <a:t>magic function</a:t>
            </a:r>
            <a:r>
              <a:rPr lang="en-US" sz="2000" dirty="0">
                <a:solidFill>
                  <a:schemeClr val="tx1"/>
                </a:solidFill>
              </a:rPr>
              <a:t> to compute </a:t>
            </a:r>
            <a:r>
              <a:rPr lang="en-US" sz="2000" dirty="0">
                <a:solidFill>
                  <a:srgbClr val="FF0000"/>
                </a:solidFill>
              </a:rPr>
              <a:t>(n-1)!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5359400" y="2151929"/>
            <a:ext cx="0" cy="281216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 flipH="1">
            <a:off x="6416566" y="2136561"/>
            <a:ext cx="506748" cy="281216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Text Box 16"/>
          <p:cNvSpPr txBox="1">
            <a:spLocks noChangeArrowheads="1"/>
          </p:cNvSpPr>
          <p:nvPr/>
        </p:nvSpPr>
        <p:spPr bwMode="auto">
          <a:xfrm>
            <a:off x="5536132" y="5911506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result = </a:t>
            </a:r>
            <a:r>
              <a:rPr lang="en-US" dirty="0" err="1"/>
              <a:t>magicfact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 n</a:t>
            </a:r>
            <a:r>
              <a:rPr lang="en-US" dirty="0"/>
              <a:t> );  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5359400" y="5873034"/>
            <a:ext cx="3205381" cy="40780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98327" y="4727544"/>
            <a:ext cx="48494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But you can use it to solve smaller problems, like </a:t>
            </a:r>
            <a:r>
              <a:rPr lang="en-US" sz="2000" dirty="0">
                <a:solidFill>
                  <a:srgbClr val="FF0000"/>
                </a:solidFill>
              </a:rPr>
              <a:t>(n-1)!</a:t>
            </a:r>
            <a:r>
              <a:rPr lang="en-US" sz="2000" dirty="0">
                <a:solidFill>
                  <a:schemeClr val="tx1"/>
                </a:solidFill>
              </a:rPr>
              <a:t> or </a:t>
            </a:r>
            <a:r>
              <a:rPr lang="en-US" sz="2000" dirty="0">
                <a:solidFill>
                  <a:srgbClr val="FF0000"/>
                </a:solidFill>
              </a:rPr>
              <a:t>(n/2)!</a:t>
            </a:r>
            <a:r>
              <a:rPr lang="en-US" sz="2000" dirty="0">
                <a:solidFill>
                  <a:schemeClr val="tx1"/>
                </a:solidFill>
              </a:rPr>
              <a:t>, etc.</a:t>
            </a:r>
          </a:p>
        </p:txBody>
      </p:sp>
      <p:sp>
        <p:nvSpPr>
          <p:cNvPr id="29" name="Rounded Rectangular Callout 28"/>
          <p:cNvSpPr/>
          <p:nvPr/>
        </p:nvSpPr>
        <p:spPr bwMode="auto">
          <a:xfrm>
            <a:off x="978195" y="1552354"/>
            <a:ext cx="2679404" cy="4061637"/>
          </a:xfrm>
          <a:prstGeom prst="wedgeRoundRectCallout">
            <a:avLst>
              <a:gd name="adj1" fmla="val 108621"/>
              <a:gd name="adj2" fmla="val -37292"/>
              <a:gd name="adj3" fmla="val 16667"/>
            </a:avLst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For example, perhaps </a:t>
            </a:r>
            <a:br>
              <a:rPr kumimoji="0" lang="en-US" sz="19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magicfact</a:t>
            </a:r>
            <a:r>
              <a:rPr kumimoji="0" lang="en-US" sz="19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looks </a:t>
            </a:r>
            <a:br>
              <a:rPr kumimoji="0" lang="en-US" sz="19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9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like this?!?!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int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magicfact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(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int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x)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    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f = 1;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     while (x &gt; 1)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    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        f *= x;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        x--;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     }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     return f;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25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352" grpId="0"/>
      <p:bldP spid="825360" grpId="0"/>
      <p:bldP spid="18" grpId="0"/>
      <p:bldP spid="19" grpId="0"/>
      <p:bldP spid="21" grpId="0"/>
      <p:bldP spid="20" grpId="0"/>
      <p:bldP spid="28" grpId="0"/>
      <p:bldP spid="38" grpId="0"/>
      <p:bldP spid="38" grpId="1"/>
      <p:bldP spid="43" grpId="0"/>
      <p:bldP spid="29" grpId="0" animBg="1"/>
      <p:bldP spid="2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981075" y="1543515"/>
            <a:ext cx="7181850" cy="4038600"/>
            <a:chOff x="981075" y="1543515"/>
            <a:chExt cx="7181850" cy="40386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75" y="1543515"/>
              <a:ext cx="7181850" cy="40386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394169" y="1543515"/>
              <a:ext cx="43556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DOG MASTERS RECURSION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41145" y="4997340"/>
            <a:ext cx="5861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Impact" panose="020B0806030902050204" pitchFamily="34" charset="0"/>
              </a:rPr>
              <a:t>WONDERS WHY HE CAN’T GET A DATE</a:t>
            </a:r>
          </a:p>
        </p:txBody>
      </p:sp>
    </p:spTree>
    <p:extLst>
      <p:ext uri="{BB962C8B-B14F-4D97-AF65-F5344CB8AC3E}">
        <p14:creationId xmlns:p14="http://schemas.microsoft.com/office/powerpoint/2010/main" val="1784785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03AD2-12F1-4257-930C-8CBB225B866B}" type="slidenum">
              <a:rPr lang="en-US"/>
              <a:pPr/>
              <a:t>20</a:t>
            </a:fld>
            <a:endParaRPr lang="en-US"/>
          </a:p>
        </p:txBody>
      </p:sp>
      <p:sp>
        <p:nvSpPr>
          <p:cNvPr id="81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61925"/>
            <a:ext cx="7772400" cy="1143000"/>
          </a:xfrm>
        </p:spPr>
        <p:txBody>
          <a:bodyPr/>
          <a:lstStyle/>
          <a:p>
            <a:r>
              <a:rPr lang="en-US" sz="3200"/>
              <a:t>Step #3: </a:t>
            </a:r>
            <a:r>
              <a:rPr lang="en-US" sz="3200">
                <a:solidFill>
                  <a:schemeClr val="accent2"/>
                </a:solidFill>
              </a:rPr>
              <a:t>Add your base case Code</a:t>
            </a:r>
          </a:p>
        </p:txBody>
      </p:sp>
      <p:sp>
        <p:nvSpPr>
          <p:cNvPr id="819209" name="Text Box 9"/>
          <p:cNvSpPr txBox="1">
            <a:spLocks noChangeArrowheads="1"/>
          </p:cNvSpPr>
          <p:nvPr/>
        </p:nvSpPr>
        <p:spPr bwMode="auto">
          <a:xfrm>
            <a:off x="1524000" y="746125"/>
            <a:ext cx="57086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Determine your </a:t>
            </a:r>
            <a:r>
              <a:rPr lang="en-US" sz="2000">
                <a:solidFill>
                  <a:srgbClr val="6600CC"/>
                </a:solidFill>
              </a:rPr>
              <a:t>base case(s)</a:t>
            </a:r>
            <a:r>
              <a:rPr lang="en-US" sz="2000">
                <a:solidFill>
                  <a:schemeClr val="tx1"/>
                </a:solidFill>
              </a:rPr>
              <a:t> and write the 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code to handle them </a:t>
            </a:r>
            <a:r>
              <a:rPr lang="en-US" sz="2000" i="1">
                <a:solidFill>
                  <a:srgbClr val="6600CC"/>
                </a:solidFill>
              </a:rPr>
              <a:t>without recursion!</a:t>
            </a:r>
          </a:p>
        </p:txBody>
      </p:sp>
      <p:sp>
        <p:nvSpPr>
          <p:cNvPr id="819210" name="Text Box 10"/>
          <p:cNvSpPr txBox="1">
            <a:spLocks noChangeArrowheads="1"/>
          </p:cNvSpPr>
          <p:nvPr/>
        </p:nvSpPr>
        <p:spPr bwMode="auto">
          <a:xfrm>
            <a:off x="174625" y="4241800"/>
            <a:ext cx="4984750" cy="125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Well, the user could pass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into our function.</a:t>
            </a:r>
          </a:p>
          <a:p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sz="2200" dirty="0">
                <a:solidFill>
                  <a:srgbClr val="FF0000"/>
                </a:solidFill>
              </a:rPr>
              <a:t>!</a:t>
            </a:r>
            <a:r>
              <a:rPr lang="en-US" dirty="0"/>
              <a:t>, by definition, is equal to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Let’s add a check for this and handle it </a:t>
            </a:r>
            <a:r>
              <a:rPr lang="en-US" i="1" dirty="0">
                <a:solidFill>
                  <a:srgbClr val="6600CC"/>
                </a:solidFill>
              </a:rPr>
              <a:t>without using any recursion</a:t>
            </a:r>
            <a:r>
              <a:rPr lang="en-US" dirty="0"/>
              <a:t>.</a:t>
            </a:r>
          </a:p>
        </p:txBody>
      </p:sp>
      <p:sp>
        <p:nvSpPr>
          <p:cNvPr id="819211" name="Text Box 11"/>
          <p:cNvSpPr txBox="1">
            <a:spLocks noChangeArrowheads="1"/>
          </p:cNvSpPr>
          <p:nvPr/>
        </p:nvSpPr>
        <p:spPr bwMode="auto">
          <a:xfrm>
            <a:off x="365125" y="3413125"/>
            <a:ext cx="4556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Ok, so what is the </a:t>
            </a:r>
            <a:r>
              <a:rPr lang="en-US" dirty="0">
                <a:solidFill>
                  <a:srgbClr val="6600CC"/>
                </a:solidFill>
              </a:rPr>
              <a:t>simplest factorial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we might be asked to compute? 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819220" name="Text Box 20"/>
          <p:cNvSpPr txBox="1">
            <a:spLocks noChangeArrowheads="1"/>
          </p:cNvSpPr>
          <p:nvPr/>
        </p:nvSpPr>
        <p:spPr bwMode="auto">
          <a:xfrm>
            <a:off x="212725" y="5689600"/>
            <a:ext cx="47561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In this example, this is the only base condition, but some problems may require 2 or 3 different checks.</a:t>
            </a:r>
          </a:p>
        </p:txBody>
      </p:sp>
      <p:sp>
        <p:nvSpPr>
          <p:cNvPr id="819228" name="Text Box 28"/>
          <p:cNvSpPr txBox="1">
            <a:spLocks noChangeArrowheads="1"/>
          </p:cNvSpPr>
          <p:nvPr/>
        </p:nvSpPr>
        <p:spPr bwMode="auto">
          <a:xfrm>
            <a:off x="279400" y="1555750"/>
            <a:ext cx="477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Our goal in this step is to </a:t>
            </a:r>
            <a:r>
              <a:rPr lang="en-US">
                <a:solidFill>
                  <a:srgbClr val="6600CC"/>
                </a:solidFill>
              </a:rPr>
              <a:t>identify</a:t>
            </a:r>
            <a:r>
              <a:rPr lang="en-US"/>
              <a:t> the </a:t>
            </a:r>
            <a:r>
              <a:rPr lang="en-US">
                <a:solidFill>
                  <a:srgbClr val="6600CC"/>
                </a:solidFill>
              </a:rPr>
              <a:t>simplest possible input(s)</a:t>
            </a:r>
            <a:r>
              <a:rPr lang="en-US"/>
              <a:t> to our function…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19229" name="Text Box 29"/>
          <p:cNvSpPr txBox="1">
            <a:spLocks noChangeArrowheads="1"/>
          </p:cNvSpPr>
          <p:nvPr/>
        </p:nvSpPr>
        <p:spPr bwMode="auto">
          <a:xfrm>
            <a:off x="393700" y="2336800"/>
            <a:ext cx="45085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then have our function </a:t>
            </a:r>
            <a:r>
              <a:rPr lang="en-US">
                <a:solidFill>
                  <a:srgbClr val="6600CC"/>
                </a:solidFill>
              </a:rPr>
              <a:t>process </a:t>
            </a:r>
            <a:r>
              <a:rPr lang="en-US">
                <a:solidFill>
                  <a:schemeClr val="tx1"/>
                </a:solidFill>
              </a:rPr>
              <a:t>those</a:t>
            </a:r>
            <a:r>
              <a:rPr lang="en-US">
                <a:solidFill>
                  <a:srgbClr val="6600CC"/>
                </a:solidFill>
              </a:rPr>
              <a:t> input(s)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without calling itself</a:t>
            </a:r>
          </a:p>
          <a:p>
            <a:r>
              <a:rPr lang="en-US">
                <a:solidFill>
                  <a:schemeClr val="tx1"/>
                </a:solidFill>
              </a:rPr>
              <a:t>(i.e., just like a normal function would).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133975" y="4810125"/>
            <a:ext cx="3886200" cy="1933575"/>
            <a:chOff x="5133975" y="4810125"/>
            <a:chExt cx="3886200" cy="1933575"/>
          </a:xfrm>
        </p:grpSpPr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5143500" y="4810125"/>
              <a:ext cx="3876675" cy="1933575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5133975" y="4822825"/>
              <a:ext cx="3865563" cy="1830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 main()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  int n = 6, result;</a:t>
              </a:r>
            </a:p>
            <a:p>
              <a:pPr algn="l"/>
              <a:endParaRPr lang="en-US"/>
            </a:p>
            <a:p>
              <a:pPr algn="l"/>
              <a:r>
                <a:rPr lang="en-US"/>
                <a:t>      </a:t>
              </a:r>
            </a:p>
            <a:p>
              <a:pPr algn="l"/>
              <a:endParaRPr lang="en-US"/>
            </a:p>
            <a:p>
              <a:pPr algn="l"/>
              <a:r>
                <a:rPr lang="en-US" sz="1200"/>
                <a:t>}</a:t>
              </a:r>
            </a:p>
          </p:txBody>
        </p:sp>
      </p:grp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126038" y="1965325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548798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512603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</a:t>
            </a:r>
          </a:p>
        </p:txBody>
      </p:sp>
      <p:sp>
        <p:nvSpPr>
          <p:cNvPr id="40" name="Text Box 18"/>
          <p:cNvSpPr txBox="1">
            <a:spLocks noChangeArrowheads="1"/>
          </p:cNvSpPr>
          <p:nvPr/>
        </p:nvSpPr>
        <p:spPr bwMode="auto">
          <a:xfrm>
            <a:off x="5359400" y="2470150"/>
            <a:ext cx="3378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// don’t worry about how your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// function will actually work!</a:t>
            </a:r>
          </a:p>
          <a:p>
            <a:pPr algn="l"/>
            <a:r>
              <a:rPr lang="en-US" dirty="0">
                <a:solidFill>
                  <a:srgbClr val="FF0000"/>
                </a:solidFill>
              </a:rPr>
              <a:t>// we’ll figure that out later!!</a:t>
            </a:r>
          </a:p>
        </p:txBody>
      </p:sp>
      <p:sp>
        <p:nvSpPr>
          <p:cNvPr id="41" name="Rectangle 17"/>
          <p:cNvSpPr>
            <a:spLocks noChangeArrowheads="1"/>
          </p:cNvSpPr>
          <p:nvPr/>
        </p:nvSpPr>
        <p:spPr bwMode="auto">
          <a:xfrm>
            <a:off x="5143500" y="1562099"/>
            <a:ext cx="3876675" cy="3155816"/>
          </a:xfrm>
          <a:prstGeom prst="rect">
            <a:avLst/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5126038" y="2617101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5487988" y="2293048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5126038" y="2302776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endParaRPr lang="en-US" dirty="0"/>
          </a:p>
        </p:txBody>
      </p:sp>
      <p:sp>
        <p:nvSpPr>
          <p:cNvPr id="45" name="Text Box 8"/>
          <p:cNvSpPr txBox="1">
            <a:spLocks noChangeArrowheads="1"/>
          </p:cNvSpPr>
          <p:nvPr/>
        </p:nvSpPr>
        <p:spPr bwMode="auto">
          <a:xfrm>
            <a:off x="5153228" y="1577530"/>
            <a:ext cx="335621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… }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5449094" y="2836863"/>
            <a:ext cx="31988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dirty="0">
                <a:solidFill>
                  <a:srgbClr val="6600CC"/>
                </a:solidFill>
              </a:rPr>
              <a:t>n == 0</a:t>
            </a:r>
            <a:r>
              <a:rPr lang="en-US" dirty="0"/>
              <a:t>)    </a:t>
            </a:r>
          </a:p>
          <a:p>
            <a:pPr algn="l"/>
            <a:r>
              <a:rPr lang="en-US" dirty="0"/>
              <a:t>    return 1;  </a:t>
            </a:r>
            <a:r>
              <a:rPr lang="en-US" sz="1600" dirty="0"/>
              <a:t>// base case</a:t>
            </a:r>
          </a:p>
        </p:txBody>
      </p:sp>
      <p:sp>
        <p:nvSpPr>
          <p:cNvPr id="819221" name="Text Box 21"/>
          <p:cNvSpPr txBox="1">
            <a:spLocks noChangeArrowheads="1"/>
          </p:cNvSpPr>
          <p:nvPr/>
        </p:nvSpPr>
        <p:spPr bwMode="auto">
          <a:xfrm>
            <a:off x="5450681" y="3508376"/>
            <a:ext cx="435610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// Always consider </a:t>
            </a:r>
            <a:r>
              <a:rPr lang="en-US" i="1" dirty="0">
                <a:solidFill>
                  <a:srgbClr val="FF0000"/>
                </a:solidFill>
              </a:rPr>
              <a:t>all</a:t>
            </a:r>
            <a:r>
              <a:rPr lang="en-US" dirty="0">
                <a:solidFill>
                  <a:srgbClr val="6600CC"/>
                </a:solidFill>
              </a:rPr>
              <a:t> possible 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// </a:t>
            </a:r>
            <a:r>
              <a:rPr lang="en-US" dirty="0">
                <a:solidFill>
                  <a:srgbClr val="FF0000"/>
                </a:solidFill>
              </a:rPr>
              <a:t>base cases</a:t>
            </a:r>
            <a:r>
              <a:rPr lang="en-US" dirty="0">
                <a:solidFill>
                  <a:srgbClr val="6600CC"/>
                </a:solidFill>
              </a:rPr>
              <a:t> and add checks  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// for them before proceeding!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30928" y="5634507"/>
            <a:ext cx="3934085" cy="894342"/>
            <a:chOff x="5530928" y="5634507"/>
            <a:chExt cx="3934085" cy="894342"/>
          </a:xfrm>
        </p:grpSpPr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5535613" y="5634507"/>
              <a:ext cx="392940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400" dirty="0"/>
                <a:t>// use </a:t>
              </a:r>
              <a:r>
                <a:rPr lang="en-US" sz="1400" dirty="0" err="1"/>
                <a:t>magicfact</a:t>
              </a:r>
              <a:r>
                <a:rPr lang="en-US" sz="1400" dirty="0"/>
                <a:t> to solve </a:t>
              </a:r>
              <a:r>
                <a:rPr lang="en-US" sz="1400" dirty="0" err="1"/>
                <a:t>subproblems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dirty="0"/>
                <a:t>result = </a:t>
              </a:r>
              <a:r>
                <a:rPr lang="en-US" dirty="0" err="1"/>
                <a:t>magicfact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FF0000"/>
                  </a:solidFill>
                </a:rPr>
                <a:t> n-1</a:t>
              </a:r>
              <a:r>
                <a:rPr lang="en-US" dirty="0"/>
                <a:t> );  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9" name="Text Box 16"/>
            <p:cNvSpPr txBox="1">
              <a:spLocks noChangeArrowheads="1"/>
            </p:cNvSpPr>
            <p:nvPr/>
          </p:nvSpPr>
          <p:spPr bwMode="auto">
            <a:xfrm>
              <a:off x="5530928" y="6159517"/>
              <a:ext cx="39294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19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9" grpId="0"/>
      <p:bldP spid="819210" grpId="0" build="p"/>
      <p:bldP spid="819211" grpId="0"/>
      <p:bldP spid="819220" grpId="0"/>
      <p:bldP spid="819228" grpId="0"/>
      <p:bldP spid="819229" grpId="0"/>
      <p:bldP spid="8192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5133975" y="4810125"/>
            <a:ext cx="3886200" cy="1933575"/>
            <a:chOff x="5133975" y="4810125"/>
            <a:chExt cx="3886200" cy="1933575"/>
          </a:xfrm>
        </p:grpSpPr>
        <p:sp>
          <p:nvSpPr>
            <p:cNvPr id="38" name="Rectangle 13"/>
            <p:cNvSpPr>
              <a:spLocks noChangeArrowheads="1"/>
            </p:cNvSpPr>
            <p:nvPr/>
          </p:nvSpPr>
          <p:spPr bwMode="auto">
            <a:xfrm>
              <a:off x="5143500" y="4810125"/>
              <a:ext cx="3876675" cy="1933575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Text Box 14"/>
            <p:cNvSpPr txBox="1">
              <a:spLocks noChangeArrowheads="1"/>
            </p:cNvSpPr>
            <p:nvPr/>
          </p:nvSpPr>
          <p:spPr bwMode="auto">
            <a:xfrm>
              <a:off x="5133975" y="4822825"/>
              <a:ext cx="3865563" cy="1830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main()</a:t>
              </a:r>
            </a:p>
            <a:p>
              <a:pPr algn="l"/>
              <a:r>
                <a:rPr lang="en-US" sz="1200" dirty="0"/>
                <a:t>{</a:t>
              </a:r>
            </a:p>
            <a:p>
              <a:pPr algn="l"/>
              <a:r>
                <a:rPr lang="en-US" dirty="0"/>
                <a:t>      </a:t>
              </a:r>
              <a:r>
                <a:rPr lang="en-US" dirty="0" err="1"/>
                <a:t>int</a:t>
              </a:r>
              <a:r>
                <a:rPr lang="en-US" dirty="0"/>
                <a:t> n = 6, result;</a:t>
              </a:r>
            </a:p>
            <a:p>
              <a:pPr algn="l"/>
              <a:endParaRPr lang="en-US" dirty="0"/>
            </a:p>
            <a:p>
              <a:pPr algn="l"/>
              <a:r>
                <a:rPr lang="en-US" dirty="0"/>
                <a:t>      </a:t>
              </a:r>
            </a:p>
            <a:p>
              <a:pPr algn="l"/>
              <a:endParaRPr lang="en-US" dirty="0"/>
            </a:p>
            <a:p>
              <a:pPr algn="l"/>
              <a:r>
                <a:rPr lang="en-US" sz="1200" dirty="0"/>
                <a:t>}</a:t>
              </a:r>
            </a:p>
          </p:txBody>
        </p:sp>
      </p:grpSp>
      <p:sp>
        <p:nvSpPr>
          <p:cNvPr id="41" name="Text Box 3"/>
          <p:cNvSpPr txBox="1">
            <a:spLocks noChangeArrowheads="1"/>
          </p:cNvSpPr>
          <p:nvPr/>
        </p:nvSpPr>
        <p:spPr bwMode="auto">
          <a:xfrm>
            <a:off x="5126038" y="1965325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548798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43" name="Text Box 5"/>
          <p:cNvSpPr txBox="1">
            <a:spLocks noChangeArrowheads="1"/>
          </p:cNvSpPr>
          <p:nvPr/>
        </p:nvSpPr>
        <p:spPr bwMode="auto">
          <a:xfrm>
            <a:off x="512603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</a:t>
            </a: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5359400" y="2470150"/>
            <a:ext cx="3378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// don’t worry about how your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// function will actually work!</a:t>
            </a:r>
          </a:p>
          <a:p>
            <a:pPr algn="l"/>
            <a:r>
              <a:rPr lang="en-US" dirty="0">
                <a:solidFill>
                  <a:srgbClr val="FF0000"/>
                </a:solidFill>
              </a:rPr>
              <a:t>// we’ll figure that out later!!</a:t>
            </a:r>
          </a:p>
        </p:txBody>
      </p:sp>
      <p:sp>
        <p:nvSpPr>
          <p:cNvPr id="45" name="Rectangle 17"/>
          <p:cNvSpPr>
            <a:spLocks noChangeArrowheads="1"/>
          </p:cNvSpPr>
          <p:nvPr/>
        </p:nvSpPr>
        <p:spPr bwMode="auto">
          <a:xfrm>
            <a:off x="5143500" y="1562099"/>
            <a:ext cx="3876675" cy="3155816"/>
          </a:xfrm>
          <a:prstGeom prst="rect">
            <a:avLst/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5126038" y="2617101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47" name="Text Box 4"/>
          <p:cNvSpPr txBox="1">
            <a:spLocks noChangeArrowheads="1"/>
          </p:cNvSpPr>
          <p:nvPr/>
        </p:nvSpPr>
        <p:spPr bwMode="auto">
          <a:xfrm>
            <a:off x="5487988" y="2293048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48" name="Text Box 5"/>
          <p:cNvSpPr txBox="1">
            <a:spLocks noChangeArrowheads="1"/>
          </p:cNvSpPr>
          <p:nvPr/>
        </p:nvSpPr>
        <p:spPr bwMode="auto">
          <a:xfrm>
            <a:off x="5126038" y="2302776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endParaRPr lang="en-US" dirty="0"/>
          </a:p>
        </p:txBody>
      </p:sp>
      <p:sp>
        <p:nvSpPr>
          <p:cNvPr id="49" name="Text Box 8"/>
          <p:cNvSpPr txBox="1">
            <a:spLocks noChangeArrowheads="1"/>
          </p:cNvSpPr>
          <p:nvPr/>
        </p:nvSpPr>
        <p:spPr bwMode="auto">
          <a:xfrm>
            <a:off x="5153228" y="1577530"/>
            <a:ext cx="335621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… }</a:t>
            </a:r>
          </a:p>
        </p:txBody>
      </p:sp>
      <p:sp>
        <p:nvSpPr>
          <p:cNvPr id="50" name="Text Box 6"/>
          <p:cNvSpPr txBox="1">
            <a:spLocks noChangeArrowheads="1"/>
          </p:cNvSpPr>
          <p:nvPr/>
        </p:nvSpPr>
        <p:spPr bwMode="auto">
          <a:xfrm>
            <a:off x="5449094" y="2836863"/>
            <a:ext cx="31988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dirty="0">
                <a:solidFill>
                  <a:srgbClr val="6600CC"/>
                </a:solidFill>
              </a:rPr>
              <a:t>n == 0</a:t>
            </a:r>
            <a:r>
              <a:rPr lang="en-US" dirty="0"/>
              <a:t>)    </a:t>
            </a:r>
          </a:p>
          <a:p>
            <a:pPr algn="l"/>
            <a:r>
              <a:rPr lang="en-US" dirty="0"/>
              <a:t>    return 1;  </a:t>
            </a:r>
            <a:r>
              <a:rPr lang="en-US" sz="1600" dirty="0"/>
              <a:t>// base case</a:t>
            </a:r>
          </a:p>
        </p:txBody>
      </p:sp>
      <p:sp>
        <p:nvSpPr>
          <p:cNvPr id="37" name="Rectangle 5"/>
          <p:cNvSpPr>
            <a:spLocks noGrp="1" noChangeArrowheads="1"/>
          </p:cNvSpPr>
          <p:nvPr>
            <p:ph type="title"/>
          </p:nvPr>
        </p:nvSpPr>
        <p:spPr>
          <a:xfrm>
            <a:off x="114650" y="-216825"/>
            <a:ext cx="9048750" cy="1143000"/>
          </a:xfrm>
        </p:spPr>
        <p:txBody>
          <a:bodyPr/>
          <a:lstStyle/>
          <a:p>
            <a:r>
              <a:rPr lang="en-US" sz="2800" dirty="0"/>
              <a:t>Step #4: </a:t>
            </a:r>
            <a:r>
              <a:rPr lang="en-US" sz="2800" dirty="0">
                <a:solidFill>
                  <a:schemeClr val="accent2"/>
                </a:solidFill>
              </a:rPr>
              <a:t>Solve the problem using the magic function</a:t>
            </a:r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2A51-F5FD-40C8-B5FB-BFAC1F15090D}" type="slidenum">
              <a:rPr lang="en-US"/>
              <a:pPr/>
              <a:t>21</a:t>
            </a:fld>
            <a:endParaRPr lang="en-US"/>
          </a:p>
        </p:txBody>
      </p:sp>
      <p:sp>
        <p:nvSpPr>
          <p:cNvPr id="821256" name="Text Box 8"/>
          <p:cNvSpPr txBox="1">
            <a:spLocks noChangeArrowheads="1"/>
          </p:cNvSpPr>
          <p:nvPr/>
        </p:nvSpPr>
        <p:spPr bwMode="auto">
          <a:xfrm>
            <a:off x="126075" y="2624197"/>
            <a:ext cx="493345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So let’s try to break our problem into </a:t>
            </a:r>
            <a:r>
              <a:rPr lang="en-US" sz="2000" dirty="0">
                <a:solidFill>
                  <a:srgbClr val="FF0000"/>
                </a:solidFill>
              </a:rPr>
              <a:t>two</a:t>
            </a:r>
            <a:r>
              <a:rPr lang="en-US" sz="2000" dirty="0">
                <a:solidFill>
                  <a:schemeClr val="tx1"/>
                </a:solidFill>
              </a:rPr>
              <a:t> (or more) simpler sub-problems and use our magic function to solve those.</a:t>
            </a:r>
          </a:p>
        </p:txBody>
      </p:sp>
      <p:sp>
        <p:nvSpPr>
          <p:cNvPr id="821257" name="Text Box 9"/>
          <p:cNvSpPr txBox="1">
            <a:spLocks noChangeArrowheads="1"/>
          </p:cNvSpPr>
          <p:nvPr/>
        </p:nvSpPr>
        <p:spPr bwMode="auto">
          <a:xfrm>
            <a:off x="41479" y="3765671"/>
            <a:ext cx="511174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Well, by definition, </a:t>
            </a:r>
            <a:r>
              <a:rPr lang="en-US" dirty="0">
                <a:solidFill>
                  <a:srgbClr val="7030A0"/>
                </a:solidFill>
              </a:rPr>
              <a:t>N! </a:t>
            </a:r>
            <a:r>
              <a:rPr lang="en-US" dirty="0"/>
              <a:t>=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* </a:t>
            </a:r>
            <a:r>
              <a:rPr lang="en-US" dirty="0">
                <a:solidFill>
                  <a:srgbClr val="FF0000"/>
                </a:solidFill>
              </a:rPr>
              <a:t>(N-1)</a:t>
            </a:r>
            <a:r>
              <a:rPr lang="en-US" sz="2000" dirty="0">
                <a:solidFill>
                  <a:srgbClr val="FF0000"/>
                </a:solidFill>
              </a:rPr>
              <a:t>!</a:t>
            </a:r>
          </a:p>
          <a:p>
            <a:r>
              <a:rPr lang="en-US" dirty="0"/>
              <a:t>So </a:t>
            </a:r>
            <a:r>
              <a:rPr lang="en-US"/>
              <a:t>it’s already </a:t>
            </a:r>
            <a:r>
              <a:rPr lang="en-US" dirty="0"/>
              <a:t>split into two parts for us, &amp; each part is simpler than the original problem.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821266" name="Text Box 18"/>
          <p:cNvSpPr txBox="1">
            <a:spLocks noChangeArrowheads="1"/>
          </p:cNvSpPr>
          <p:nvPr/>
        </p:nvSpPr>
        <p:spPr bwMode="auto">
          <a:xfrm>
            <a:off x="2693988" y="4113193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21267" name="Text Box 19"/>
          <p:cNvSpPr txBox="1">
            <a:spLocks noChangeArrowheads="1"/>
          </p:cNvSpPr>
          <p:nvPr/>
        </p:nvSpPr>
        <p:spPr bwMode="auto">
          <a:xfrm>
            <a:off x="6656388" y="3127375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821268" name="Text Box 20"/>
          <p:cNvSpPr txBox="1">
            <a:spLocks noChangeArrowheads="1"/>
          </p:cNvSpPr>
          <p:nvPr/>
        </p:nvSpPr>
        <p:spPr bwMode="auto">
          <a:xfrm>
            <a:off x="7475538" y="3051175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339790" y="4840492"/>
            <a:ext cx="44469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Let’s figure out a way to solve each of these sub-problems.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8197" y="687148"/>
            <a:ext cx="89728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Now try to figure out how to use the </a:t>
            </a: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in your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new function to help you solve the problem.</a:t>
            </a:r>
          </a:p>
        </p:txBody>
      </p:sp>
      <p:sp>
        <p:nvSpPr>
          <p:cNvPr id="54" name="Text Box 8"/>
          <p:cNvSpPr txBox="1">
            <a:spLocks noChangeArrowheads="1"/>
          </p:cNvSpPr>
          <p:nvPr/>
        </p:nvSpPr>
        <p:spPr bwMode="auto">
          <a:xfrm>
            <a:off x="190428" y="1467566"/>
            <a:ext cx="484519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Unfortunately, you can’t use the </a:t>
            </a: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to do all the work for you…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(it can’t solve problems of size 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5442525" y="3577213"/>
            <a:ext cx="3929400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result = </a:t>
            </a:r>
            <a:r>
              <a:rPr lang="en-US" dirty="0" err="1"/>
              <a:t>magicfact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 n</a:t>
            </a:r>
            <a:r>
              <a:rPr lang="en-US" dirty="0"/>
              <a:t> );   </a:t>
            </a:r>
          </a:p>
          <a:p>
            <a:pPr algn="l"/>
            <a:endParaRPr lang="en-US" sz="1100" dirty="0"/>
          </a:p>
          <a:p>
            <a:pPr algn="l"/>
            <a:r>
              <a:rPr lang="en-US" dirty="0">
                <a:solidFill>
                  <a:schemeClr val="tx1"/>
                </a:solidFill>
              </a:rPr>
              <a:t>return result;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5442525" y="3577213"/>
            <a:ext cx="3205381" cy="40780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" name="Group 7"/>
          <p:cNvGrpSpPr/>
          <p:nvPr/>
        </p:nvGrpSpPr>
        <p:grpSpPr>
          <a:xfrm>
            <a:off x="-8197" y="687148"/>
            <a:ext cx="8972810" cy="2952712"/>
            <a:chOff x="-8197" y="687148"/>
            <a:chExt cx="8972810" cy="2952712"/>
          </a:xfrm>
        </p:grpSpPr>
        <p:sp>
          <p:nvSpPr>
            <p:cNvPr id="7" name="Rectangle 6"/>
            <p:cNvSpPr/>
            <p:nvPr/>
          </p:nvSpPr>
          <p:spPr bwMode="auto">
            <a:xfrm>
              <a:off x="-8197" y="687148"/>
              <a:ext cx="8972810" cy="874951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126075" y="1467566"/>
              <a:ext cx="4909547" cy="2172294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821294" name="AutoShape 46"/>
          <p:cNvSpPr>
            <a:spLocks noChangeArrowheads="1"/>
          </p:cNvSpPr>
          <p:nvPr/>
        </p:nvSpPr>
        <p:spPr bwMode="auto">
          <a:xfrm flipH="1">
            <a:off x="53425" y="1153395"/>
            <a:ext cx="3993399" cy="1840301"/>
          </a:xfrm>
          <a:prstGeom prst="wedgeRoundRectCallout">
            <a:avLst>
              <a:gd name="adj1" fmla="val -34669"/>
              <a:gd name="adj2" fmla="val 92115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rgbClr val="6600CC"/>
                </a:solidFill>
              </a:rPr>
              <a:t>It’s trivial to compute 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>
                <a:solidFill>
                  <a:srgbClr val="6600CC"/>
                </a:solidFill>
              </a:rPr>
              <a:t>, since </a:t>
            </a:r>
            <a:r>
              <a:rPr lang="en-US" sz="2000">
                <a:solidFill>
                  <a:srgbClr val="6600CC"/>
                </a:solidFill>
              </a:rPr>
              <a:t>we already </a:t>
            </a:r>
            <a:r>
              <a:rPr lang="en-US" sz="2000" dirty="0">
                <a:solidFill>
                  <a:srgbClr val="6600CC"/>
                </a:solidFill>
              </a:rPr>
              <a:t>know its value!</a:t>
            </a:r>
          </a:p>
          <a:p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>
                <a:solidFill>
                  <a:srgbClr val="6600CC"/>
                </a:solidFill>
              </a:rPr>
              <a:t>So there’s no need to use our </a:t>
            </a: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rgbClr val="6600CC"/>
                </a:solidFill>
              </a:rPr>
              <a:t>to help.</a:t>
            </a:r>
          </a:p>
        </p:txBody>
      </p:sp>
      <p:sp>
        <p:nvSpPr>
          <p:cNvPr id="59" name="AutoShape 46"/>
          <p:cNvSpPr>
            <a:spLocks noChangeArrowheads="1"/>
          </p:cNvSpPr>
          <p:nvPr/>
        </p:nvSpPr>
        <p:spPr bwMode="auto">
          <a:xfrm flipH="1">
            <a:off x="4659685" y="1011355"/>
            <a:ext cx="4077914" cy="2156770"/>
          </a:xfrm>
          <a:prstGeom prst="wedgeRoundRectCallout">
            <a:avLst>
              <a:gd name="adj1" fmla="val 61502"/>
              <a:gd name="adj2" fmla="val 78458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rgbClr val="6600CC"/>
                </a:solidFill>
              </a:rPr>
              <a:t>But computing the factorial of </a:t>
            </a:r>
            <a:r>
              <a:rPr lang="en-US" sz="2000" dirty="0">
                <a:solidFill>
                  <a:srgbClr val="FF0000"/>
                </a:solidFill>
              </a:rPr>
              <a:t>N-1</a:t>
            </a:r>
            <a:r>
              <a:rPr lang="en-US" sz="2000" dirty="0">
                <a:solidFill>
                  <a:srgbClr val="6600CC"/>
                </a:solidFill>
              </a:rPr>
              <a:t> is not so easy.</a:t>
            </a:r>
            <a:br>
              <a:rPr lang="en-US" sz="2000" dirty="0">
                <a:solidFill>
                  <a:srgbClr val="6600CC"/>
                </a:solidFill>
              </a:rPr>
            </a:b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>
                <a:solidFill>
                  <a:srgbClr val="6600CC"/>
                </a:solidFill>
              </a:rPr>
              <a:t>This is definitely a smaller problem, perfect for our </a:t>
            </a:r>
            <a:r>
              <a:rPr lang="en-US" sz="2000" dirty="0">
                <a:solidFill>
                  <a:srgbClr val="FF0000"/>
                </a:solidFill>
              </a:rPr>
              <a:t>magic function</a:t>
            </a:r>
            <a:r>
              <a:rPr lang="en-US" sz="2000" dirty="0">
                <a:solidFill>
                  <a:srgbClr val="6600CC"/>
                </a:solidFill>
              </a:rPr>
              <a:t> to solve for us!  </a:t>
            </a:r>
            <a:br>
              <a:rPr lang="en-US" sz="2000" dirty="0">
                <a:solidFill>
                  <a:srgbClr val="6600CC"/>
                </a:solidFill>
              </a:rPr>
            </a:b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60" name="Text Box 16"/>
          <p:cNvSpPr txBox="1">
            <a:spLocks noChangeArrowheads="1"/>
          </p:cNvSpPr>
          <p:nvPr/>
        </p:nvSpPr>
        <p:spPr bwMode="auto">
          <a:xfrm>
            <a:off x="5442613" y="3481788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part1 =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Text Box 16"/>
          <p:cNvSpPr txBox="1">
            <a:spLocks noChangeArrowheads="1"/>
          </p:cNvSpPr>
          <p:nvPr/>
        </p:nvSpPr>
        <p:spPr bwMode="auto">
          <a:xfrm>
            <a:off x="5447898" y="3771116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part2 =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Text Box 8"/>
          <p:cNvSpPr txBox="1">
            <a:spLocks noChangeArrowheads="1"/>
          </p:cNvSpPr>
          <p:nvPr/>
        </p:nvSpPr>
        <p:spPr bwMode="auto">
          <a:xfrm>
            <a:off x="352425" y="5733059"/>
            <a:ext cx="444692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Cool! Now we can combine the results of our sub-problems to get the </a:t>
            </a:r>
            <a:br>
              <a:rPr lang="en-US" dirty="0"/>
            </a:br>
            <a:r>
              <a:rPr lang="en-US" dirty="0"/>
              <a:t>overall result!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Text Box 16"/>
          <p:cNvSpPr txBox="1">
            <a:spLocks noChangeArrowheads="1"/>
          </p:cNvSpPr>
          <p:nvPr/>
        </p:nvSpPr>
        <p:spPr bwMode="auto">
          <a:xfrm>
            <a:off x="5445291" y="4150060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return part1 * part2;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66248" y="1467566"/>
            <a:ext cx="4992524" cy="5276134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7" name="AutoShape 46"/>
          <p:cNvSpPr>
            <a:spLocks noChangeArrowheads="1"/>
          </p:cNvSpPr>
          <p:nvPr/>
        </p:nvSpPr>
        <p:spPr bwMode="auto">
          <a:xfrm flipH="1">
            <a:off x="409113" y="2907104"/>
            <a:ext cx="3993399" cy="2985981"/>
          </a:xfrm>
          <a:prstGeom prst="wedgeRoundRectCallout">
            <a:avLst>
              <a:gd name="adj1" fmla="val -75497"/>
              <a:gd name="adj2" fmla="val -14969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400" dirty="0">
                <a:solidFill>
                  <a:srgbClr val="6600CC"/>
                </a:solidFill>
              </a:rPr>
              <a:t>Hopefully, we can agree that if this </a:t>
            </a:r>
            <a:r>
              <a:rPr lang="en-US" sz="2400" dirty="0">
                <a:solidFill>
                  <a:srgbClr val="FF0000"/>
                </a:solidFill>
              </a:rPr>
              <a:t>magic function </a:t>
            </a:r>
            <a:r>
              <a:rPr lang="en-US" sz="2400" dirty="0">
                <a:solidFill>
                  <a:srgbClr val="6600CC"/>
                </a:solidFill>
              </a:rPr>
              <a:t>does what it’s supposed to…</a:t>
            </a:r>
          </a:p>
          <a:p>
            <a:endParaRPr lang="en-US" sz="2400" dirty="0">
              <a:solidFill>
                <a:srgbClr val="6600CC"/>
              </a:solidFill>
            </a:endParaRPr>
          </a:p>
          <a:p>
            <a:r>
              <a:rPr lang="en-US" sz="2400" dirty="0">
                <a:solidFill>
                  <a:srgbClr val="6600CC"/>
                </a:solidFill>
              </a:rPr>
              <a:t>Then our new function will work correctly!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530928" y="5634507"/>
            <a:ext cx="3934085" cy="894342"/>
            <a:chOff x="5530928" y="5634507"/>
            <a:chExt cx="3934085" cy="894342"/>
          </a:xfrm>
        </p:grpSpPr>
        <p:sp>
          <p:nvSpPr>
            <p:cNvPr id="70" name="Text Box 16"/>
            <p:cNvSpPr txBox="1">
              <a:spLocks noChangeArrowheads="1"/>
            </p:cNvSpPr>
            <p:nvPr/>
          </p:nvSpPr>
          <p:spPr bwMode="auto">
            <a:xfrm>
              <a:off x="5535613" y="5634507"/>
              <a:ext cx="392940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400" dirty="0"/>
                <a:t>// use </a:t>
              </a:r>
              <a:r>
                <a:rPr lang="en-US" sz="1400" dirty="0" err="1"/>
                <a:t>magicfact</a:t>
              </a:r>
              <a:r>
                <a:rPr lang="en-US" sz="1400" dirty="0"/>
                <a:t> to solve </a:t>
              </a:r>
              <a:r>
                <a:rPr lang="en-US" sz="1400" dirty="0" err="1"/>
                <a:t>subproblems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dirty="0"/>
                <a:t>result = </a:t>
              </a:r>
              <a:r>
                <a:rPr lang="en-US" dirty="0" err="1"/>
                <a:t>magicfact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FF0000"/>
                  </a:solidFill>
                </a:rPr>
                <a:t> n-1</a:t>
              </a:r>
              <a:r>
                <a:rPr lang="en-US" dirty="0"/>
                <a:t> );  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1" name="Text Box 16"/>
            <p:cNvSpPr txBox="1">
              <a:spLocks noChangeArrowheads="1"/>
            </p:cNvSpPr>
            <p:nvPr/>
          </p:nvSpPr>
          <p:spPr bwMode="auto">
            <a:xfrm>
              <a:off x="5530928" y="6159517"/>
              <a:ext cx="39294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821287" name="Rectangle 39"/>
          <p:cNvSpPr>
            <a:spLocks noChangeArrowheads="1"/>
          </p:cNvSpPr>
          <p:nvPr/>
        </p:nvSpPr>
        <p:spPr bwMode="auto">
          <a:xfrm>
            <a:off x="6415078" y="5846365"/>
            <a:ext cx="19479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magicfact</a:t>
            </a:r>
            <a:r>
              <a:rPr lang="en-US" dirty="0">
                <a:solidFill>
                  <a:srgbClr val="6600CC"/>
                </a:solidFill>
              </a:rPr>
              <a:t>( n-1 );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2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85185E-6 L 0.02656 -0.3060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821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" y="-1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6" grpId="0"/>
      <p:bldP spid="821257" grpId="0"/>
      <p:bldP spid="35" grpId="0"/>
      <p:bldP spid="2" grpId="0"/>
      <p:bldP spid="54" grpId="0"/>
      <p:bldP spid="55" grpId="0"/>
      <p:bldP spid="55" grpId="1"/>
      <p:bldP spid="821294" grpId="0" animBg="1"/>
      <p:bldP spid="821294" grpId="1" animBg="1"/>
      <p:bldP spid="59" grpId="0" animBg="1"/>
      <p:bldP spid="59" grpId="1" animBg="1"/>
      <p:bldP spid="60" grpId="0"/>
      <p:bldP spid="61" grpId="0"/>
      <p:bldP spid="62" grpId="0"/>
      <p:bldP spid="63" grpId="0"/>
      <p:bldP spid="69" grpId="0" animBg="1"/>
      <p:bldP spid="67" grpId="0" animBg="1"/>
      <p:bldP spid="67" grpId="1" animBg="1"/>
      <p:bldP spid="821287" grpId="0"/>
      <p:bldP spid="82128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6FF1E-8A14-48F4-AA96-00739AC91F9F}" type="slidenum">
              <a:rPr lang="en-US"/>
              <a:pPr/>
              <a:t>22</a:t>
            </a:fld>
            <a:endParaRPr lang="en-US"/>
          </a:p>
        </p:txBody>
      </p:sp>
      <p:sp>
        <p:nvSpPr>
          <p:cNvPr id="827397" name="Rectangle 5"/>
          <p:cNvSpPr>
            <a:spLocks noGrp="1" noChangeArrowheads="1"/>
          </p:cNvSpPr>
          <p:nvPr>
            <p:ph type="title"/>
          </p:nvPr>
        </p:nvSpPr>
        <p:spPr>
          <a:xfrm>
            <a:off x="400050" y="-161925"/>
            <a:ext cx="8229600" cy="1143000"/>
          </a:xfrm>
        </p:spPr>
        <p:txBody>
          <a:bodyPr/>
          <a:lstStyle/>
          <a:p>
            <a:r>
              <a:rPr lang="en-US" sz="3200" dirty="0"/>
              <a:t>Step #5: </a:t>
            </a:r>
            <a:r>
              <a:rPr lang="en-US" sz="3200" dirty="0">
                <a:solidFill>
                  <a:schemeClr val="accent2"/>
                </a:solidFill>
              </a:rPr>
              <a:t>Remove the magic</a:t>
            </a:r>
          </a:p>
        </p:txBody>
      </p:sp>
      <p:sp>
        <p:nvSpPr>
          <p:cNvPr id="827399" name="Text Box 7"/>
          <p:cNvSpPr txBox="1">
            <a:spLocks noChangeArrowheads="1"/>
          </p:cNvSpPr>
          <p:nvPr/>
        </p:nvSpPr>
        <p:spPr bwMode="auto">
          <a:xfrm>
            <a:off x="62305" y="813440"/>
            <a:ext cx="85756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OK, so let’s see what this </a:t>
            </a: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really looks like!</a:t>
            </a:r>
          </a:p>
        </p:txBody>
      </p:sp>
      <p:sp>
        <p:nvSpPr>
          <p:cNvPr id="827404" name="Text Box 12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7862" y="5550561"/>
            <a:ext cx="4683333" cy="1123325"/>
            <a:chOff x="357862" y="3768789"/>
            <a:chExt cx="4683333" cy="1123325"/>
          </a:xfrm>
        </p:grpSpPr>
        <p:sp>
          <p:nvSpPr>
            <p:cNvPr id="827425" name="Text Box 33"/>
            <p:cNvSpPr txBox="1">
              <a:spLocks noChangeArrowheads="1"/>
            </p:cNvSpPr>
            <p:nvPr/>
          </p:nvSpPr>
          <p:spPr bwMode="auto">
            <a:xfrm>
              <a:off x="357862" y="3822621"/>
              <a:ext cx="3469420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rgbClr val="FF0000"/>
                  </a:solidFill>
                </a:rPr>
                <a:t>Woohoo</a:t>
              </a:r>
              <a:r>
                <a:rPr lang="en-US" sz="2000" dirty="0">
                  <a:solidFill>
                    <a:srgbClr val="FF0000"/>
                  </a:solidFill>
                </a:rPr>
                <a:t>!</a:t>
              </a:r>
              <a:r>
                <a:rPr lang="en-US" sz="2000" dirty="0"/>
                <a:t> We’ve just created our first </a:t>
              </a:r>
              <a:r>
                <a:rPr lang="en-US" sz="2000" dirty="0">
                  <a:solidFill>
                    <a:srgbClr val="7030A0"/>
                  </a:solidFill>
                </a:rPr>
                <a:t>recursive function </a:t>
              </a:r>
              <a:r>
                <a:rPr lang="en-US" sz="2000" dirty="0"/>
                <a:t>from scratch!</a:t>
              </a:r>
            </a:p>
          </p:txBody>
        </p:sp>
        <p:pic>
          <p:nvPicPr>
            <p:cNvPr id="827426" name="Picture 3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7870" y="3768789"/>
              <a:ext cx="1123325" cy="1123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126038" y="1965325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31" name="Text Box 4"/>
          <p:cNvSpPr txBox="1">
            <a:spLocks noChangeArrowheads="1"/>
          </p:cNvSpPr>
          <p:nvPr/>
        </p:nvSpPr>
        <p:spPr bwMode="auto">
          <a:xfrm>
            <a:off x="548798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32" name="Text Box 5"/>
          <p:cNvSpPr txBox="1">
            <a:spLocks noChangeArrowheads="1"/>
          </p:cNvSpPr>
          <p:nvPr/>
        </p:nvSpPr>
        <p:spPr bwMode="auto">
          <a:xfrm>
            <a:off x="512603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5359400" y="2470150"/>
            <a:ext cx="3378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// don’t worry about how your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// function will actually work!</a:t>
            </a:r>
          </a:p>
          <a:p>
            <a:pPr algn="l"/>
            <a:r>
              <a:rPr lang="en-US" dirty="0">
                <a:solidFill>
                  <a:srgbClr val="FF0000"/>
                </a:solidFill>
              </a:rPr>
              <a:t>// we’ll figure that out later!!</a:t>
            </a:r>
          </a:p>
        </p:txBody>
      </p:sp>
      <p:sp>
        <p:nvSpPr>
          <p:cNvPr id="34" name="Rectangle 17"/>
          <p:cNvSpPr>
            <a:spLocks noChangeArrowheads="1"/>
          </p:cNvSpPr>
          <p:nvPr/>
        </p:nvSpPr>
        <p:spPr bwMode="auto">
          <a:xfrm>
            <a:off x="5143500" y="1562099"/>
            <a:ext cx="3876675" cy="3155816"/>
          </a:xfrm>
          <a:prstGeom prst="rect">
            <a:avLst/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5126038" y="2617101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36" name="Text Box 4"/>
          <p:cNvSpPr txBox="1">
            <a:spLocks noChangeArrowheads="1"/>
          </p:cNvSpPr>
          <p:nvPr/>
        </p:nvSpPr>
        <p:spPr bwMode="auto">
          <a:xfrm>
            <a:off x="5487988" y="2293048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5126038" y="2302776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endParaRPr lang="en-US" dirty="0"/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5153228" y="1577530"/>
            <a:ext cx="335621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… }</a:t>
            </a:r>
          </a:p>
        </p:txBody>
      </p:sp>
      <p:sp>
        <p:nvSpPr>
          <p:cNvPr id="39" name="Text Box 6"/>
          <p:cNvSpPr txBox="1">
            <a:spLocks noChangeArrowheads="1"/>
          </p:cNvSpPr>
          <p:nvPr/>
        </p:nvSpPr>
        <p:spPr bwMode="auto">
          <a:xfrm>
            <a:off x="5449094" y="2836863"/>
            <a:ext cx="31988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dirty="0">
                <a:solidFill>
                  <a:srgbClr val="6600CC"/>
                </a:solidFill>
              </a:rPr>
              <a:t>n == 0</a:t>
            </a:r>
            <a:r>
              <a:rPr lang="en-US" dirty="0"/>
              <a:t>)    </a:t>
            </a:r>
          </a:p>
          <a:p>
            <a:pPr algn="l"/>
            <a:r>
              <a:rPr lang="en-US" dirty="0"/>
              <a:t>    return 1;  </a:t>
            </a:r>
            <a:r>
              <a:rPr lang="en-US" sz="1600" dirty="0"/>
              <a:t>// base case</a:t>
            </a:r>
          </a:p>
        </p:txBody>
      </p:sp>
      <p:sp>
        <p:nvSpPr>
          <p:cNvPr id="46" name="Text Box 16"/>
          <p:cNvSpPr txBox="1">
            <a:spLocks noChangeArrowheads="1"/>
          </p:cNvSpPr>
          <p:nvPr/>
        </p:nvSpPr>
        <p:spPr bwMode="auto">
          <a:xfrm>
            <a:off x="5442613" y="3481788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part1 =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 Box 16"/>
          <p:cNvSpPr txBox="1">
            <a:spLocks noChangeArrowheads="1"/>
          </p:cNvSpPr>
          <p:nvPr/>
        </p:nvSpPr>
        <p:spPr bwMode="auto">
          <a:xfrm>
            <a:off x="5447898" y="3771116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part2 =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48" name="Text Box 16"/>
          <p:cNvSpPr txBox="1">
            <a:spLocks noChangeArrowheads="1"/>
          </p:cNvSpPr>
          <p:nvPr/>
        </p:nvSpPr>
        <p:spPr bwMode="auto">
          <a:xfrm>
            <a:off x="5445291" y="4150060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return part1 * part2;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133975" y="4810125"/>
            <a:ext cx="3886200" cy="1933575"/>
            <a:chOff x="5133975" y="4810125"/>
            <a:chExt cx="3886200" cy="1933575"/>
          </a:xfrm>
        </p:grpSpPr>
        <p:sp>
          <p:nvSpPr>
            <p:cNvPr id="56" name="Rectangle 13"/>
            <p:cNvSpPr>
              <a:spLocks noChangeArrowheads="1"/>
            </p:cNvSpPr>
            <p:nvPr/>
          </p:nvSpPr>
          <p:spPr bwMode="auto">
            <a:xfrm>
              <a:off x="5143500" y="4810125"/>
              <a:ext cx="3876675" cy="1933575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Text Box 14"/>
            <p:cNvSpPr txBox="1">
              <a:spLocks noChangeArrowheads="1"/>
            </p:cNvSpPr>
            <p:nvPr/>
          </p:nvSpPr>
          <p:spPr bwMode="auto">
            <a:xfrm>
              <a:off x="5133975" y="4822825"/>
              <a:ext cx="3865563" cy="1830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main()</a:t>
              </a:r>
            </a:p>
            <a:p>
              <a:pPr algn="l"/>
              <a:r>
                <a:rPr lang="en-US" sz="1200" dirty="0"/>
                <a:t>{</a:t>
              </a:r>
            </a:p>
            <a:p>
              <a:pPr algn="l"/>
              <a:r>
                <a:rPr lang="en-US" dirty="0"/>
                <a:t>      </a:t>
              </a:r>
              <a:r>
                <a:rPr lang="en-US" dirty="0" err="1"/>
                <a:t>int</a:t>
              </a:r>
              <a:r>
                <a:rPr lang="en-US" dirty="0"/>
                <a:t> n = 6, result;</a:t>
              </a:r>
            </a:p>
            <a:p>
              <a:pPr algn="l"/>
              <a:endParaRPr lang="en-US" dirty="0"/>
            </a:p>
            <a:p>
              <a:pPr algn="l"/>
              <a:r>
                <a:rPr lang="en-US" dirty="0"/>
                <a:t>      </a:t>
              </a:r>
            </a:p>
            <a:p>
              <a:pPr algn="l"/>
              <a:endParaRPr lang="en-US" dirty="0"/>
            </a:p>
            <a:p>
              <a:pPr algn="l"/>
              <a:r>
                <a:rPr lang="en-US" sz="1200" dirty="0"/>
                <a:t>}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6627813" y="3745364"/>
            <a:ext cx="2034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         fact( n-1 );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639883" y="374780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magic</a:t>
            </a:r>
          </a:p>
        </p:txBody>
      </p:sp>
      <p:sp>
        <p:nvSpPr>
          <p:cNvPr id="62" name="Text Box 7"/>
          <p:cNvSpPr txBox="1">
            <a:spLocks noChangeArrowheads="1"/>
          </p:cNvSpPr>
          <p:nvPr/>
        </p:nvSpPr>
        <p:spPr bwMode="auto">
          <a:xfrm>
            <a:off x="589308" y="1339003"/>
            <a:ext cx="4231581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Wait a second!  Our </a:t>
            </a:r>
            <a:r>
              <a:rPr lang="en-US" sz="2000" dirty="0" err="1">
                <a:solidFill>
                  <a:srgbClr val="FF0000"/>
                </a:solidFill>
              </a:rPr>
              <a:t>magicfact</a:t>
            </a:r>
            <a:r>
              <a:rPr lang="en-US" sz="2000" dirty="0">
                <a:solidFill>
                  <a:schemeClr val="tx1"/>
                </a:solidFill>
              </a:rPr>
              <a:t> function basically just calls </a:t>
            </a:r>
            <a:r>
              <a:rPr lang="en-US" sz="2000" dirty="0">
                <a:solidFill>
                  <a:srgbClr val="FF0000"/>
                </a:solidFill>
              </a:rPr>
              <a:t>fact</a:t>
            </a:r>
            <a:r>
              <a:rPr lang="en-US" sz="2000" dirty="0">
                <a:solidFill>
                  <a:schemeClr val="tx1"/>
                </a:solidFill>
              </a:rPr>
              <a:t>!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That means that </a:t>
            </a:r>
            <a:r>
              <a:rPr lang="en-US" sz="2000" dirty="0">
                <a:solidFill>
                  <a:srgbClr val="FF0000"/>
                </a:solidFill>
              </a:rPr>
              <a:t>fact</a:t>
            </a:r>
            <a:r>
              <a:rPr lang="en-US" sz="2000" dirty="0">
                <a:solidFill>
                  <a:schemeClr val="tx1"/>
                </a:solidFill>
              </a:rPr>
              <a:t> is really just calling itself!</a:t>
            </a:r>
          </a:p>
        </p:txBody>
      </p:sp>
      <p:sp>
        <p:nvSpPr>
          <p:cNvPr id="63" name="Text Box 7"/>
          <p:cNvSpPr txBox="1">
            <a:spLocks noChangeArrowheads="1"/>
          </p:cNvSpPr>
          <p:nvPr/>
        </p:nvSpPr>
        <p:spPr bwMode="auto">
          <a:xfrm>
            <a:off x="649498" y="5050667"/>
            <a:ext cx="42315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Will that work?  </a:t>
            </a:r>
            <a:r>
              <a:rPr lang="en-US" sz="2000" dirty="0">
                <a:solidFill>
                  <a:srgbClr val="FF0000"/>
                </a:solidFill>
              </a:rPr>
              <a:t>Yup!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48429" y="374038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513085" y="2302776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6" name="Curved Connector 5"/>
          <p:cNvCxnSpPr>
            <a:endCxn id="66" idx="3"/>
          </p:cNvCxnSpPr>
          <p:nvPr/>
        </p:nvCxnSpPr>
        <p:spPr bwMode="auto">
          <a:xfrm rot="16200000" flipV="1">
            <a:off x="6322263" y="2931860"/>
            <a:ext cx="1283674" cy="394838"/>
          </a:xfrm>
          <a:prstGeom prst="curvedConnector2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0" name="Group 69"/>
          <p:cNvGrpSpPr/>
          <p:nvPr/>
        </p:nvGrpSpPr>
        <p:grpSpPr>
          <a:xfrm>
            <a:off x="5530928" y="5634507"/>
            <a:ext cx="3934085" cy="894342"/>
            <a:chOff x="5530928" y="5634507"/>
            <a:chExt cx="3934085" cy="894342"/>
          </a:xfrm>
        </p:grpSpPr>
        <p:sp>
          <p:nvSpPr>
            <p:cNvPr id="71" name="Text Box 16"/>
            <p:cNvSpPr txBox="1">
              <a:spLocks noChangeArrowheads="1"/>
            </p:cNvSpPr>
            <p:nvPr/>
          </p:nvSpPr>
          <p:spPr bwMode="auto">
            <a:xfrm>
              <a:off x="5535613" y="5634507"/>
              <a:ext cx="392940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400" dirty="0"/>
                <a:t>// use </a:t>
              </a:r>
              <a:r>
                <a:rPr lang="en-US" sz="1400" dirty="0" err="1"/>
                <a:t>magicfact</a:t>
              </a:r>
              <a:r>
                <a:rPr lang="en-US" sz="1400" dirty="0"/>
                <a:t> to solve </a:t>
              </a:r>
              <a:r>
                <a:rPr lang="en-US" sz="1400" dirty="0" err="1"/>
                <a:t>subproblems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dirty="0"/>
                <a:t>result = </a:t>
              </a:r>
              <a:r>
                <a:rPr lang="en-US" dirty="0" err="1"/>
                <a:t>magicfact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FF0000"/>
                  </a:solidFill>
                </a:rPr>
                <a:t> n-1</a:t>
              </a:r>
              <a:r>
                <a:rPr lang="en-US" dirty="0"/>
                <a:t> );  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2" name="Text Box 16"/>
            <p:cNvSpPr txBox="1">
              <a:spLocks noChangeArrowheads="1"/>
            </p:cNvSpPr>
            <p:nvPr/>
          </p:nvSpPr>
          <p:spPr bwMode="auto">
            <a:xfrm>
              <a:off x="5530928" y="6159517"/>
              <a:ext cx="39294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AutoShape 46"/>
          <p:cNvSpPr>
            <a:spLocks noChangeArrowheads="1"/>
          </p:cNvSpPr>
          <p:nvPr/>
        </p:nvSpPr>
        <p:spPr bwMode="auto">
          <a:xfrm flipH="1">
            <a:off x="6263632" y="125232"/>
            <a:ext cx="2880367" cy="1376415"/>
          </a:xfrm>
          <a:prstGeom prst="wedgeRoundRectCallout">
            <a:avLst>
              <a:gd name="adj1" fmla="val 61502"/>
              <a:gd name="adj2" fmla="val 78458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magicfact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int</a:t>
            </a:r>
            <a:r>
              <a:rPr lang="en-US" sz="2000" dirty="0">
                <a:solidFill>
                  <a:srgbClr val="FF0000"/>
                </a:solidFill>
              </a:rPr>
              <a:t> x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{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    return fact(x);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4" name="Text Box 7"/>
          <p:cNvSpPr txBox="1">
            <a:spLocks noChangeArrowheads="1"/>
          </p:cNvSpPr>
          <p:nvPr/>
        </p:nvSpPr>
        <p:spPr bwMode="auto">
          <a:xfrm>
            <a:off x="257176" y="3153177"/>
            <a:ext cx="475113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dirty="0" err="1">
                <a:solidFill>
                  <a:srgbClr val="FF0000"/>
                </a:solidFill>
              </a:rPr>
              <a:t>magicfact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function hid this from us, but that’s what’s  really happening!</a:t>
            </a:r>
          </a:p>
        </p:txBody>
      </p:sp>
      <p:sp>
        <p:nvSpPr>
          <p:cNvPr id="75" name="Text Box 7"/>
          <p:cNvSpPr txBox="1">
            <a:spLocks noChangeArrowheads="1"/>
          </p:cNvSpPr>
          <p:nvPr/>
        </p:nvSpPr>
        <p:spPr bwMode="auto">
          <a:xfrm>
            <a:off x="357862" y="3973251"/>
            <a:ext cx="46504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OK, well in that case, let’s replace our call(s) to the magic function with calls directly to our own function.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8348429" y="494676"/>
            <a:ext cx="253596" cy="3276440"/>
          </a:xfrm>
          <a:prstGeom prst="straightConnector1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5868649" y="1020990"/>
            <a:ext cx="1936465" cy="1339961"/>
          </a:xfrm>
          <a:prstGeom prst="straightConnector1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/>
          <p:cNvCxnSpPr/>
          <p:nvPr/>
        </p:nvCxnSpPr>
        <p:spPr bwMode="auto">
          <a:xfrm>
            <a:off x="5976545" y="2617101"/>
            <a:ext cx="1523768" cy="1234019"/>
          </a:xfrm>
          <a:prstGeom prst="straightConnector1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utoShape 46"/>
          <p:cNvSpPr>
            <a:spLocks noChangeArrowheads="1"/>
          </p:cNvSpPr>
          <p:nvPr/>
        </p:nvSpPr>
        <p:spPr bwMode="auto">
          <a:xfrm flipH="1">
            <a:off x="170440" y="1386433"/>
            <a:ext cx="4650449" cy="2202017"/>
          </a:xfrm>
          <a:prstGeom prst="wedgeRoundRectCallout">
            <a:avLst>
              <a:gd name="adj1" fmla="val -61744"/>
              <a:gd name="adj2" fmla="val 65615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But if our function calls itself, what stops it from running on forever?</a:t>
            </a:r>
            <a:endParaRPr lang="en-US" sz="2000" b="1" dirty="0">
              <a:solidFill>
                <a:schemeClr val="tx1"/>
              </a:solidFill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Right! Our </a:t>
            </a:r>
            <a:r>
              <a:rPr lang="en-US" sz="2000" dirty="0">
                <a:solidFill>
                  <a:srgbClr val="FF0000"/>
                </a:solidFill>
              </a:rPr>
              <a:t>base case code</a:t>
            </a:r>
            <a:r>
              <a:rPr lang="en-US" sz="2000" dirty="0">
                <a:solidFill>
                  <a:schemeClr val="tx1"/>
                </a:solidFill>
              </a:rPr>
              <a:t> ensures that our function eventually stops calling itself!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07776E-6 L -0.06719 -4.07776E-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56142E-6 L 0.03194 -0.09762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488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56142E-6 L 0.03194 -0.09762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4881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56142E-6 L 0.03194 -0.09762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48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399" grpId="0"/>
      <p:bldP spid="38" grpId="0"/>
      <p:bldP spid="2" grpId="0"/>
      <p:bldP spid="61" grpId="0"/>
      <p:bldP spid="62" grpId="0" build="p"/>
      <p:bldP spid="63" grpId="0"/>
      <p:bldP spid="73" grpId="0" animBg="1"/>
      <p:bldP spid="73" grpId="1" animBg="1"/>
      <p:bldP spid="74" grpId="0"/>
      <p:bldP spid="75" grpId="0"/>
      <p:bldP spid="41" grpId="0" uiExpand="1" build="p" animBg="1"/>
      <p:bldP spid="41" grpId="1" build="allAtOnce" animBg="1"/>
      <p:bldP spid="41" grpId="2" build="allAtOnce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E164-B2E9-476F-B19C-C78B673C864E}" type="slidenum">
              <a:rPr lang="en-US"/>
              <a:pPr/>
              <a:t>23</a:t>
            </a:fld>
            <a:endParaRPr lang="en-US"/>
          </a:p>
        </p:txBody>
      </p:sp>
      <p:sp>
        <p:nvSpPr>
          <p:cNvPr id="907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0" y="-200025"/>
            <a:ext cx="7972425" cy="1143000"/>
          </a:xfrm>
        </p:spPr>
        <p:txBody>
          <a:bodyPr/>
          <a:lstStyle/>
          <a:p>
            <a:r>
              <a:rPr lang="en-US" sz="3000"/>
              <a:t>Step #6: </a:t>
            </a:r>
            <a:r>
              <a:rPr lang="en-US" sz="3000">
                <a:solidFill>
                  <a:schemeClr val="accent2"/>
                </a:solidFill>
              </a:rPr>
              <a:t>Validating our Function</a:t>
            </a:r>
          </a:p>
        </p:txBody>
      </p:sp>
      <p:sp>
        <p:nvSpPr>
          <p:cNvPr id="907270" name="Rectangle 6"/>
          <p:cNvSpPr>
            <a:spLocks noChangeArrowheads="1"/>
          </p:cNvSpPr>
          <p:nvPr/>
        </p:nvSpPr>
        <p:spPr bwMode="auto">
          <a:xfrm>
            <a:off x="381000" y="4910138"/>
            <a:ext cx="3895725" cy="18954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 fact(int n)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if (n == 0) </a:t>
            </a: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return 1;</a:t>
            </a:r>
          </a:p>
          <a:p>
            <a:pPr algn="l" eaLnBrk="0" hangingPunct="0"/>
            <a:endParaRPr lang="en-US" sz="1000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return  n * fact(n-1);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07271" name="Rectangle 7"/>
          <p:cNvSpPr>
            <a:spLocks noChangeArrowheads="1"/>
          </p:cNvSpPr>
          <p:nvPr/>
        </p:nvSpPr>
        <p:spPr bwMode="auto">
          <a:xfrm>
            <a:off x="5734050" y="4953000"/>
            <a:ext cx="3162300" cy="146843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 main()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07275" name="Line 11"/>
          <p:cNvSpPr>
            <a:spLocks noChangeShapeType="1"/>
          </p:cNvSpPr>
          <p:nvPr/>
        </p:nvSpPr>
        <p:spPr bwMode="auto">
          <a:xfrm>
            <a:off x="5743575" y="5686425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277" name="Line 13"/>
          <p:cNvSpPr>
            <a:spLocks noChangeShapeType="1"/>
          </p:cNvSpPr>
          <p:nvPr/>
        </p:nvSpPr>
        <p:spPr bwMode="auto">
          <a:xfrm>
            <a:off x="161925" y="5105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278" name="Line 14"/>
          <p:cNvSpPr>
            <a:spLocks noChangeShapeType="1"/>
          </p:cNvSpPr>
          <p:nvPr/>
        </p:nvSpPr>
        <p:spPr bwMode="auto">
          <a:xfrm>
            <a:off x="400050" y="5638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279" name="Text Box 15"/>
          <p:cNvSpPr txBox="1">
            <a:spLocks noChangeArrowheads="1"/>
          </p:cNvSpPr>
          <p:nvPr/>
        </p:nvSpPr>
        <p:spPr bwMode="auto">
          <a:xfrm>
            <a:off x="1295400" y="5257800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 == 0</a:t>
            </a:r>
          </a:p>
        </p:txBody>
      </p:sp>
      <p:sp>
        <p:nvSpPr>
          <p:cNvPr id="907280" name="Line 16"/>
          <p:cNvSpPr>
            <a:spLocks noChangeShapeType="1"/>
          </p:cNvSpPr>
          <p:nvPr/>
        </p:nvSpPr>
        <p:spPr bwMode="auto">
          <a:xfrm>
            <a:off x="790575" y="59245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285" name="Text Box 21"/>
          <p:cNvSpPr txBox="1">
            <a:spLocks noChangeArrowheads="1"/>
          </p:cNvSpPr>
          <p:nvPr/>
        </p:nvSpPr>
        <p:spPr bwMode="auto">
          <a:xfrm>
            <a:off x="2135188" y="465772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907321" name="Text Box 57"/>
          <p:cNvSpPr txBox="1">
            <a:spLocks noChangeArrowheads="1"/>
          </p:cNvSpPr>
          <p:nvPr/>
        </p:nvSpPr>
        <p:spPr bwMode="auto">
          <a:xfrm>
            <a:off x="195263" y="1270000"/>
            <a:ext cx="8486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Start by testing your function with the </a:t>
            </a:r>
            <a:r>
              <a:rPr lang="en-US">
                <a:solidFill>
                  <a:srgbClr val="6600CC"/>
                </a:solidFill>
              </a:rPr>
              <a:t>simplest possible input</a:t>
            </a:r>
            <a:r>
              <a:rPr lang="en-US"/>
              <a:t>.</a:t>
            </a:r>
          </a:p>
        </p:txBody>
      </p:sp>
      <p:sp>
        <p:nvSpPr>
          <p:cNvPr id="907322" name="Text Box 58"/>
          <p:cNvSpPr txBox="1">
            <a:spLocks noChangeArrowheads="1"/>
          </p:cNvSpPr>
          <p:nvPr/>
        </p:nvSpPr>
        <p:spPr bwMode="auto">
          <a:xfrm>
            <a:off x="376238" y="679450"/>
            <a:ext cx="8486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You SHOULD do this step </a:t>
            </a:r>
            <a:r>
              <a:rPr lang="en-US">
                <a:solidFill>
                  <a:srgbClr val="FF0000"/>
                </a:solidFill>
              </a:rPr>
              <a:t>EVERY</a:t>
            </a:r>
            <a:r>
              <a:rPr lang="en-US"/>
              <a:t> time your write a recursive function!</a:t>
            </a:r>
          </a:p>
        </p:txBody>
      </p:sp>
      <p:sp>
        <p:nvSpPr>
          <p:cNvPr id="907323" name="Rectangle 59"/>
          <p:cNvSpPr>
            <a:spLocks noChangeArrowheads="1"/>
          </p:cNvSpPr>
          <p:nvPr/>
        </p:nvSpPr>
        <p:spPr bwMode="auto">
          <a:xfrm>
            <a:off x="5975350" y="5491163"/>
            <a:ext cx="2641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</a:rPr>
              <a:t>cout &lt;&lt; fact( </a:t>
            </a:r>
            <a:r>
              <a:rPr lang="en-US" b="1">
                <a:solidFill>
                  <a:srgbClr val="FF0000"/>
                </a:solidFill>
                <a:latin typeface="Courier New" pitchFamily="49" charset="0"/>
              </a:rPr>
              <a:t>0</a:t>
            </a:r>
            <a:r>
              <a:rPr lang="en-US" b="1">
                <a:solidFill>
                  <a:schemeClr val="tx1"/>
                </a:solidFill>
                <a:latin typeface="Courier New" pitchFamily="49" charset="0"/>
              </a:rPr>
              <a:t> );</a:t>
            </a:r>
          </a:p>
        </p:txBody>
      </p:sp>
      <p:sp>
        <p:nvSpPr>
          <p:cNvPr id="907324" name="AutoShape 60"/>
          <p:cNvSpPr>
            <a:spLocks noChangeArrowheads="1"/>
          </p:cNvSpPr>
          <p:nvPr/>
        </p:nvSpPr>
        <p:spPr bwMode="auto">
          <a:xfrm flipH="1">
            <a:off x="2714625" y="4486275"/>
            <a:ext cx="3028950" cy="914400"/>
          </a:xfrm>
          <a:prstGeom prst="wedgeRoundRectCallout">
            <a:avLst>
              <a:gd name="adj1" fmla="val 61634"/>
              <a:gd name="adj2" fmla="val 90449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Good. This result is correct.</a:t>
            </a:r>
            <a:r>
              <a:rPr lang="en-US">
                <a:solidFill>
                  <a:srgbClr val="6600CC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0</a:t>
            </a:r>
            <a:r>
              <a:rPr lang="en-US" sz="2000">
                <a:solidFill>
                  <a:srgbClr val="FF0000"/>
                </a:solidFill>
              </a:rPr>
              <a:t>!</a:t>
            </a:r>
            <a:r>
              <a:rPr lang="en-US">
                <a:solidFill>
                  <a:srgbClr val="6600CC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is equal to</a:t>
            </a:r>
            <a:r>
              <a:rPr lang="en-US">
                <a:solidFill>
                  <a:srgbClr val="6600CC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1</a:t>
            </a:r>
            <a:r>
              <a:rPr lang="en-US">
                <a:solidFill>
                  <a:srgbClr val="6600CC"/>
                </a:solidFill>
              </a:rPr>
              <a:t>.</a:t>
            </a:r>
          </a:p>
        </p:txBody>
      </p:sp>
      <p:sp>
        <p:nvSpPr>
          <p:cNvPr id="907325" name="Text Box 61"/>
          <p:cNvSpPr txBox="1">
            <a:spLocks noChangeArrowheads="1"/>
          </p:cNvSpPr>
          <p:nvPr/>
        </p:nvSpPr>
        <p:spPr bwMode="auto">
          <a:xfrm>
            <a:off x="261938" y="1889125"/>
            <a:ext cx="84867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Next test your function with </a:t>
            </a:r>
            <a:r>
              <a:rPr lang="en-US">
                <a:solidFill>
                  <a:srgbClr val="6600CC"/>
                </a:solidFill>
              </a:rPr>
              <a:t>incrementally more complex inputs</a:t>
            </a:r>
            <a:r>
              <a:rPr lang="en-US"/>
              <a:t>.</a:t>
            </a:r>
          </a:p>
          <a:p>
            <a:r>
              <a:rPr lang="en-US"/>
              <a:t>(You can usually stop once you’ve validated at least one recursive call)</a:t>
            </a:r>
          </a:p>
        </p:txBody>
      </p:sp>
      <p:sp>
        <p:nvSpPr>
          <p:cNvPr id="907326" name="Rectangle 62"/>
          <p:cNvSpPr>
            <a:spLocks noChangeArrowheads="1"/>
          </p:cNvSpPr>
          <p:nvPr/>
        </p:nvSpPr>
        <p:spPr bwMode="auto">
          <a:xfrm>
            <a:off x="5975350" y="5805488"/>
            <a:ext cx="2641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</a:rPr>
              <a:t>cout &lt;&lt; fact( </a:t>
            </a:r>
            <a:r>
              <a:rPr lang="en-US" b="1">
                <a:solidFill>
                  <a:srgbClr val="FF0000"/>
                </a:solidFill>
                <a:latin typeface="Courier New" pitchFamily="49" charset="0"/>
              </a:rPr>
              <a:t>1</a:t>
            </a:r>
            <a:r>
              <a:rPr lang="en-US" b="1">
                <a:solidFill>
                  <a:schemeClr val="tx1"/>
                </a:solidFill>
                <a:latin typeface="Courier New" pitchFamily="49" charset="0"/>
              </a:rPr>
              <a:t> );</a:t>
            </a:r>
          </a:p>
        </p:txBody>
      </p:sp>
      <p:sp>
        <p:nvSpPr>
          <p:cNvPr id="907327" name="Line 63"/>
          <p:cNvSpPr>
            <a:spLocks noChangeShapeType="1"/>
          </p:cNvSpPr>
          <p:nvPr/>
        </p:nvSpPr>
        <p:spPr bwMode="auto">
          <a:xfrm>
            <a:off x="5734050" y="6000750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328" name="Line 64"/>
          <p:cNvSpPr>
            <a:spLocks noChangeShapeType="1"/>
          </p:cNvSpPr>
          <p:nvPr/>
        </p:nvSpPr>
        <p:spPr bwMode="auto">
          <a:xfrm>
            <a:off x="200025" y="5105400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329" name="Text Box 65"/>
          <p:cNvSpPr txBox="1">
            <a:spLocks noChangeArrowheads="1"/>
          </p:cNvSpPr>
          <p:nvPr/>
        </p:nvSpPr>
        <p:spPr bwMode="auto">
          <a:xfrm>
            <a:off x="2173288" y="466725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907330" name="Line 66"/>
          <p:cNvSpPr>
            <a:spLocks noChangeShapeType="1"/>
          </p:cNvSpPr>
          <p:nvPr/>
        </p:nvSpPr>
        <p:spPr bwMode="auto">
          <a:xfrm>
            <a:off x="371475" y="5629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331" name="Text Box 67"/>
          <p:cNvSpPr txBox="1">
            <a:spLocks noChangeArrowheads="1"/>
          </p:cNvSpPr>
          <p:nvPr/>
        </p:nvSpPr>
        <p:spPr bwMode="auto">
          <a:xfrm>
            <a:off x="1304925" y="5248275"/>
            <a:ext cx="795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 == 0</a:t>
            </a:r>
          </a:p>
        </p:txBody>
      </p:sp>
      <p:sp>
        <p:nvSpPr>
          <p:cNvPr id="907332" name="Line 68"/>
          <p:cNvSpPr>
            <a:spLocks noChangeShapeType="1"/>
          </p:cNvSpPr>
          <p:nvPr/>
        </p:nvSpPr>
        <p:spPr bwMode="auto">
          <a:xfrm>
            <a:off x="409575" y="63627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333" name="Text Box 69"/>
          <p:cNvSpPr txBox="1">
            <a:spLocks noChangeArrowheads="1"/>
          </p:cNvSpPr>
          <p:nvPr/>
        </p:nvSpPr>
        <p:spPr bwMode="auto">
          <a:xfrm>
            <a:off x="1714500" y="6119813"/>
            <a:ext cx="320675" cy="457200"/>
          </a:xfrm>
          <a:prstGeom prst="rect">
            <a:avLst/>
          </a:prstGeom>
          <a:solidFill>
            <a:srgbClr val="CCFFFF">
              <a:alpha val="86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907334" name="Text Box 70"/>
          <p:cNvSpPr txBox="1">
            <a:spLocks noChangeArrowheads="1"/>
          </p:cNvSpPr>
          <p:nvPr/>
        </p:nvSpPr>
        <p:spPr bwMode="auto">
          <a:xfrm>
            <a:off x="3076575" y="6191250"/>
            <a:ext cx="392113" cy="366713"/>
          </a:xfrm>
          <a:prstGeom prst="rect">
            <a:avLst/>
          </a:prstGeom>
          <a:solidFill>
            <a:srgbClr val="CCFFFF">
              <a:alpha val="86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907335" name="Rectangle 71"/>
          <p:cNvSpPr>
            <a:spLocks noChangeArrowheads="1"/>
          </p:cNvSpPr>
          <p:nvPr/>
        </p:nvSpPr>
        <p:spPr bwMode="auto">
          <a:xfrm>
            <a:off x="371475" y="2795588"/>
            <a:ext cx="3895725" cy="18954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 fact(int n)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if (n == 0) </a:t>
            </a: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return 1;</a:t>
            </a:r>
          </a:p>
          <a:p>
            <a:pPr algn="l" eaLnBrk="0" hangingPunct="0"/>
            <a:endParaRPr lang="en-US" sz="1000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return  n * fact(n-1);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07336" name="Text Box 72"/>
          <p:cNvSpPr txBox="1">
            <a:spLocks noChangeArrowheads="1"/>
          </p:cNvSpPr>
          <p:nvPr/>
        </p:nvSpPr>
        <p:spPr bwMode="auto">
          <a:xfrm>
            <a:off x="2097088" y="249555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907337" name="Line 73"/>
          <p:cNvSpPr>
            <a:spLocks noChangeShapeType="1"/>
          </p:cNvSpPr>
          <p:nvPr/>
        </p:nvSpPr>
        <p:spPr bwMode="auto">
          <a:xfrm>
            <a:off x="190500" y="2990850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338" name="Line 74"/>
          <p:cNvSpPr>
            <a:spLocks noChangeShapeType="1"/>
          </p:cNvSpPr>
          <p:nvPr/>
        </p:nvSpPr>
        <p:spPr bwMode="auto">
          <a:xfrm>
            <a:off x="428625" y="3524250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339" name="Text Box 75"/>
          <p:cNvSpPr txBox="1">
            <a:spLocks noChangeArrowheads="1"/>
          </p:cNvSpPr>
          <p:nvPr/>
        </p:nvSpPr>
        <p:spPr bwMode="auto">
          <a:xfrm>
            <a:off x="1266825" y="3114675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 == 0</a:t>
            </a:r>
          </a:p>
        </p:txBody>
      </p:sp>
      <p:sp>
        <p:nvSpPr>
          <p:cNvPr id="907340" name="Line 76"/>
          <p:cNvSpPr>
            <a:spLocks noChangeShapeType="1"/>
          </p:cNvSpPr>
          <p:nvPr/>
        </p:nvSpPr>
        <p:spPr bwMode="auto">
          <a:xfrm>
            <a:off x="819150" y="3781425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341" name="Text Box 77"/>
          <p:cNvSpPr txBox="1">
            <a:spLocks noChangeArrowheads="1"/>
          </p:cNvSpPr>
          <p:nvPr/>
        </p:nvSpPr>
        <p:spPr bwMode="auto">
          <a:xfrm>
            <a:off x="2333625" y="6200775"/>
            <a:ext cx="1487488" cy="366713"/>
          </a:xfrm>
          <a:prstGeom prst="rect">
            <a:avLst/>
          </a:prstGeom>
          <a:solidFill>
            <a:srgbClr val="CCFFFF">
              <a:alpha val="86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 </a:t>
            </a:r>
          </a:p>
        </p:txBody>
      </p:sp>
      <p:sp>
        <p:nvSpPr>
          <p:cNvPr id="907342" name="Text Box 78"/>
          <p:cNvSpPr txBox="1">
            <a:spLocks noChangeArrowheads="1"/>
          </p:cNvSpPr>
          <p:nvPr/>
        </p:nvSpPr>
        <p:spPr bwMode="auto">
          <a:xfrm>
            <a:off x="2001838" y="3571875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907343" name="AutoShape 79"/>
          <p:cNvSpPr>
            <a:spLocks noChangeArrowheads="1"/>
          </p:cNvSpPr>
          <p:nvPr/>
        </p:nvSpPr>
        <p:spPr bwMode="auto">
          <a:xfrm flipH="1">
            <a:off x="2771775" y="4733925"/>
            <a:ext cx="3028950" cy="1076325"/>
          </a:xfrm>
          <a:prstGeom prst="wedgeRoundRectCallout">
            <a:avLst>
              <a:gd name="adj1" fmla="val 61634"/>
              <a:gd name="adj2" fmla="val 84218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Good. This result is correct too.</a:t>
            </a:r>
            <a:r>
              <a:rPr lang="en-US" dirty="0">
                <a:solidFill>
                  <a:srgbClr val="6600CC"/>
                </a:solidFill>
              </a:rPr>
              <a:t> 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sz="2000" dirty="0">
                <a:solidFill>
                  <a:srgbClr val="FF0000"/>
                </a:solidFill>
              </a:rPr>
              <a:t>!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equal to</a:t>
            </a:r>
            <a:r>
              <a:rPr lang="en-US" dirty="0">
                <a:solidFill>
                  <a:srgbClr val="6600CC"/>
                </a:solidFill>
              </a:rPr>
              <a:t> 1 * </a:t>
            </a:r>
            <a:r>
              <a:rPr lang="en-US" dirty="0">
                <a:solidFill>
                  <a:srgbClr val="FF0000"/>
                </a:solidFill>
              </a:rPr>
              <a:t>0!</a:t>
            </a:r>
            <a:r>
              <a:rPr lang="en-US" dirty="0">
                <a:solidFill>
                  <a:srgbClr val="6600CC"/>
                </a:solidFill>
              </a:rPr>
              <a:t>, </a:t>
            </a:r>
            <a:r>
              <a:rPr lang="en-US" dirty="0">
                <a:solidFill>
                  <a:schemeClr val="tx1"/>
                </a:solidFill>
              </a:rPr>
              <a:t>aka </a:t>
            </a:r>
            <a:r>
              <a:rPr lang="en-US" dirty="0">
                <a:solidFill>
                  <a:srgbClr val="6600CC"/>
                </a:solidFill>
              </a:rPr>
              <a:t>1 * 1, </a:t>
            </a:r>
            <a:r>
              <a:rPr lang="en-US" dirty="0">
                <a:solidFill>
                  <a:schemeClr val="tx1"/>
                </a:solidFill>
              </a:rPr>
              <a:t>aka </a:t>
            </a:r>
            <a:r>
              <a:rPr lang="en-US" dirty="0">
                <a:solidFill>
                  <a:srgbClr val="6600CC"/>
                </a:solidFill>
              </a:rPr>
              <a:t>1.</a:t>
            </a:r>
          </a:p>
        </p:txBody>
      </p:sp>
      <p:sp>
        <p:nvSpPr>
          <p:cNvPr id="907344" name="Text Box 80"/>
          <p:cNvSpPr txBox="1">
            <a:spLocks noChangeArrowheads="1"/>
          </p:cNvSpPr>
          <p:nvPr/>
        </p:nvSpPr>
        <p:spPr bwMode="auto">
          <a:xfrm>
            <a:off x="4376738" y="2813050"/>
            <a:ext cx="4448175" cy="161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Excellent! We’ve tested all of the base case(s) as well as validated a single level of recursion…</a:t>
            </a:r>
          </a:p>
          <a:p>
            <a:endParaRPr lang="en-US" sz="1000"/>
          </a:p>
          <a:p>
            <a:r>
              <a:rPr lang="en-US"/>
              <a:t>We can be pretty certain our function works now…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07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07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07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07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000" fill="hold"/>
                                        <p:tgtEl>
                                          <p:spTgt spid="9073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9073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907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0.03125 0.37222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907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18611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907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" dur="2000" fill="hold"/>
                                        <p:tgtEl>
                                          <p:spTgt spid="9073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6" dur="2000" fill="hold"/>
                                        <p:tgtEl>
                                          <p:spTgt spid="9073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07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7275" grpId="0" animBg="1"/>
      <p:bldP spid="907275" grpId="1" animBg="1"/>
      <p:bldP spid="907277" grpId="0" animBg="1"/>
      <p:bldP spid="907277" grpId="1" animBg="1"/>
      <p:bldP spid="907278" grpId="0" animBg="1"/>
      <p:bldP spid="907278" grpId="1" animBg="1"/>
      <p:bldP spid="907279" grpId="0"/>
      <p:bldP spid="907279" grpId="1"/>
      <p:bldP spid="907280" grpId="0" animBg="1"/>
      <p:bldP spid="907280" grpId="1" animBg="1"/>
      <p:bldP spid="907285" grpId="0"/>
      <p:bldP spid="907285" grpId="1"/>
      <p:bldP spid="907321" grpId="0"/>
      <p:bldP spid="907323" grpId="0"/>
      <p:bldP spid="907324" grpId="0" animBg="1"/>
      <p:bldP spid="907324" grpId="1" animBg="1"/>
      <p:bldP spid="907325" grpId="0"/>
      <p:bldP spid="907326" grpId="0"/>
      <p:bldP spid="907327" grpId="0" animBg="1"/>
      <p:bldP spid="907327" grpId="1" animBg="1"/>
      <p:bldP spid="907328" grpId="0" animBg="1"/>
      <p:bldP spid="907328" grpId="1" animBg="1"/>
      <p:bldP spid="907329" grpId="0"/>
      <p:bldP spid="907330" grpId="0" animBg="1"/>
      <p:bldP spid="907330" grpId="1" animBg="1"/>
      <p:bldP spid="907331" grpId="0"/>
      <p:bldP spid="907331" grpId="1"/>
      <p:bldP spid="907332" grpId="0" animBg="1"/>
      <p:bldP spid="907333" grpId="0" animBg="1"/>
      <p:bldP spid="907334" grpId="0" animBg="1"/>
      <p:bldP spid="907335" grpId="0" animBg="1"/>
      <p:bldP spid="907336" grpId="0"/>
      <p:bldP spid="907337" grpId="0" animBg="1"/>
      <p:bldP spid="907337" grpId="1" animBg="1"/>
      <p:bldP spid="907338" grpId="0" animBg="1"/>
      <p:bldP spid="907338" grpId="1" animBg="1"/>
      <p:bldP spid="907339" grpId="0"/>
      <p:bldP spid="907339" grpId="1"/>
      <p:bldP spid="907340" grpId="0" animBg="1"/>
      <p:bldP spid="907340" grpId="1" animBg="1"/>
      <p:bldP spid="907341" grpId="0" animBg="1"/>
      <p:bldP spid="907342" grpId="0"/>
      <p:bldP spid="907342" grpId="1"/>
      <p:bldP spid="907343" grpId="0" animBg="1"/>
      <p:bldP spid="907343" grpId="1" animBg="1"/>
      <p:bldP spid="90734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3445-2DF5-4292-A968-01CDDF7CA6F6}" type="slidenum">
              <a:rPr lang="en-US"/>
              <a:pPr/>
              <a:t>24</a:t>
            </a:fld>
            <a:endParaRPr lang="en-US"/>
          </a:p>
        </p:txBody>
      </p:sp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0" y="-200025"/>
            <a:ext cx="7972425" cy="1143000"/>
          </a:xfrm>
        </p:spPr>
        <p:txBody>
          <a:bodyPr/>
          <a:lstStyle/>
          <a:p>
            <a:r>
              <a:rPr lang="en-US" sz="3000" dirty="0"/>
              <a:t>Factorial Trace-through</a:t>
            </a:r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704515" name="Rectangle 3"/>
          <p:cNvSpPr>
            <a:spLocks noChangeArrowheads="1"/>
          </p:cNvSpPr>
          <p:nvPr/>
        </p:nvSpPr>
        <p:spPr bwMode="auto">
          <a:xfrm>
            <a:off x="772661" y="937748"/>
            <a:ext cx="3657600" cy="18954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 fact(int n)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if (n == 0) </a:t>
            </a: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return (1);</a:t>
            </a:r>
          </a:p>
          <a:p>
            <a:pPr algn="l" eaLnBrk="0" hangingPunct="0"/>
            <a:endParaRPr lang="en-US" sz="1000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return(n * fact(n-1));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4516" name="Rectangle 4"/>
          <p:cNvSpPr>
            <a:spLocks noChangeArrowheads="1"/>
          </p:cNvSpPr>
          <p:nvPr/>
        </p:nvSpPr>
        <p:spPr bwMode="auto">
          <a:xfrm>
            <a:off x="771525" y="2882901"/>
            <a:ext cx="3657600" cy="18954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fact(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n)</a:t>
            </a:r>
            <a:endParaRPr lang="en-US" dirty="0">
              <a:solidFill>
                <a:schemeClr val="tx1"/>
              </a:solidFill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dirty="0">
              <a:solidFill>
                <a:schemeClr val="tx1"/>
              </a:solidFill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if (n == 0) </a:t>
            </a: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return (1);</a:t>
            </a:r>
          </a:p>
          <a:p>
            <a:pPr algn="l" eaLnBrk="0" hangingPunct="0"/>
            <a:endParaRPr lang="en-US" sz="1000" dirty="0">
              <a:solidFill>
                <a:schemeClr val="tx1"/>
              </a:solidFill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return(n * fact(n-1));</a:t>
            </a:r>
            <a:endParaRPr lang="en-US" dirty="0">
              <a:solidFill>
                <a:schemeClr val="tx1"/>
              </a:solidFill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4517" name="Rectangle 5"/>
          <p:cNvSpPr>
            <a:spLocks noChangeArrowheads="1"/>
          </p:cNvSpPr>
          <p:nvPr/>
        </p:nvSpPr>
        <p:spPr bwMode="auto">
          <a:xfrm>
            <a:off x="771525" y="4826001"/>
            <a:ext cx="3657600" cy="18954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 fact(int n)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if (n == 0) </a:t>
            </a: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return (1);</a:t>
            </a:r>
          </a:p>
          <a:p>
            <a:pPr algn="l" eaLnBrk="0" hangingPunct="0"/>
            <a:endParaRPr lang="en-US" sz="1000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return(n * fact(n-1));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4519" name="Rectangle 7"/>
          <p:cNvSpPr>
            <a:spLocks noChangeArrowheads="1"/>
          </p:cNvSpPr>
          <p:nvPr/>
        </p:nvSpPr>
        <p:spPr bwMode="auto">
          <a:xfrm>
            <a:off x="5734050" y="4953000"/>
            <a:ext cx="3162300" cy="174307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  <a:endParaRPr lang="en-US" dirty="0">
              <a:solidFill>
                <a:schemeClr val="tx1"/>
              </a:solidFill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result;</a:t>
            </a: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result = fact(2);</a:t>
            </a: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result;</a:t>
            </a:r>
            <a:endParaRPr lang="en-US" dirty="0">
              <a:solidFill>
                <a:schemeClr val="tx1"/>
              </a:solidFill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704520" name="Group 8"/>
          <p:cNvGrpSpPr>
            <a:grpSpLocks/>
          </p:cNvGrpSpPr>
          <p:nvPr/>
        </p:nvGrpSpPr>
        <p:grpSpPr bwMode="auto">
          <a:xfrm>
            <a:off x="6156325" y="4341813"/>
            <a:ext cx="2025650" cy="457200"/>
            <a:chOff x="3878" y="2735"/>
            <a:chExt cx="1276" cy="288"/>
          </a:xfrm>
        </p:grpSpPr>
        <p:sp>
          <p:nvSpPr>
            <p:cNvPr id="704521" name="Rectangle 9"/>
            <p:cNvSpPr>
              <a:spLocks noChangeArrowheads="1"/>
            </p:cNvSpPr>
            <p:nvPr/>
          </p:nvSpPr>
          <p:spPr bwMode="auto">
            <a:xfrm>
              <a:off x="4496" y="2783"/>
              <a:ext cx="658" cy="23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522" name="Text Box 10"/>
            <p:cNvSpPr txBox="1">
              <a:spLocks noChangeArrowheads="1"/>
            </p:cNvSpPr>
            <p:nvPr/>
          </p:nvSpPr>
          <p:spPr bwMode="auto">
            <a:xfrm>
              <a:off x="3878" y="2735"/>
              <a:ext cx="64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result</a:t>
              </a:r>
            </a:p>
          </p:txBody>
        </p:sp>
      </p:grpSp>
      <p:sp>
        <p:nvSpPr>
          <p:cNvPr id="704523" name="Line 11"/>
          <p:cNvSpPr>
            <a:spLocks noChangeShapeType="1"/>
          </p:cNvSpPr>
          <p:nvPr/>
        </p:nvSpPr>
        <p:spPr bwMode="auto">
          <a:xfrm>
            <a:off x="5802298" y="5695950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24" name="Line 12"/>
          <p:cNvSpPr>
            <a:spLocks noChangeShapeType="1"/>
          </p:cNvSpPr>
          <p:nvPr/>
        </p:nvSpPr>
        <p:spPr bwMode="auto">
          <a:xfrm>
            <a:off x="5802298" y="5953125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34" name="Line 22"/>
          <p:cNvSpPr>
            <a:spLocks noChangeShapeType="1"/>
          </p:cNvSpPr>
          <p:nvPr/>
        </p:nvSpPr>
        <p:spPr bwMode="auto">
          <a:xfrm>
            <a:off x="561975" y="50260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35" name="Line 23"/>
          <p:cNvSpPr>
            <a:spLocks noChangeShapeType="1"/>
          </p:cNvSpPr>
          <p:nvPr/>
        </p:nvSpPr>
        <p:spPr bwMode="auto">
          <a:xfrm>
            <a:off x="800100" y="55594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36" name="Text Box 24"/>
          <p:cNvSpPr txBox="1">
            <a:spLocks noChangeArrowheads="1"/>
          </p:cNvSpPr>
          <p:nvPr/>
        </p:nvSpPr>
        <p:spPr bwMode="auto">
          <a:xfrm>
            <a:off x="1695450" y="5178426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2 == 0</a:t>
            </a:r>
          </a:p>
        </p:txBody>
      </p:sp>
      <p:sp>
        <p:nvSpPr>
          <p:cNvPr id="704537" name="Line 25"/>
          <p:cNvSpPr>
            <a:spLocks noChangeShapeType="1"/>
          </p:cNvSpPr>
          <p:nvPr/>
        </p:nvSpPr>
        <p:spPr bwMode="auto">
          <a:xfrm>
            <a:off x="847725" y="626768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38" name="Text Box 26"/>
          <p:cNvSpPr txBox="1">
            <a:spLocks noChangeArrowheads="1"/>
          </p:cNvSpPr>
          <p:nvPr/>
        </p:nvSpPr>
        <p:spPr bwMode="auto">
          <a:xfrm>
            <a:off x="3267075" y="5859464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 1</a:t>
            </a:r>
          </a:p>
        </p:txBody>
      </p:sp>
      <p:grpSp>
        <p:nvGrpSpPr>
          <p:cNvPr id="704539" name="Group 27"/>
          <p:cNvGrpSpPr>
            <a:grpSpLocks/>
          </p:cNvGrpSpPr>
          <p:nvPr/>
        </p:nvGrpSpPr>
        <p:grpSpPr bwMode="auto">
          <a:xfrm>
            <a:off x="2733675" y="4816476"/>
            <a:ext cx="2025650" cy="457200"/>
            <a:chOff x="3878" y="2735"/>
            <a:chExt cx="1276" cy="288"/>
          </a:xfrm>
        </p:grpSpPr>
        <p:sp>
          <p:nvSpPr>
            <p:cNvPr id="704540" name="Rectangle 28"/>
            <p:cNvSpPr>
              <a:spLocks noChangeArrowheads="1"/>
            </p:cNvSpPr>
            <p:nvPr/>
          </p:nvSpPr>
          <p:spPr bwMode="auto">
            <a:xfrm>
              <a:off x="4496" y="2783"/>
              <a:ext cx="658" cy="239"/>
            </a:xfrm>
            <a:prstGeom prst="rect">
              <a:avLst/>
            </a:prstGeom>
            <a:solidFill>
              <a:srgbClr val="FFE8D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541" name="Text Box 29"/>
            <p:cNvSpPr txBox="1">
              <a:spLocks noChangeArrowheads="1"/>
            </p:cNvSpPr>
            <p:nvPr/>
          </p:nvSpPr>
          <p:spPr bwMode="auto">
            <a:xfrm>
              <a:off x="3878" y="2735"/>
              <a:ext cx="11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       </a:t>
              </a:r>
              <a:r>
                <a:rPr lang="en-US" sz="2400">
                  <a:solidFill>
                    <a:srgbClr val="6600CC"/>
                  </a:solidFill>
                </a:rPr>
                <a:t>n</a:t>
              </a:r>
              <a:r>
                <a:rPr lang="en-US" sz="2400"/>
                <a:t>      </a:t>
              </a:r>
              <a:r>
                <a:rPr lang="en-US" sz="2400">
                  <a:solidFill>
                    <a:srgbClr val="FF3300"/>
                  </a:solidFill>
                </a:rPr>
                <a:t>2</a:t>
              </a:r>
              <a:r>
                <a:rPr lang="en-US" sz="2400"/>
                <a:t> </a:t>
              </a:r>
            </a:p>
          </p:txBody>
        </p:sp>
      </p:grpSp>
      <p:sp>
        <p:nvSpPr>
          <p:cNvPr id="704542" name="Line 30"/>
          <p:cNvSpPr>
            <a:spLocks noChangeShapeType="1"/>
          </p:cNvSpPr>
          <p:nvPr/>
        </p:nvSpPr>
        <p:spPr bwMode="auto">
          <a:xfrm>
            <a:off x="542925" y="309245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43" name="Line 31"/>
          <p:cNvSpPr>
            <a:spLocks noChangeShapeType="1"/>
          </p:cNvSpPr>
          <p:nvPr/>
        </p:nvSpPr>
        <p:spPr bwMode="auto">
          <a:xfrm>
            <a:off x="781050" y="362585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44" name="Text Box 32"/>
          <p:cNvSpPr txBox="1">
            <a:spLocks noChangeArrowheads="1"/>
          </p:cNvSpPr>
          <p:nvPr/>
        </p:nvSpPr>
        <p:spPr bwMode="auto">
          <a:xfrm>
            <a:off x="1676400" y="3244851"/>
            <a:ext cx="795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 == 0</a:t>
            </a:r>
          </a:p>
        </p:txBody>
      </p:sp>
      <p:sp>
        <p:nvSpPr>
          <p:cNvPr id="704545" name="Line 33"/>
          <p:cNvSpPr>
            <a:spLocks noChangeShapeType="1"/>
          </p:cNvSpPr>
          <p:nvPr/>
        </p:nvSpPr>
        <p:spPr bwMode="auto">
          <a:xfrm>
            <a:off x="828675" y="431733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46" name="Text Box 34"/>
          <p:cNvSpPr txBox="1">
            <a:spLocks noChangeArrowheads="1"/>
          </p:cNvSpPr>
          <p:nvPr/>
        </p:nvSpPr>
        <p:spPr bwMode="auto">
          <a:xfrm>
            <a:off x="3248025" y="3925889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 0</a:t>
            </a:r>
          </a:p>
        </p:txBody>
      </p:sp>
      <p:grpSp>
        <p:nvGrpSpPr>
          <p:cNvPr id="704547" name="Group 35"/>
          <p:cNvGrpSpPr>
            <a:grpSpLocks/>
          </p:cNvGrpSpPr>
          <p:nvPr/>
        </p:nvGrpSpPr>
        <p:grpSpPr bwMode="auto">
          <a:xfrm>
            <a:off x="2752725" y="2863851"/>
            <a:ext cx="2025650" cy="457200"/>
            <a:chOff x="3878" y="2735"/>
            <a:chExt cx="1276" cy="288"/>
          </a:xfrm>
        </p:grpSpPr>
        <p:sp>
          <p:nvSpPr>
            <p:cNvPr id="704548" name="Rectangle 36"/>
            <p:cNvSpPr>
              <a:spLocks noChangeArrowheads="1"/>
            </p:cNvSpPr>
            <p:nvPr/>
          </p:nvSpPr>
          <p:spPr bwMode="auto">
            <a:xfrm>
              <a:off x="4496" y="2783"/>
              <a:ext cx="658" cy="239"/>
            </a:xfrm>
            <a:prstGeom prst="rect">
              <a:avLst/>
            </a:prstGeom>
            <a:solidFill>
              <a:srgbClr val="FFE8D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549" name="Text Box 37"/>
            <p:cNvSpPr txBox="1">
              <a:spLocks noChangeArrowheads="1"/>
            </p:cNvSpPr>
            <p:nvPr/>
          </p:nvSpPr>
          <p:spPr bwMode="auto">
            <a:xfrm>
              <a:off x="3878" y="2735"/>
              <a:ext cx="11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       </a:t>
              </a:r>
              <a:r>
                <a:rPr lang="en-US" sz="2400">
                  <a:solidFill>
                    <a:srgbClr val="6600CC"/>
                  </a:solidFill>
                </a:rPr>
                <a:t>n </a:t>
              </a:r>
              <a:r>
                <a:rPr lang="en-US" sz="2400"/>
                <a:t>     </a:t>
              </a:r>
              <a:r>
                <a:rPr lang="en-US" sz="2400">
                  <a:solidFill>
                    <a:srgbClr val="FF3300"/>
                  </a:solidFill>
                </a:rPr>
                <a:t>1</a:t>
              </a:r>
              <a:r>
                <a:rPr lang="en-US" sz="2400"/>
                <a:t> </a:t>
              </a:r>
            </a:p>
          </p:txBody>
        </p:sp>
      </p:grpSp>
      <p:sp>
        <p:nvSpPr>
          <p:cNvPr id="704550" name="Line 38"/>
          <p:cNvSpPr>
            <a:spLocks noChangeShapeType="1"/>
          </p:cNvSpPr>
          <p:nvPr/>
        </p:nvSpPr>
        <p:spPr bwMode="auto">
          <a:xfrm>
            <a:off x="544061" y="11282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51" name="Line 39"/>
          <p:cNvSpPr>
            <a:spLocks noChangeShapeType="1"/>
          </p:cNvSpPr>
          <p:nvPr/>
        </p:nvSpPr>
        <p:spPr bwMode="auto">
          <a:xfrm>
            <a:off x="782186" y="16616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52" name="Text Box 40"/>
          <p:cNvSpPr txBox="1">
            <a:spLocks noChangeArrowheads="1"/>
          </p:cNvSpPr>
          <p:nvPr/>
        </p:nvSpPr>
        <p:spPr bwMode="auto">
          <a:xfrm>
            <a:off x="1677536" y="1280648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 == 0</a:t>
            </a:r>
          </a:p>
        </p:txBody>
      </p:sp>
      <p:sp>
        <p:nvSpPr>
          <p:cNvPr id="704553" name="Line 41"/>
          <p:cNvSpPr>
            <a:spLocks noChangeShapeType="1"/>
          </p:cNvSpPr>
          <p:nvPr/>
        </p:nvSpPr>
        <p:spPr bwMode="auto">
          <a:xfrm>
            <a:off x="1210811" y="193787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54" name="Rectangle 42"/>
          <p:cNvSpPr>
            <a:spLocks noChangeArrowheads="1"/>
          </p:cNvSpPr>
          <p:nvPr/>
        </p:nvSpPr>
        <p:spPr bwMode="auto">
          <a:xfrm>
            <a:off x="2600325" y="4216401"/>
            <a:ext cx="1228725" cy="257175"/>
          </a:xfrm>
          <a:prstGeom prst="rect">
            <a:avLst/>
          </a:prstGeom>
          <a:solidFill>
            <a:srgbClr val="CCFFFF">
              <a:alpha val="89804"/>
            </a:srgbClr>
          </a:solidFill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04555" name="Text Box 43"/>
          <p:cNvSpPr txBox="1">
            <a:spLocks noChangeArrowheads="1"/>
          </p:cNvSpPr>
          <p:nvPr/>
        </p:nvSpPr>
        <p:spPr bwMode="auto">
          <a:xfrm>
            <a:off x="2439536" y="1709273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FF3300"/>
                </a:solidFill>
              </a:rPr>
              <a:t> 1</a:t>
            </a:r>
          </a:p>
        </p:txBody>
      </p:sp>
      <p:grpSp>
        <p:nvGrpSpPr>
          <p:cNvPr id="704556" name="Group 44"/>
          <p:cNvGrpSpPr>
            <a:grpSpLocks/>
          </p:cNvGrpSpPr>
          <p:nvPr/>
        </p:nvGrpSpPr>
        <p:grpSpPr bwMode="auto">
          <a:xfrm>
            <a:off x="2804661" y="909173"/>
            <a:ext cx="2025650" cy="457200"/>
            <a:chOff x="3878" y="2735"/>
            <a:chExt cx="1276" cy="288"/>
          </a:xfrm>
        </p:grpSpPr>
        <p:sp>
          <p:nvSpPr>
            <p:cNvPr id="704557" name="Rectangle 45"/>
            <p:cNvSpPr>
              <a:spLocks noChangeArrowheads="1"/>
            </p:cNvSpPr>
            <p:nvPr/>
          </p:nvSpPr>
          <p:spPr bwMode="auto">
            <a:xfrm>
              <a:off x="4496" y="2783"/>
              <a:ext cx="658" cy="239"/>
            </a:xfrm>
            <a:prstGeom prst="rect">
              <a:avLst/>
            </a:prstGeom>
            <a:solidFill>
              <a:srgbClr val="FFE8D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558" name="Text Box 46"/>
            <p:cNvSpPr txBox="1">
              <a:spLocks noChangeArrowheads="1"/>
            </p:cNvSpPr>
            <p:nvPr/>
          </p:nvSpPr>
          <p:spPr bwMode="auto">
            <a:xfrm>
              <a:off x="3878" y="2735"/>
              <a:ext cx="11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       </a:t>
              </a:r>
              <a:r>
                <a:rPr lang="en-US" sz="2400">
                  <a:solidFill>
                    <a:srgbClr val="6600CC"/>
                  </a:solidFill>
                </a:rPr>
                <a:t>n </a:t>
              </a:r>
              <a:r>
                <a:rPr lang="en-US" sz="2400"/>
                <a:t>     </a:t>
              </a:r>
              <a:r>
                <a:rPr lang="en-US" sz="2400">
                  <a:solidFill>
                    <a:srgbClr val="FF3300"/>
                  </a:solidFill>
                </a:rPr>
                <a:t>0</a:t>
              </a:r>
              <a:r>
                <a:rPr lang="en-US" sz="2400"/>
                <a:t> </a:t>
              </a:r>
            </a:p>
          </p:txBody>
        </p:sp>
      </p:grpSp>
      <p:sp>
        <p:nvSpPr>
          <p:cNvPr id="704560" name="Rectangle 48"/>
          <p:cNvSpPr>
            <a:spLocks noChangeArrowheads="1"/>
          </p:cNvSpPr>
          <p:nvPr/>
        </p:nvSpPr>
        <p:spPr bwMode="auto">
          <a:xfrm>
            <a:off x="2633662" y="6146800"/>
            <a:ext cx="1228725" cy="257175"/>
          </a:xfrm>
          <a:prstGeom prst="rect">
            <a:avLst/>
          </a:prstGeom>
          <a:solidFill>
            <a:srgbClr val="CCFFFF">
              <a:alpha val="89804"/>
            </a:srgbClr>
          </a:solidFill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04567" name="Text Box 55"/>
          <p:cNvSpPr txBox="1">
            <a:spLocks noChangeArrowheads="1"/>
          </p:cNvSpPr>
          <p:nvPr/>
        </p:nvSpPr>
        <p:spPr bwMode="auto">
          <a:xfrm>
            <a:off x="7429500" y="437197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704568" name="Line 56"/>
          <p:cNvSpPr>
            <a:spLocks noChangeShapeType="1"/>
          </p:cNvSpPr>
          <p:nvPr/>
        </p:nvSpPr>
        <p:spPr bwMode="auto">
          <a:xfrm>
            <a:off x="5792773" y="6248400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70" name="Rectangle 58"/>
          <p:cNvSpPr>
            <a:spLocks noChangeArrowheads="1"/>
          </p:cNvSpPr>
          <p:nvPr/>
        </p:nvSpPr>
        <p:spPr bwMode="auto">
          <a:xfrm>
            <a:off x="390525" y="4797426"/>
            <a:ext cx="4543425" cy="197167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04571" name="Rectangle 59"/>
          <p:cNvSpPr>
            <a:spLocks noChangeArrowheads="1"/>
          </p:cNvSpPr>
          <p:nvPr/>
        </p:nvSpPr>
        <p:spPr bwMode="auto">
          <a:xfrm>
            <a:off x="390526" y="2842748"/>
            <a:ext cx="4439785" cy="195467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1" name="Text Box 34"/>
          <p:cNvSpPr txBox="1">
            <a:spLocks noChangeArrowheads="1"/>
          </p:cNvSpPr>
          <p:nvPr/>
        </p:nvSpPr>
        <p:spPr bwMode="auto">
          <a:xfrm>
            <a:off x="7842032" y="5766470"/>
            <a:ext cx="4667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 2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2094932" y="4167335"/>
            <a:ext cx="257743" cy="260058"/>
          </a:xfrm>
          <a:prstGeom prst="rect">
            <a:avLst/>
          </a:prstGeom>
          <a:solidFill>
            <a:srgbClr val="CC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2" name="Text Box 34"/>
          <p:cNvSpPr txBox="1">
            <a:spLocks noChangeArrowheads="1"/>
          </p:cNvSpPr>
          <p:nvPr/>
        </p:nvSpPr>
        <p:spPr bwMode="auto">
          <a:xfrm>
            <a:off x="3998119" y="2852273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FF3300"/>
                </a:solidFill>
              </a:rPr>
              <a:t> 1</a:t>
            </a:r>
          </a:p>
        </p:txBody>
      </p:sp>
      <p:sp>
        <p:nvSpPr>
          <p:cNvPr id="704559" name="Text Box 47"/>
          <p:cNvSpPr txBox="1">
            <a:spLocks noChangeArrowheads="1"/>
          </p:cNvSpPr>
          <p:nvPr/>
        </p:nvSpPr>
        <p:spPr bwMode="auto">
          <a:xfrm>
            <a:off x="2066925" y="4064001"/>
            <a:ext cx="1752600" cy="457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1*1=1</a:t>
            </a:r>
          </a:p>
        </p:txBody>
      </p:sp>
      <p:sp>
        <p:nvSpPr>
          <p:cNvPr id="704561" name="Text Box 49"/>
          <p:cNvSpPr txBox="1">
            <a:spLocks noChangeArrowheads="1"/>
          </p:cNvSpPr>
          <p:nvPr/>
        </p:nvSpPr>
        <p:spPr bwMode="auto">
          <a:xfrm>
            <a:off x="2988285" y="4064001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FF3300"/>
                </a:solidFill>
              </a:rPr>
              <a:t> 1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2074827" y="6130416"/>
            <a:ext cx="257743" cy="260058"/>
          </a:xfrm>
          <a:prstGeom prst="rect">
            <a:avLst/>
          </a:prstGeom>
          <a:solidFill>
            <a:srgbClr val="CC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5" name="Text Box 34"/>
          <p:cNvSpPr txBox="1">
            <a:spLocks noChangeArrowheads="1"/>
          </p:cNvSpPr>
          <p:nvPr/>
        </p:nvSpPr>
        <p:spPr bwMode="auto">
          <a:xfrm>
            <a:off x="3978014" y="4815354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FF3300"/>
                </a:solidFill>
              </a:rPr>
              <a:t> 2</a:t>
            </a:r>
          </a:p>
        </p:txBody>
      </p:sp>
      <p:sp>
        <p:nvSpPr>
          <p:cNvPr id="704562" name="Text Box 50"/>
          <p:cNvSpPr txBox="1">
            <a:spLocks noChangeArrowheads="1"/>
          </p:cNvSpPr>
          <p:nvPr/>
        </p:nvSpPr>
        <p:spPr bwMode="auto">
          <a:xfrm>
            <a:off x="2066925" y="6036906"/>
            <a:ext cx="1752600" cy="457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2*1=2</a:t>
            </a:r>
          </a:p>
        </p:txBody>
      </p:sp>
      <p:sp>
        <p:nvSpPr>
          <p:cNvPr id="704564" name="Text Box 52"/>
          <p:cNvSpPr txBox="1">
            <a:spLocks noChangeArrowheads="1"/>
          </p:cNvSpPr>
          <p:nvPr/>
        </p:nvSpPr>
        <p:spPr bwMode="auto">
          <a:xfrm>
            <a:off x="2985108" y="6036906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FF3300"/>
                </a:solidFill>
              </a:rPr>
              <a:t>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0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7045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7045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0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59259E-6 L -0.5842 -0.1613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19" y="-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0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1000" fill="hold"/>
                                        <p:tgtEl>
                                          <p:spTgt spid="7045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0" dur="1000" fill="hold"/>
                                        <p:tgtEl>
                                          <p:spTgt spid="7045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0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0.08646 -0.4805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7045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23" y="-24028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704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04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7045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1000" fill="hold"/>
                                        <p:tgtEl>
                                          <p:spTgt spid="7045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5" dur="1000" fill="hold"/>
                                        <p:tgtEl>
                                          <p:spTgt spid="7045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0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-0.08906 -0.46991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704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2" y="-23495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704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04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704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0.04462 0.34606 " pathEditMode="relative" rAng="0" ptsTypes="AA">
                                      <p:cBhvr>
                                        <p:cTn id="189" dur="2000" fill="hold"/>
                                        <p:tgtEl>
                                          <p:spTgt spid="7045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" y="17292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704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704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7045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7045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2000"/>
                                        <p:tgtEl>
                                          <p:spTgt spid="7045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4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704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2000" fill="hold"/>
                                        <p:tgtEl>
                                          <p:spTgt spid="7045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7045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44444E-6 L -0.22049 0.18032 " pathEditMode="relative" rAng="0" ptsTypes="AA">
                                      <p:cBhvr>
                                        <p:cTn id="22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9005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04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07407E-6 L -0.02361 0.28888 " pathEditMode="relative" rAng="0" ptsTypes="AA">
                                      <p:cBhvr>
                                        <p:cTn id="238" dur="2000" fill="hold"/>
                                        <p:tgtEl>
                                          <p:spTgt spid="7045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14444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704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704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7045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704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 nodeType="clickPar">
                      <p:stCondLst>
                        <p:cond delay="indefinite"/>
                      </p:stCondLst>
                      <p:childTnLst>
                        <p:par>
                          <p:cTn id="2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6" dur="2000" fill="hold"/>
                                        <p:tgtEl>
                                          <p:spTgt spid="7045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267" dur="2000" fill="hold"/>
                                        <p:tgtEl>
                                          <p:spTgt spid="7045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7045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7045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7045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7045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704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7045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704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704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-0.21979 0.17939 " pathEditMode="relative" rAng="0" ptsTypes="AA">
                                      <p:cBhvr>
                                        <p:cTn id="29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90" y="8958"/>
                                    </p:animMotion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704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 nodeType="clickPar">
                      <p:stCondLst>
                        <p:cond delay="indefinite"/>
                      </p:stCondLst>
                      <p:childTnLst>
                        <p:par>
                          <p:cTn id="3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2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00278 L 0.47639 -0.24329 " pathEditMode="relative" rAng="0" ptsTypes="AA">
                                      <p:cBhvr>
                                        <p:cTn id="313" dur="2000" fill="hold"/>
                                        <p:tgtEl>
                                          <p:spTgt spid="704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15" y="-12315"/>
                                    </p:animMotion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704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7045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704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704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7045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704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704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704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7045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7045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1000"/>
                                        <p:tgtEl>
                                          <p:spTgt spid="704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1000"/>
                            </p:stCondLst>
                            <p:childTnLst>
                              <p:par>
                                <p:cTn id="35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7" dur="2000" fill="hold"/>
                                        <p:tgtEl>
                                          <p:spTgt spid="7045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358" dur="2000" fill="hold"/>
                                        <p:tgtEl>
                                          <p:spTgt spid="7045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 nodeType="clickPar">
                      <p:stCondLst>
                        <p:cond delay="indefinite"/>
                      </p:stCondLst>
                      <p:childTnLst>
                        <p:par>
                          <p:cTn id="3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 nodeType="clickPar">
                      <p:stCondLst>
                        <p:cond delay="indefinite"/>
                      </p:stCondLst>
                      <p:childTnLst>
                        <p:par>
                          <p:cTn id="3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 nodeType="clickPar">
                      <p:stCondLst>
                        <p:cond delay="indefinite"/>
                      </p:stCondLst>
                      <p:childTnLst>
                        <p:par>
                          <p:cTn id="3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515" grpId="0" animBg="1"/>
      <p:bldP spid="704515" grpId="1" animBg="1"/>
      <p:bldP spid="704516" grpId="0" animBg="1"/>
      <p:bldP spid="704516" grpId="1" animBg="1"/>
      <p:bldP spid="704517" grpId="0" animBg="1"/>
      <p:bldP spid="704517" grpId="1" animBg="1"/>
      <p:bldP spid="704523" grpId="0" animBg="1"/>
      <p:bldP spid="704523" grpId="1" animBg="1"/>
      <p:bldP spid="704524" grpId="0" animBg="1"/>
      <p:bldP spid="704524" grpId="1" animBg="1"/>
      <p:bldP spid="704534" grpId="0" animBg="1"/>
      <p:bldP spid="704534" grpId="1" animBg="1"/>
      <p:bldP spid="704534" grpId="2" animBg="1"/>
      <p:bldP spid="704534" grpId="3" animBg="1"/>
      <p:bldP spid="704535" grpId="0" animBg="1"/>
      <p:bldP spid="704535" grpId="1" animBg="1"/>
      <p:bldP spid="704535" grpId="2" animBg="1"/>
      <p:bldP spid="704536" grpId="0"/>
      <p:bldP spid="704536" grpId="1"/>
      <p:bldP spid="704536" grpId="2"/>
      <p:bldP spid="704537" grpId="0" animBg="1"/>
      <p:bldP spid="704537" grpId="1" animBg="1"/>
      <p:bldP spid="704538" grpId="0"/>
      <p:bldP spid="704538" grpId="1"/>
      <p:bldP spid="704538" grpId="2"/>
      <p:bldP spid="704538" grpId="3"/>
      <p:bldP spid="704542" grpId="0" animBg="1"/>
      <p:bldP spid="704542" grpId="1" animBg="1"/>
      <p:bldP spid="704542" grpId="2" animBg="1"/>
      <p:bldP spid="704543" grpId="0" animBg="1"/>
      <p:bldP spid="704543" grpId="1" animBg="1"/>
      <p:bldP spid="704543" grpId="2" animBg="1"/>
      <p:bldP spid="704544" grpId="0"/>
      <p:bldP spid="704544" grpId="1"/>
      <p:bldP spid="704544" grpId="2"/>
      <p:bldP spid="704545" grpId="0" animBg="1"/>
      <p:bldP spid="704545" grpId="1" animBg="1"/>
      <p:bldP spid="704545" grpId="2" animBg="1"/>
      <p:bldP spid="704546" grpId="0"/>
      <p:bldP spid="704546" grpId="1"/>
      <p:bldP spid="704546" grpId="2"/>
      <p:bldP spid="704546" grpId="3"/>
      <p:bldP spid="704550" grpId="0" animBg="1"/>
      <p:bldP spid="704550" grpId="1" animBg="1"/>
      <p:bldP spid="704550" grpId="2" animBg="1"/>
      <p:bldP spid="704551" grpId="0" animBg="1"/>
      <p:bldP spid="704551" grpId="1" animBg="1"/>
      <p:bldP spid="704551" grpId="2" animBg="1"/>
      <p:bldP spid="704552" grpId="0"/>
      <p:bldP spid="704552" grpId="1"/>
      <p:bldP spid="704552" grpId="2"/>
      <p:bldP spid="704553" grpId="0" animBg="1"/>
      <p:bldP spid="704553" grpId="1" animBg="1"/>
      <p:bldP spid="704554" grpId="0" animBg="1"/>
      <p:bldP spid="704554" grpId="1" animBg="1"/>
      <p:bldP spid="704555" grpId="0"/>
      <p:bldP spid="704555" grpId="1"/>
      <p:bldP spid="704555" grpId="2"/>
      <p:bldP spid="704560" grpId="0" animBg="1"/>
      <p:bldP spid="704560" grpId="1" animBg="1"/>
      <p:bldP spid="704567" grpId="0"/>
      <p:bldP spid="704568" grpId="0" animBg="1"/>
      <p:bldP spid="704570" grpId="0" animBg="1"/>
      <p:bldP spid="704570" grpId="1" animBg="1"/>
      <p:bldP spid="704571" grpId="0" animBg="1"/>
      <p:bldP spid="704571" grpId="1" animBg="1"/>
      <p:bldP spid="61" grpId="0"/>
      <p:bldP spid="61" grpId="1"/>
      <p:bldP spid="61" grpId="2"/>
      <p:bldP spid="2" grpId="0" animBg="1"/>
      <p:bldP spid="2" grpId="1" animBg="1"/>
      <p:bldP spid="62" grpId="0"/>
      <p:bldP spid="62" grpId="1"/>
      <p:bldP spid="62" grpId="2"/>
      <p:bldP spid="704559" grpId="0" animBg="1"/>
      <p:bldP spid="704559" grpId="1" animBg="1"/>
      <p:bldP spid="704561" grpId="0"/>
      <p:bldP spid="704561" grpId="1"/>
      <p:bldP spid="704561" grpId="2"/>
      <p:bldP spid="64" grpId="0" animBg="1"/>
      <p:bldP spid="64" grpId="1" animBg="1"/>
      <p:bldP spid="65" grpId="0"/>
      <p:bldP spid="65" grpId="1"/>
      <p:bldP spid="65" grpId="2"/>
      <p:bldP spid="704562" grpId="0" animBg="1"/>
      <p:bldP spid="704562" grpId="1" animBg="1"/>
      <p:bldP spid="704564" grpId="0"/>
      <p:bldP spid="704564" grpId="1"/>
      <p:bldP spid="704564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E879-4050-43B6-A642-7491F58146A1}" type="slidenum">
              <a:rPr lang="en-US"/>
              <a:pPr/>
              <a:t>25</a:t>
            </a:fld>
            <a:endParaRPr lang="en-US"/>
          </a:p>
        </p:txBody>
      </p:sp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-209550"/>
            <a:ext cx="8562975" cy="1143000"/>
          </a:xfrm>
        </p:spPr>
        <p:txBody>
          <a:bodyPr/>
          <a:lstStyle/>
          <a:p>
            <a:r>
              <a:rPr lang="en-US" sz="3800" dirty="0"/>
              <a:t>Example #2: Recursion on an Array</a:t>
            </a:r>
          </a:p>
        </p:txBody>
      </p:sp>
      <p:sp>
        <p:nvSpPr>
          <p:cNvPr id="833590" name="Text Box 54"/>
          <p:cNvSpPr txBox="1">
            <a:spLocks noChangeArrowheads="1"/>
          </p:cNvSpPr>
          <p:nvPr/>
        </p:nvSpPr>
        <p:spPr bwMode="auto">
          <a:xfrm>
            <a:off x="517525" y="993775"/>
            <a:ext cx="81692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For our next example, let’s learn how to use recursion to get the sum of all the items in an array.</a:t>
            </a:r>
          </a:p>
        </p:txBody>
      </p:sp>
      <p:grpSp>
        <p:nvGrpSpPr>
          <p:cNvPr id="833600" name="Group 64"/>
          <p:cNvGrpSpPr>
            <a:grpSpLocks/>
          </p:cNvGrpSpPr>
          <p:nvPr/>
        </p:nvGrpSpPr>
        <p:grpSpPr bwMode="auto">
          <a:xfrm>
            <a:off x="2884488" y="2370138"/>
            <a:ext cx="2817812" cy="757237"/>
            <a:chOff x="1943" y="1487"/>
            <a:chExt cx="1775" cy="477"/>
          </a:xfrm>
        </p:grpSpPr>
        <p:sp>
          <p:nvSpPr>
            <p:cNvPr id="833592" name="Rectangle 56"/>
            <p:cNvSpPr>
              <a:spLocks noChangeArrowheads="1"/>
            </p:cNvSpPr>
            <p:nvPr/>
          </p:nvSpPr>
          <p:spPr bwMode="auto">
            <a:xfrm>
              <a:off x="2262" y="1496"/>
              <a:ext cx="285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833593" name="Rectangle 57"/>
            <p:cNvSpPr>
              <a:spLocks noChangeArrowheads="1"/>
            </p:cNvSpPr>
            <p:nvPr/>
          </p:nvSpPr>
          <p:spPr bwMode="auto">
            <a:xfrm>
              <a:off x="2555" y="149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833594" name="Rectangle 58"/>
            <p:cNvSpPr>
              <a:spLocks noChangeArrowheads="1"/>
            </p:cNvSpPr>
            <p:nvPr/>
          </p:nvSpPr>
          <p:spPr bwMode="auto">
            <a:xfrm>
              <a:off x="2837" y="149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70</a:t>
              </a:r>
            </a:p>
          </p:txBody>
        </p:sp>
        <p:sp>
          <p:nvSpPr>
            <p:cNvPr id="833595" name="Rectangle 59"/>
            <p:cNvSpPr>
              <a:spLocks noChangeArrowheads="1"/>
            </p:cNvSpPr>
            <p:nvPr/>
          </p:nvSpPr>
          <p:spPr bwMode="auto">
            <a:xfrm>
              <a:off x="3101" y="1496"/>
              <a:ext cx="285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14</a:t>
              </a:r>
            </a:p>
          </p:txBody>
        </p:sp>
        <p:sp>
          <p:nvSpPr>
            <p:cNvPr id="833596" name="Rectangle 60"/>
            <p:cNvSpPr>
              <a:spLocks noChangeArrowheads="1"/>
            </p:cNvSpPr>
            <p:nvPr/>
          </p:nvSpPr>
          <p:spPr bwMode="auto">
            <a:xfrm>
              <a:off x="3395" y="149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39</a:t>
              </a:r>
            </a:p>
          </p:txBody>
        </p:sp>
        <p:sp>
          <p:nvSpPr>
            <p:cNvPr id="833597" name="Rectangle 61"/>
            <p:cNvSpPr>
              <a:spLocks noChangeArrowheads="1"/>
            </p:cNvSpPr>
            <p:nvPr/>
          </p:nvSpPr>
          <p:spPr bwMode="auto">
            <a:xfrm>
              <a:off x="1943" y="1487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arr</a:t>
              </a:r>
            </a:p>
          </p:txBody>
        </p:sp>
        <p:sp>
          <p:nvSpPr>
            <p:cNvPr id="833598" name="Rectangle 62"/>
            <p:cNvSpPr>
              <a:spLocks noChangeArrowheads="1"/>
            </p:cNvSpPr>
            <p:nvPr/>
          </p:nvSpPr>
          <p:spPr bwMode="auto">
            <a:xfrm>
              <a:off x="2299" y="1733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833599" name="Rectangle 63"/>
            <p:cNvSpPr>
              <a:spLocks noChangeArrowheads="1"/>
            </p:cNvSpPr>
            <p:nvPr/>
          </p:nvSpPr>
          <p:spPr bwMode="auto">
            <a:xfrm>
              <a:off x="3402" y="1721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n-1</a:t>
              </a:r>
            </a:p>
          </p:txBody>
        </p:sp>
      </p:grp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502B-B908-4247-B61C-7688B6CFAAA3}" type="slidenum">
              <a:rPr lang="en-US"/>
              <a:pPr/>
              <a:t>26</a:t>
            </a:fld>
            <a:endParaRPr lang="en-US"/>
          </a:p>
        </p:txBody>
      </p:sp>
      <p:sp>
        <p:nvSpPr>
          <p:cNvPr id="841730" name="Rectangle 2"/>
          <p:cNvSpPr>
            <a:spLocks noChangeArrowheads="1"/>
          </p:cNvSpPr>
          <p:nvPr/>
        </p:nvSpPr>
        <p:spPr bwMode="auto">
          <a:xfrm>
            <a:off x="5010150" y="869430"/>
            <a:ext cx="4010025" cy="3245370"/>
          </a:xfrm>
          <a:prstGeom prst="rect">
            <a:avLst/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841731" name="Text Box 3"/>
          <p:cNvSpPr txBox="1">
            <a:spLocks noChangeArrowheads="1"/>
          </p:cNvSpPr>
          <p:nvPr/>
        </p:nvSpPr>
        <p:spPr bwMode="auto">
          <a:xfrm>
            <a:off x="5030788" y="1965325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84173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14300"/>
            <a:ext cx="7772400" cy="1143000"/>
          </a:xfrm>
        </p:spPr>
        <p:txBody>
          <a:bodyPr/>
          <a:lstStyle/>
          <a:p>
            <a:r>
              <a:rPr lang="en-US" sz="3200"/>
              <a:t>Step #1: </a:t>
            </a:r>
            <a:r>
              <a:rPr lang="en-US" sz="3200">
                <a:solidFill>
                  <a:schemeClr val="accent2"/>
                </a:solidFill>
              </a:rPr>
              <a:t>Write the function header</a:t>
            </a:r>
          </a:p>
        </p:txBody>
      </p:sp>
      <p:sp>
        <p:nvSpPr>
          <p:cNvPr id="841733" name="Text Box 5"/>
          <p:cNvSpPr txBox="1">
            <a:spLocks noChangeArrowheads="1"/>
          </p:cNvSpPr>
          <p:nvPr/>
        </p:nvSpPr>
        <p:spPr bwMode="auto">
          <a:xfrm>
            <a:off x="5383213" y="1651000"/>
            <a:ext cx="3656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sumArr(int arr[</a:t>
            </a:r>
            <a:r>
              <a:rPr lang="en-US" sz="800"/>
              <a:t> </a:t>
            </a:r>
            <a:r>
              <a:rPr lang="en-US"/>
              <a:t>], int n)</a:t>
            </a:r>
          </a:p>
        </p:txBody>
      </p:sp>
      <p:sp>
        <p:nvSpPr>
          <p:cNvPr id="841734" name="Text Box 6"/>
          <p:cNvSpPr txBox="1">
            <a:spLocks noChangeArrowheads="1"/>
          </p:cNvSpPr>
          <p:nvPr/>
        </p:nvSpPr>
        <p:spPr bwMode="auto">
          <a:xfrm>
            <a:off x="5002213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</a:t>
            </a:r>
          </a:p>
        </p:txBody>
      </p:sp>
      <p:sp>
        <p:nvSpPr>
          <p:cNvPr id="841735" name="Text Box 7"/>
          <p:cNvSpPr txBox="1">
            <a:spLocks noChangeArrowheads="1"/>
          </p:cNvSpPr>
          <p:nvPr/>
        </p:nvSpPr>
        <p:spPr bwMode="auto">
          <a:xfrm>
            <a:off x="278255" y="774699"/>
            <a:ext cx="46048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Figure out what </a:t>
            </a:r>
            <a:r>
              <a:rPr lang="en-US" sz="2000" dirty="0">
                <a:solidFill>
                  <a:srgbClr val="6600CC"/>
                </a:solidFill>
              </a:rPr>
              <a:t>argument(s)</a:t>
            </a:r>
            <a:r>
              <a:rPr lang="en-US" sz="2000" dirty="0">
                <a:solidFill>
                  <a:schemeClr val="tx1"/>
                </a:solidFill>
              </a:rPr>
              <a:t> your function will take and what it needs to </a:t>
            </a:r>
            <a:r>
              <a:rPr lang="en-US" sz="2000" dirty="0">
                <a:solidFill>
                  <a:srgbClr val="6600CC"/>
                </a:solidFill>
              </a:rPr>
              <a:t>return </a:t>
            </a:r>
            <a:r>
              <a:rPr lang="en-US" sz="2000" dirty="0">
                <a:solidFill>
                  <a:schemeClr val="tx1"/>
                </a:solidFill>
              </a:rPr>
              <a:t>(if anything).  </a:t>
            </a:r>
          </a:p>
        </p:txBody>
      </p:sp>
      <p:sp>
        <p:nvSpPr>
          <p:cNvPr id="841736" name="Text Box 8"/>
          <p:cNvSpPr txBox="1">
            <a:spLocks noChangeArrowheads="1"/>
          </p:cNvSpPr>
          <p:nvPr/>
        </p:nvSpPr>
        <p:spPr bwMode="auto">
          <a:xfrm>
            <a:off x="484186" y="2898775"/>
            <a:ext cx="43561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Our function will return the total sum of items in the array, so we can make the return type an </a:t>
            </a:r>
            <a:r>
              <a:rPr lang="en-US" dirty="0">
                <a:solidFill>
                  <a:srgbClr val="6600CC"/>
                </a:solidFill>
              </a:rPr>
              <a:t>int</a:t>
            </a:r>
            <a:r>
              <a:rPr lang="en-US" dirty="0"/>
              <a:t>.</a:t>
            </a:r>
          </a:p>
        </p:txBody>
      </p:sp>
      <p:sp>
        <p:nvSpPr>
          <p:cNvPr id="841737" name="Text Box 9"/>
          <p:cNvSpPr txBox="1">
            <a:spLocks noChangeArrowheads="1"/>
          </p:cNvSpPr>
          <p:nvPr/>
        </p:nvSpPr>
        <p:spPr bwMode="auto">
          <a:xfrm>
            <a:off x="374649" y="1964362"/>
            <a:ext cx="45751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To sum up all of the items in an array, we need a </a:t>
            </a:r>
            <a:r>
              <a:rPr lang="en-US" dirty="0">
                <a:solidFill>
                  <a:srgbClr val="6600CC"/>
                </a:solidFill>
              </a:rPr>
              <a:t>pointer to the array</a:t>
            </a:r>
            <a:r>
              <a:rPr lang="en-US" dirty="0"/>
              <a:t> and its </a:t>
            </a:r>
            <a:r>
              <a:rPr lang="en-US" dirty="0">
                <a:solidFill>
                  <a:srgbClr val="6600CC"/>
                </a:solidFill>
              </a:rPr>
              <a:t>size</a:t>
            </a:r>
            <a:r>
              <a:rPr lang="en-US" dirty="0"/>
              <a:t>.</a:t>
            </a:r>
          </a:p>
        </p:txBody>
      </p:sp>
      <p:sp>
        <p:nvSpPr>
          <p:cNvPr id="841738" name="Text Box 10"/>
          <p:cNvSpPr txBox="1">
            <a:spLocks noChangeArrowheads="1"/>
          </p:cNvSpPr>
          <p:nvPr/>
        </p:nvSpPr>
        <p:spPr bwMode="auto">
          <a:xfrm>
            <a:off x="278255" y="5372893"/>
            <a:ext cx="43561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So far, so good.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Let’s go on to step #2.</a:t>
            </a:r>
          </a:p>
        </p:txBody>
      </p:sp>
      <p:sp>
        <p:nvSpPr>
          <p:cNvPr id="841739" name="AutoShape 11"/>
          <p:cNvSpPr>
            <a:spLocks noChangeArrowheads="1"/>
          </p:cNvSpPr>
          <p:nvPr/>
        </p:nvSpPr>
        <p:spPr bwMode="auto">
          <a:xfrm>
            <a:off x="5029200" y="0"/>
            <a:ext cx="3619500" cy="1019175"/>
          </a:xfrm>
          <a:prstGeom prst="wedgeRoundRectCallout">
            <a:avLst>
              <a:gd name="adj1" fmla="val 3949"/>
              <a:gd name="adj2" fmla="val 120718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You could also have written: </a:t>
            </a:r>
            <a:br>
              <a:rPr lang="en-US" dirty="0"/>
            </a:b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 *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endParaRPr lang="en-US" dirty="0">
              <a:solidFill>
                <a:srgbClr val="6600CC"/>
              </a:solidFill>
            </a:endParaRPr>
          </a:p>
          <a:p>
            <a:r>
              <a:rPr lang="en-US" dirty="0"/>
              <a:t>It’s the same thing!</a:t>
            </a:r>
          </a:p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505325" y="4143115"/>
            <a:ext cx="4638675" cy="2689485"/>
            <a:chOff x="4505325" y="4143115"/>
            <a:chExt cx="4638675" cy="2689485"/>
          </a:xfrm>
        </p:grpSpPr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4524375" y="4152900"/>
              <a:ext cx="4495800" cy="2679700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Text Box 13"/>
            <p:cNvSpPr txBox="1">
              <a:spLocks noChangeArrowheads="1"/>
            </p:cNvSpPr>
            <p:nvPr/>
          </p:nvSpPr>
          <p:spPr bwMode="auto">
            <a:xfrm>
              <a:off x="4505325" y="4143115"/>
              <a:ext cx="4638675" cy="2530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main()</a:t>
              </a:r>
            </a:p>
            <a:p>
              <a:pPr algn="l"/>
              <a:r>
                <a:rPr lang="en-US" sz="1200" b="1" dirty="0"/>
                <a:t>{</a:t>
              </a:r>
            </a:p>
            <a:p>
              <a:pPr algn="l"/>
              <a:r>
                <a:rPr lang="en-US" dirty="0"/>
                <a:t>    </a:t>
              </a:r>
              <a:r>
                <a:rPr lang="en-US" dirty="0" err="1"/>
                <a:t>const</a:t>
              </a:r>
              <a:r>
                <a:rPr lang="en-US" dirty="0"/>
                <a:t> </a:t>
              </a:r>
              <a:r>
                <a:rPr lang="en-US" dirty="0" err="1"/>
                <a:t>int</a:t>
              </a:r>
              <a:r>
                <a:rPr lang="en-US" dirty="0"/>
                <a:t> n = 5;</a:t>
              </a:r>
            </a:p>
            <a:p>
              <a:pPr algn="l"/>
              <a:r>
                <a:rPr lang="en-US" dirty="0"/>
                <a:t>    </a:t>
              </a:r>
              <a:r>
                <a:rPr lang="en-US" dirty="0" err="1"/>
                <a:t>int</a:t>
              </a:r>
              <a:r>
                <a:rPr lang="en-US" dirty="0"/>
                <a:t> </a:t>
              </a:r>
              <a:r>
                <a:rPr lang="en-US" dirty="0" err="1"/>
                <a:t>arr</a:t>
              </a:r>
              <a:r>
                <a:rPr lang="en-US" dirty="0"/>
                <a:t>[n] = { 10, 100, 42, 72, 16}, s;</a:t>
              </a:r>
            </a:p>
            <a:p>
              <a:pPr algn="l"/>
              <a:endParaRPr lang="en-US" dirty="0"/>
            </a:p>
            <a:p>
              <a:pPr algn="l"/>
              <a:endParaRPr lang="en-US" dirty="0"/>
            </a:p>
            <a:p>
              <a:pPr algn="l"/>
              <a:r>
                <a:rPr lang="en-US" sz="600" dirty="0"/>
                <a:t>      </a:t>
              </a:r>
            </a:p>
            <a:p>
              <a:pPr algn="l"/>
              <a:r>
                <a:rPr lang="en-US" sz="1200" dirty="0"/>
                <a:t> </a:t>
              </a:r>
            </a:p>
            <a:p>
              <a:pPr algn="l"/>
              <a:br>
                <a:rPr lang="en-US" sz="1200" dirty="0"/>
              </a:br>
              <a:endParaRPr lang="en-US" sz="1200" dirty="0"/>
            </a:p>
            <a:p>
              <a:pPr algn="l"/>
              <a:endParaRPr lang="en-US" sz="600" dirty="0"/>
            </a:p>
            <a:p>
              <a:pPr algn="l"/>
              <a:endParaRPr lang="en-US" sz="1050" dirty="0"/>
            </a:p>
            <a:p>
              <a:pPr algn="l"/>
              <a:r>
                <a:rPr lang="en-US" sz="1200" b="1" dirty="0"/>
                <a:t>}</a:t>
              </a:r>
            </a:p>
          </p:txBody>
        </p:sp>
      </p:grp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4783138" y="5289550"/>
            <a:ext cx="4203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sumArr</a:t>
            </a:r>
            <a:r>
              <a:rPr lang="en-US" dirty="0"/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/>
              <a:t> ,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); 	  </a:t>
            </a:r>
            <a:r>
              <a:rPr lang="en-US" sz="1200" dirty="0"/>
              <a:t>// whole array</a:t>
            </a:r>
            <a:r>
              <a:rPr lang="en-US" dirty="0"/>
              <a:t>  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593725" y="4114800"/>
            <a:ext cx="344612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And here’s how we’d call our array-summer function to solve a problem of </a:t>
            </a:r>
            <a:r>
              <a:rPr lang="en-US" dirty="0">
                <a:solidFill>
                  <a:srgbClr val="FF0000"/>
                </a:solidFill>
              </a:rPr>
              <a:t>size n</a:t>
            </a:r>
            <a:r>
              <a:rPr lang="en-US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1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1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4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4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41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730" grpId="0" animBg="1"/>
      <p:bldP spid="841731" grpId="0"/>
      <p:bldP spid="841735" grpId="0"/>
      <p:bldP spid="841736" grpId="0"/>
      <p:bldP spid="841737" grpId="0"/>
      <p:bldP spid="841738" grpId="0"/>
      <p:bldP spid="841739" grpId="0" animBg="1"/>
      <p:bldP spid="841739" grpId="1" animBg="1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4505325" y="4143115"/>
            <a:ext cx="4638675" cy="2689485"/>
            <a:chOff x="4505325" y="4143115"/>
            <a:chExt cx="4638675" cy="2689485"/>
          </a:xfrm>
        </p:grpSpPr>
        <p:sp>
          <p:nvSpPr>
            <p:cNvPr id="56" name="Rectangle 12"/>
            <p:cNvSpPr>
              <a:spLocks noChangeArrowheads="1"/>
            </p:cNvSpPr>
            <p:nvPr/>
          </p:nvSpPr>
          <p:spPr bwMode="auto">
            <a:xfrm>
              <a:off x="4524375" y="4152900"/>
              <a:ext cx="4495800" cy="2679700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Text Box 13"/>
            <p:cNvSpPr txBox="1">
              <a:spLocks noChangeArrowheads="1"/>
            </p:cNvSpPr>
            <p:nvPr/>
          </p:nvSpPr>
          <p:spPr bwMode="auto">
            <a:xfrm>
              <a:off x="4505325" y="4143115"/>
              <a:ext cx="4638675" cy="2530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main()</a:t>
              </a:r>
            </a:p>
            <a:p>
              <a:pPr algn="l"/>
              <a:r>
                <a:rPr lang="en-US" sz="1200" b="1" dirty="0"/>
                <a:t>{</a:t>
              </a:r>
            </a:p>
            <a:p>
              <a:pPr algn="l"/>
              <a:r>
                <a:rPr lang="en-US" dirty="0"/>
                <a:t>    </a:t>
              </a:r>
              <a:r>
                <a:rPr lang="en-US" dirty="0" err="1"/>
                <a:t>const</a:t>
              </a:r>
              <a:r>
                <a:rPr lang="en-US" dirty="0"/>
                <a:t> </a:t>
              </a:r>
              <a:r>
                <a:rPr lang="en-US" dirty="0" err="1"/>
                <a:t>int</a:t>
              </a:r>
              <a:r>
                <a:rPr lang="en-US" dirty="0"/>
                <a:t> n = 5;</a:t>
              </a:r>
            </a:p>
            <a:p>
              <a:pPr algn="l"/>
              <a:r>
                <a:rPr lang="en-US" dirty="0"/>
                <a:t>    </a:t>
              </a:r>
              <a:r>
                <a:rPr lang="en-US" dirty="0" err="1"/>
                <a:t>int</a:t>
              </a:r>
              <a:r>
                <a:rPr lang="en-US" dirty="0"/>
                <a:t> </a:t>
              </a:r>
              <a:r>
                <a:rPr lang="en-US" dirty="0" err="1"/>
                <a:t>arr</a:t>
              </a:r>
              <a:r>
                <a:rPr lang="en-US" dirty="0"/>
                <a:t>[n] = { 10, 100, 42, 72, 16}, s;</a:t>
              </a:r>
            </a:p>
            <a:p>
              <a:pPr algn="l"/>
              <a:endParaRPr lang="en-US" dirty="0"/>
            </a:p>
            <a:p>
              <a:pPr algn="l"/>
              <a:r>
                <a:rPr lang="en-US" sz="600" dirty="0"/>
                <a:t>      </a:t>
              </a:r>
            </a:p>
            <a:p>
              <a:pPr algn="l"/>
              <a:r>
                <a:rPr lang="en-US" sz="1200" dirty="0"/>
                <a:t> </a:t>
              </a:r>
            </a:p>
            <a:p>
              <a:pPr algn="l"/>
              <a:br>
                <a:rPr lang="en-US" sz="1200" dirty="0"/>
              </a:br>
              <a:endParaRPr lang="en-US" sz="1200" dirty="0"/>
            </a:p>
            <a:p>
              <a:pPr algn="l"/>
              <a:endParaRPr lang="en-US" sz="600" dirty="0"/>
            </a:p>
            <a:p>
              <a:pPr algn="l"/>
              <a:endParaRPr lang="en-US" sz="1050" dirty="0"/>
            </a:p>
            <a:p>
              <a:pPr algn="l"/>
              <a:endParaRPr lang="en-US" sz="1200" b="1" dirty="0"/>
            </a:p>
            <a:p>
              <a:pPr algn="l"/>
              <a:endParaRPr lang="en-US" sz="400" b="1" dirty="0"/>
            </a:p>
            <a:p>
              <a:pPr algn="l"/>
              <a:r>
                <a:rPr lang="en-US" sz="1200" b="1" dirty="0"/>
                <a:t>}</a:t>
              </a:r>
            </a:p>
          </p:txBody>
        </p:sp>
      </p:grp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0AC9-A0A3-43C9-851A-F3F1CEDF3995}" type="slidenum">
              <a:rPr lang="en-US"/>
              <a:pPr/>
              <a:t>27</a:t>
            </a:fld>
            <a:endParaRPr lang="en-US"/>
          </a:p>
        </p:txBody>
      </p:sp>
      <p:sp>
        <p:nvSpPr>
          <p:cNvPr id="843791" name="Text Box 15"/>
          <p:cNvSpPr txBox="1">
            <a:spLocks noChangeArrowheads="1"/>
          </p:cNvSpPr>
          <p:nvPr/>
        </p:nvSpPr>
        <p:spPr bwMode="auto">
          <a:xfrm>
            <a:off x="4761094" y="5968740"/>
            <a:ext cx="44656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/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n/2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/>
              <a:t>); </a:t>
            </a:r>
            <a:r>
              <a:rPr lang="en-US" sz="1200" dirty="0"/>
              <a:t> // sums 1</a:t>
            </a:r>
            <a:r>
              <a:rPr lang="en-US" sz="1200" baseline="30000" dirty="0"/>
              <a:t>st</a:t>
            </a:r>
            <a:r>
              <a:rPr lang="en-US" sz="1200" dirty="0"/>
              <a:t> half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 Box 34"/>
          <p:cNvSpPr txBox="1">
            <a:spLocks noChangeArrowheads="1"/>
          </p:cNvSpPr>
          <p:nvPr/>
        </p:nvSpPr>
        <p:spPr bwMode="auto">
          <a:xfrm>
            <a:off x="4748158" y="6278947"/>
            <a:ext cx="48778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/>
              <a:t>( </a:t>
            </a:r>
            <a:r>
              <a:rPr lang="en-US" dirty="0" err="1">
                <a:solidFill>
                  <a:schemeClr val="bg1"/>
                </a:solidFill>
              </a:rPr>
              <a:t>arr+n</a:t>
            </a:r>
            <a:r>
              <a:rPr lang="en-US" dirty="0">
                <a:solidFill>
                  <a:schemeClr val="bg1"/>
                </a:solidFill>
              </a:rPr>
              <a:t>/2, 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n/2</a:t>
            </a:r>
            <a:r>
              <a:rPr lang="en-US" sz="1000" dirty="0">
                <a:solidFill>
                  <a:schemeClr val="bg1"/>
                </a:solidFill>
              </a:rPr>
              <a:t>  </a:t>
            </a:r>
            <a:r>
              <a:rPr lang="en-US" dirty="0"/>
              <a:t>); </a:t>
            </a:r>
            <a:r>
              <a:rPr lang="en-US" sz="1200" dirty="0"/>
              <a:t>// 2</a:t>
            </a:r>
            <a:r>
              <a:rPr lang="en-US" sz="1200" baseline="30000" dirty="0"/>
              <a:t>nd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6"/>
          <p:cNvSpPr>
            <a:spLocks noGrp="1" noChangeArrowheads="1"/>
          </p:cNvSpPr>
          <p:nvPr>
            <p:ph type="title"/>
          </p:nvPr>
        </p:nvSpPr>
        <p:spPr>
          <a:xfrm>
            <a:off x="533400" y="-161925"/>
            <a:ext cx="8162925" cy="1143000"/>
          </a:xfrm>
        </p:spPr>
        <p:txBody>
          <a:bodyPr/>
          <a:lstStyle/>
          <a:p>
            <a:r>
              <a:rPr lang="en-US" sz="3200" dirty="0"/>
              <a:t>Step #2: </a:t>
            </a:r>
            <a:r>
              <a:rPr lang="en-US" sz="3200" dirty="0">
                <a:solidFill>
                  <a:schemeClr val="accent2"/>
                </a:solidFill>
              </a:rPr>
              <a:t>Define your magic function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002213" y="869430"/>
            <a:ext cx="4037012" cy="3245370"/>
            <a:chOff x="5154613" y="1021830"/>
            <a:chExt cx="4037012" cy="3245370"/>
          </a:xfrm>
        </p:grpSpPr>
        <p:sp>
          <p:nvSpPr>
            <p:cNvPr id="34" name="Rectangle 2"/>
            <p:cNvSpPr>
              <a:spLocks noChangeArrowheads="1"/>
            </p:cNvSpPr>
            <p:nvPr/>
          </p:nvSpPr>
          <p:spPr bwMode="auto">
            <a:xfrm>
              <a:off x="5162550" y="1021830"/>
              <a:ext cx="4010025" cy="324537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5" name="Text Box 3"/>
            <p:cNvSpPr txBox="1">
              <a:spLocks noChangeArrowheads="1"/>
            </p:cNvSpPr>
            <p:nvPr/>
          </p:nvSpPr>
          <p:spPr bwMode="auto">
            <a:xfrm>
              <a:off x="5183188" y="2117725"/>
              <a:ext cx="2279650" cy="210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36" name="Text Box 5"/>
            <p:cNvSpPr txBox="1">
              <a:spLocks noChangeArrowheads="1"/>
            </p:cNvSpPr>
            <p:nvPr/>
          </p:nvSpPr>
          <p:spPr bwMode="auto">
            <a:xfrm>
              <a:off x="5535613" y="1803400"/>
              <a:ext cx="36560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sumArr(int arr[</a:t>
              </a:r>
              <a:r>
                <a:rPr lang="en-US" sz="800"/>
                <a:t> </a:t>
              </a:r>
              <a:r>
                <a:rPr lang="en-US"/>
                <a:t>], int n)</a:t>
              </a:r>
            </a:p>
          </p:txBody>
        </p:sp>
        <p:sp>
          <p:nvSpPr>
            <p:cNvPr id="37" name="Text Box 6"/>
            <p:cNvSpPr txBox="1">
              <a:spLocks noChangeArrowheads="1"/>
            </p:cNvSpPr>
            <p:nvPr/>
          </p:nvSpPr>
          <p:spPr bwMode="auto">
            <a:xfrm>
              <a:off x="5154613" y="1803400"/>
              <a:ext cx="2279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</p:grp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153682" y="711537"/>
            <a:ext cx="484947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Pretend that you are given a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that sums up the values in an array and returns the result…</a:t>
            </a:r>
          </a:p>
        </p:txBody>
      </p:sp>
      <p:sp>
        <p:nvSpPr>
          <p:cNvPr id="39" name="Text Box 8"/>
          <p:cNvSpPr txBox="1">
            <a:spLocks noChangeArrowheads="1"/>
          </p:cNvSpPr>
          <p:nvPr/>
        </p:nvSpPr>
        <p:spPr bwMode="auto">
          <a:xfrm>
            <a:off x="130236" y="1920327"/>
            <a:ext cx="488992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There’s only one catch!  You are </a:t>
            </a:r>
            <a:r>
              <a:rPr lang="en-US" sz="2000" dirty="0">
                <a:solidFill>
                  <a:srgbClr val="FF0000"/>
                </a:solidFill>
              </a:rPr>
              <a:t>forbidden</a:t>
            </a:r>
            <a:r>
              <a:rPr lang="en-US" sz="2000" dirty="0">
                <a:solidFill>
                  <a:schemeClr val="tx1"/>
                </a:solidFill>
              </a:rPr>
              <a:t> from passing in an array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with </a:t>
            </a:r>
            <a:r>
              <a:rPr lang="en-US" sz="2000" dirty="0">
                <a:solidFill>
                  <a:srgbClr val="FF0000"/>
                </a:solidFill>
              </a:rPr>
              <a:t>n elements </a:t>
            </a:r>
            <a:r>
              <a:rPr lang="en-US" sz="2000" dirty="0">
                <a:solidFill>
                  <a:schemeClr val="tx1"/>
                </a:solidFill>
              </a:rPr>
              <a:t>to this function.</a:t>
            </a:r>
          </a:p>
        </p:txBody>
      </p:sp>
      <p:sp>
        <p:nvSpPr>
          <p:cNvPr id="40" name="Text Box 8"/>
          <p:cNvSpPr txBox="1">
            <a:spLocks noChangeArrowheads="1"/>
          </p:cNvSpPr>
          <p:nvPr/>
        </p:nvSpPr>
        <p:spPr bwMode="auto">
          <a:xfrm>
            <a:off x="260606" y="3196679"/>
            <a:ext cx="459469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So you can’t use it to sum up an entire array (</a:t>
            </a:r>
            <a:r>
              <a:rPr lang="en-US" sz="2000" dirty="0">
                <a:solidFill>
                  <a:srgbClr val="FF0000"/>
                </a:solidFill>
              </a:rPr>
              <a:t>one with all n items</a:t>
            </a:r>
            <a:r>
              <a:rPr lang="en-US" sz="2000" dirty="0">
                <a:solidFill>
                  <a:schemeClr val="tx1"/>
                </a:solidFill>
              </a:rPr>
              <a:t>)…</a:t>
            </a: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337225" y="5167913"/>
            <a:ext cx="407529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Show how to use the </a:t>
            </a:r>
            <a:r>
              <a:rPr lang="en-US" sz="2000" dirty="0">
                <a:solidFill>
                  <a:srgbClr val="FF0000"/>
                </a:solidFill>
              </a:rPr>
              <a:t>magic function</a:t>
            </a:r>
            <a:r>
              <a:rPr lang="en-US" sz="2000" dirty="0">
                <a:solidFill>
                  <a:schemeClr val="tx1"/>
                </a:solidFill>
              </a:rPr>
              <a:t> to sum the </a:t>
            </a:r>
            <a:r>
              <a:rPr lang="en-US" sz="2000" dirty="0">
                <a:solidFill>
                  <a:srgbClr val="FF0000"/>
                </a:solidFill>
              </a:rPr>
              <a:t>first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n-1</a:t>
            </a:r>
            <a:r>
              <a:rPr lang="en-US" sz="2000" dirty="0">
                <a:solidFill>
                  <a:schemeClr val="tx1"/>
                </a:solidFill>
              </a:rPr>
              <a:t> items of the array.</a:t>
            </a: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-21162" y="4186410"/>
            <a:ext cx="48494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But you can use it to sum up smaller arrays (e.g., with </a:t>
            </a:r>
            <a:r>
              <a:rPr lang="en-US" sz="2000" dirty="0">
                <a:solidFill>
                  <a:srgbClr val="FF0000"/>
                </a:solidFill>
              </a:rPr>
              <a:t>n-1</a:t>
            </a:r>
            <a:r>
              <a:rPr lang="en-US" sz="2000" dirty="0">
                <a:solidFill>
                  <a:schemeClr val="tx1"/>
                </a:solidFill>
              </a:rPr>
              <a:t> elements)!</a:t>
            </a:r>
          </a:p>
        </p:txBody>
      </p:sp>
      <p:sp>
        <p:nvSpPr>
          <p:cNvPr id="45" name="Text Box 8"/>
          <p:cNvSpPr txBox="1">
            <a:spLocks noChangeArrowheads="1"/>
          </p:cNvSpPr>
          <p:nvPr/>
        </p:nvSpPr>
        <p:spPr bwMode="auto">
          <a:xfrm>
            <a:off x="5038928" y="828230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[],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cxnSp>
        <p:nvCxnSpPr>
          <p:cNvPr id="46" name="Straight Arrow Connector 45"/>
          <p:cNvCxnSpPr/>
          <p:nvPr/>
        </p:nvCxnSpPr>
        <p:spPr bwMode="auto">
          <a:xfrm>
            <a:off x="5245100" y="1428029"/>
            <a:ext cx="0" cy="281216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 flipH="1">
            <a:off x="7028489" y="1402629"/>
            <a:ext cx="506748" cy="281216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6"/>
          <p:cNvSpPr txBox="1">
            <a:spLocks noChangeArrowheads="1"/>
          </p:cNvSpPr>
          <p:nvPr/>
        </p:nvSpPr>
        <p:spPr bwMode="auto">
          <a:xfrm>
            <a:off x="4791608" y="5631656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arr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rgbClr val="FF0000"/>
                </a:solidFill>
              </a:rPr>
              <a:t> n</a:t>
            </a:r>
            <a:r>
              <a:rPr lang="en-US" dirty="0"/>
              <a:t> );  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4876800" y="5730902"/>
            <a:ext cx="2899342" cy="21435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Text Box 15"/>
          <p:cNvSpPr txBox="1">
            <a:spLocks noChangeArrowheads="1"/>
          </p:cNvSpPr>
          <p:nvPr/>
        </p:nvSpPr>
        <p:spPr bwMode="auto">
          <a:xfrm>
            <a:off x="4797241" y="5305865"/>
            <a:ext cx="48239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/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n-1</a:t>
            </a:r>
            <a:r>
              <a:rPr lang="en-US" dirty="0"/>
              <a:t> ); </a:t>
            </a:r>
            <a:r>
              <a:rPr lang="en-US" sz="1200" dirty="0"/>
              <a:t> // first n-1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0" name="Text Box 15"/>
          <p:cNvSpPr txBox="1">
            <a:spLocks noChangeArrowheads="1"/>
          </p:cNvSpPr>
          <p:nvPr/>
        </p:nvSpPr>
        <p:spPr bwMode="auto">
          <a:xfrm>
            <a:off x="4793590" y="5631616"/>
            <a:ext cx="42527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arr+1, n-1 </a:t>
            </a:r>
            <a:r>
              <a:rPr lang="en-US" dirty="0"/>
              <a:t>); </a:t>
            </a:r>
            <a:r>
              <a:rPr lang="en-US" sz="1200" dirty="0"/>
              <a:t> // last n-1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339382" y="5177878"/>
            <a:ext cx="407529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Now show how to use the </a:t>
            </a:r>
            <a:r>
              <a:rPr lang="en-US" sz="2000" dirty="0">
                <a:solidFill>
                  <a:srgbClr val="FF0000"/>
                </a:solidFill>
              </a:rPr>
              <a:t>magic function</a:t>
            </a:r>
            <a:r>
              <a:rPr lang="en-US" sz="2000" dirty="0">
                <a:solidFill>
                  <a:schemeClr val="tx1"/>
                </a:solidFill>
              </a:rPr>
              <a:t> to sum the </a:t>
            </a:r>
            <a:r>
              <a:rPr lang="en-US" sz="2000" dirty="0">
                <a:solidFill>
                  <a:srgbClr val="FF0000"/>
                </a:solidFill>
              </a:rPr>
              <a:t>last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n-1</a:t>
            </a:r>
            <a:r>
              <a:rPr lang="en-US" sz="2000" dirty="0">
                <a:solidFill>
                  <a:schemeClr val="tx1"/>
                </a:solidFill>
              </a:rPr>
              <a:t> items of the array.</a:t>
            </a: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306082" y="5181672"/>
            <a:ext cx="407529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Now show how to use the </a:t>
            </a:r>
            <a:r>
              <a:rPr lang="en-US" sz="2000" dirty="0">
                <a:solidFill>
                  <a:srgbClr val="FF0000"/>
                </a:solidFill>
              </a:rPr>
              <a:t>magic function</a:t>
            </a:r>
            <a:r>
              <a:rPr lang="en-US" sz="2000" dirty="0">
                <a:solidFill>
                  <a:schemeClr val="tx1"/>
                </a:solidFill>
              </a:rPr>
              <a:t> to sum the </a:t>
            </a:r>
            <a:r>
              <a:rPr lang="en-US" sz="2000" dirty="0">
                <a:solidFill>
                  <a:srgbClr val="FF0000"/>
                </a:solidFill>
              </a:rPr>
              <a:t>first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half</a:t>
            </a:r>
            <a:r>
              <a:rPr lang="en-US" sz="2000" dirty="0">
                <a:solidFill>
                  <a:schemeClr val="tx1"/>
                </a:solidFill>
              </a:rPr>
              <a:t> of the array.</a:t>
            </a:r>
          </a:p>
        </p:txBody>
      </p:sp>
      <p:sp>
        <p:nvSpPr>
          <p:cNvPr id="71" name="Text Box 8"/>
          <p:cNvSpPr txBox="1">
            <a:spLocks noChangeArrowheads="1"/>
          </p:cNvSpPr>
          <p:nvPr/>
        </p:nvSpPr>
        <p:spPr bwMode="auto">
          <a:xfrm>
            <a:off x="260606" y="5166324"/>
            <a:ext cx="407529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Finally show how to use the </a:t>
            </a:r>
            <a:r>
              <a:rPr lang="en-US" sz="2000" dirty="0">
                <a:solidFill>
                  <a:srgbClr val="FF0000"/>
                </a:solidFill>
              </a:rPr>
              <a:t>magic function</a:t>
            </a:r>
            <a:r>
              <a:rPr lang="en-US" sz="2000" dirty="0">
                <a:solidFill>
                  <a:schemeClr val="tx1"/>
                </a:solidFill>
              </a:rPr>
              <a:t> to sum the </a:t>
            </a:r>
            <a:r>
              <a:rPr lang="en-US" sz="2000" dirty="0">
                <a:solidFill>
                  <a:srgbClr val="FF0000"/>
                </a:solidFill>
              </a:rPr>
              <a:t>last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half </a:t>
            </a:r>
            <a:r>
              <a:rPr lang="en-US" sz="2000" dirty="0">
                <a:solidFill>
                  <a:schemeClr val="tx1"/>
                </a:solidFill>
              </a:rPr>
              <a:t>of the array.</a:t>
            </a:r>
          </a:p>
        </p:txBody>
      </p:sp>
      <p:sp>
        <p:nvSpPr>
          <p:cNvPr id="2" name="Rectangle 1"/>
          <p:cNvSpPr/>
          <p:nvPr/>
        </p:nvSpPr>
        <p:spPr>
          <a:xfrm>
            <a:off x="6677437" y="5633683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chemeClr val="tx1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6600CC"/>
                </a:solidFill>
              </a:rPr>
              <a:t>,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384041" y="5635608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n-1</a:t>
            </a:r>
          </a:p>
        </p:txBody>
      </p:sp>
      <p:sp>
        <p:nvSpPr>
          <p:cNvPr id="3" name="Rectangle 2"/>
          <p:cNvSpPr/>
          <p:nvPr/>
        </p:nvSpPr>
        <p:spPr>
          <a:xfrm>
            <a:off x="6653221" y="6276869"/>
            <a:ext cx="1079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 err="1"/>
              <a:t>+</a:t>
            </a:r>
            <a:r>
              <a:rPr lang="en-US" dirty="0" err="1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rgbClr val="FF0000"/>
                </a:solidFill>
              </a:rPr>
              <a:t>/2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</p:txBody>
      </p:sp>
      <p:sp>
        <p:nvSpPr>
          <p:cNvPr id="4" name="Rectangle 3"/>
          <p:cNvSpPr/>
          <p:nvPr/>
        </p:nvSpPr>
        <p:spPr>
          <a:xfrm>
            <a:off x="7595237" y="62768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–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n/2</a:t>
            </a:r>
            <a:r>
              <a:rPr lang="en-US" sz="1000" dirty="0"/>
              <a:t> 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 bwMode="auto">
          <a:xfrm>
            <a:off x="7079150" y="4861366"/>
            <a:ext cx="1183496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6201610" y="4883873"/>
            <a:ext cx="877539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6621754" y="4863291"/>
            <a:ext cx="1642817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6207080" y="4864685"/>
            <a:ext cx="1642817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3" name="AutoShape 22"/>
          <p:cNvSpPr>
            <a:spLocks noChangeArrowheads="1"/>
          </p:cNvSpPr>
          <p:nvPr/>
        </p:nvSpPr>
        <p:spPr bwMode="auto">
          <a:xfrm>
            <a:off x="4448175" y="2452892"/>
            <a:ext cx="4572000" cy="2209800"/>
          </a:xfrm>
          <a:prstGeom prst="wedgeRoundRectCallout">
            <a:avLst>
              <a:gd name="adj1" fmla="val 4697"/>
              <a:gd name="adj2" fmla="val 97989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If you recall from the pointer lecture, this is called “pointer arithmetic.”</a:t>
            </a:r>
          </a:p>
          <a:p>
            <a:endParaRPr lang="en-US" dirty="0"/>
          </a:p>
          <a:p>
            <a:r>
              <a:rPr lang="en-US" dirty="0"/>
              <a:t>This means “</a:t>
            </a:r>
            <a:r>
              <a:rPr lang="en-US" dirty="0">
                <a:solidFill>
                  <a:srgbClr val="6600CC"/>
                </a:solidFill>
              </a:rPr>
              <a:t>give me a pointer to the item in the array that is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6600CC"/>
                </a:solidFill>
              </a:rPr>
              <a:t> element from the array’s start</a:t>
            </a:r>
            <a:r>
              <a:rPr lang="en-US" dirty="0"/>
              <a:t>,” e.g., &amp;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]</a:t>
            </a:r>
          </a:p>
          <a:p>
            <a:endParaRPr lang="en-US" dirty="0"/>
          </a:p>
        </p:txBody>
      </p:sp>
      <p:sp>
        <p:nvSpPr>
          <p:cNvPr id="25" name="AutoShape 22"/>
          <p:cNvSpPr>
            <a:spLocks noChangeArrowheads="1"/>
          </p:cNvSpPr>
          <p:nvPr/>
        </p:nvSpPr>
        <p:spPr bwMode="auto">
          <a:xfrm>
            <a:off x="2930098" y="895416"/>
            <a:ext cx="6091545" cy="2209800"/>
          </a:xfrm>
          <a:prstGeom prst="wedgeRoundRectCallout">
            <a:avLst>
              <a:gd name="adj1" fmla="val 32340"/>
              <a:gd name="adj2" fmla="val 197868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Since we used </a:t>
            </a:r>
            <a:r>
              <a:rPr lang="en-US" dirty="0">
                <a:solidFill>
                  <a:srgbClr val="FF0000"/>
                </a:solidFill>
              </a:rPr>
              <a:t>n/2</a:t>
            </a:r>
            <a:r>
              <a:rPr lang="en-US" dirty="0"/>
              <a:t> to specify the # of items </a:t>
            </a:r>
            <a:br>
              <a:rPr lang="en-US" dirty="0"/>
            </a:br>
            <a:r>
              <a:rPr lang="en-US" dirty="0"/>
              <a:t>in the </a:t>
            </a:r>
            <a:r>
              <a:rPr lang="en-US" dirty="0">
                <a:solidFill>
                  <a:srgbClr val="FF0000"/>
                </a:solidFill>
              </a:rPr>
              <a:t>first half </a:t>
            </a:r>
            <a:r>
              <a:rPr lang="en-US" dirty="0"/>
              <a:t>of the array.</a:t>
            </a:r>
          </a:p>
          <a:p>
            <a:endParaRPr lang="en-US" dirty="0"/>
          </a:p>
          <a:p>
            <a:r>
              <a:rPr lang="en-US" dirty="0"/>
              <a:t>There are </a:t>
            </a:r>
            <a:r>
              <a:rPr lang="en-US" dirty="0">
                <a:solidFill>
                  <a:srgbClr val="FF0000"/>
                </a:solidFill>
              </a:rPr>
              <a:t>n – n/2 </a:t>
            </a:r>
            <a:r>
              <a:rPr lang="en-US" dirty="0"/>
              <a:t>items in the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second half</a:t>
            </a:r>
            <a:r>
              <a:rPr lang="en-US" dirty="0"/>
              <a:t> of the array.</a:t>
            </a:r>
          </a:p>
          <a:p>
            <a:endParaRPr lang="en-US" dirty="0"/>
          </a:p>
          <a:p>
            <a:r>
              <a:rPr lang="en-US" dirty="0"/>
              <a:t>e.g., if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/>
              <a:t>, then </a:t>
            </a:r>
            <a:r>
              <a:rPr lang="en-US" dirty="0">
                <a:solidFill>
                  <a:srgbClr val="FF0000"/>
                </a:solidFill>
              </a:rPr>
              <a:t>n/2</a:t>
            </a:r>
            <a:r>
              <a:rPr lang="en-US" dirty="0"/>
              <a:t> ==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n-n/2</a:t>
            </a:r>
            <a:r>
              <a:rPr lang="en-US" dirty="0"/>
              <a:t> == </a:t>
            </a:r>
            <a:r>
              <a:rPr lang="en-US" dirty="0">
                <a:solidFill>
                  <a:srgbClr val="FF0000"/>
                </a:solidFill>
              </a:rPr>
              <a:t>3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43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3791" grpId="0"/>
      <p:bldP spid="22" grpId="0"/>
      <p:bldP spid="38" grpId="0"/>
      <p:bldP spid="39" grpId="0"/>
      <p:bldP spid="40" grpId="0"/>
      <p:bldP spid="42" grpId="0"/>
      <p:bldP spid="42" grpId="1"/>
      <p:bldP spid="44" grpId="0"/>
      <p:bldP spid="45" grpId="0"/>
      <p:bldP spid="49" grpId="0"/>
      <p:bldP spid="49" grpId="1"/>
      <p:bldP spid="58" grpId="0"/>
      <p:bldP spid="60" grpId="0"/>
      <p:bldP spid="69" grpId="0"/>
      <p:bldP spid="69" grpId="1"/>
      <p:bldP spid="70" grpId="0"/>
      <p:bldP spid="70" grpId="1"/>
      <p:bldP spid="71" grpId="0"/>
      <p:bldP spid="2" grpId="0"/>
      <p:bldP spid="53" grpId="0"/>
      <p:bldP spid="3" grpId="0"/>
      <p:bldP spid="4" grpId="0"/>
      <p:bldP spid="54" grpId="0" animBg="1"/>
      <p:bldP spid="54" grpId="1" animBg="1"/>
      <p:bldP spid="59" grpId="0" animBg="1"/>
      <p:bldP spid="59" grpId="1" animBg="1"/>
      <p:bldP spid="61" grpId="0" animBg="1"/>
      <p:bldP spid="61" grpId="1" animBg="1"/>
      <p:bldP spid="62" grpId="0" animBg="1"/>
      <p:bldP spid="62" grpId="1" animBg="1"/>
      <p:bldP spid="73" grpId="0" animBg="1"/>
      <p:bldP spid="73" grpId="1" animBg="1"/>
      <p:bldP spid="25" grpId="0" uiExpand="1" build="p" animBg="1"/>
      <p:bldP spid="25" grpId="1" build="allAtOnce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5002213" y="869430"/>
            <a:ext cx="4037012" cy="3245370"/>
            <a:chOff x="5154613" y="1021830"/>
            <a:chExt cx="4037012" cy="3245370"/>
          </a:xfrm>
        </p:grpSpPr>
        <p:sp>
          <p:nvSpPr>
            <p:cNvPr id="38" name="Rectangle 2"/>
            <p:cNvSpPr>
              <a:spLocks noChangeArrowheads="1"/>
            </p:cNvSpPr>
            <p:nvPr/>
          </p:nvSpPr>
          <p:spPr bwMode="auto">
            <a:xfrm>
              <a:off x="5162550" y="1021830"/>
              <a:ext cx="4010025" cy="324537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Text Box 3"/>
            <p:cNvSpPr txBox="1">
              <a:spLocks noChangeArrowheads="1"/>
            </p:cNvSpPr>
            <p:nvPr/>
          </p:nvSpPr>
          <p:spPr bwMode="auto">
            <a:xfrm>
              <a:off x="5183188" y="2117725"/>
              <a:ext cx="2279650" cy="210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5535613" y="1803400"/>
              <a:ext cx="36560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sumArr(int arr[</a:t>
              </a:r>
              <a:r>
                <a:rPr lang="en-US" sz="800"/>
                <a:t> </a:t>
              </a:r>
              <a:r>
                <a:rPr lang="en-US"/>
                <a:t>], int n)</a:t>
              </a:r>
            </a:p>
          </p:txBody>
        </p:sp>
        <p:sp>
          <p:nvSpPr>
            <p:cNvPr id="41" name="Text Box 6"/>
            <p:cNvSpPr txBox="1">
              <a:spLocks noChangeArrowheads="1"/>
            </p:cNvSpPr>
            <p:nvPr/>
          </p:nvSpPr>
          <p:spPr bwMode="auto">
            <a:xfrm>
              <a:off x="5154613" y="1803400"/>
              <a:ext cx="2279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</p:grp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5038928" y="828230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[],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3A7F-CFCC-40BC-84FD-258CA1D167F6}" type="slidenum">
              <a:rPr lang="en-US"/>
              <a:pPr/>
              <a:t>28</a:t>
            </a:fld>
            <a:endParaRPr lang="en-US"/>
          </a:p>
        </p:txBody>
      </p:sp>
      <p:sp>
        <p:nvSpPr>
          <p:cNvPr id="845830" name="Rectangle 6"/>
          <p:cNvSpPr>
            <a:spLocks noGrp="1" noChangeArrowheads="1"/>
          </p:cNvSpPr>
          <p:nvPr>
            <p:ph type="title"/>
          </p:nvPr>
        </p:nvSpPr>
        <p:spPr>
          <a:xfrm>
            <a:off x="685800" y="-161925"/>
            <a:ext cx="7772400" cy="1143000"/>
          </a:xfrm>
        </p:spPr>
        <p:txBody>
          <a:bodyPr/>
          <a:lstStyle/>
          <a:p>
            <a:r>
              <a:rPr lang="en-US" sz="3200"/>
              <a:t>Step #3: </a:t>
            </a:r>
            <a:r>
              <a:rPr lang="en-US" sz="3200">
                <a:solidFill>
                  <a:schemeClr val="accent2"/>
                </a:solidFill>
              </a:rPr>
              <a:t>Add your base case Code</a:t>
            </a:r>
          </a:p>
        </p:txBody>
      </p:sp>
      <p:sp>
        <p:nvSpPr>
          <p:cNvPr id="845832" name="Text Box 8"/>
          <p:cNvSpPr txBox="1">
            <a:spLocks noChangeArrowheads="1"/>
          </p:cNvSpPr>
          <p:nvPr/>
        </p:nvSpPr>
        <p:spPr bwMode="auto">
          <a:xfrm>
            <a:off x="298450" y="721396"/>
            <a:ext cx="470376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Determine your </a:t>
            </a:r>
            <a:r>
              <a:rPr lang="en-US" sz="2000" dirty="0">
                <a:solidFill>
                  <a:srgbClr val="6600CC"/>
                </a:solidFill>
              </a:rPr>
              <a:t>base case(s)</a:t>
            </a:r>
            <a:r>
              <a:rPr lang="en-US" sz="2000" dirty="0">
                <a:solidFill>
                  <a:schemeClr val="tx1"/>
                </a:solidFill>
              </a:rPr>
              <a:t> and write the code to handle them </a:t>
            </a:r>
            <a:r>
              <a:rPr lang="en-US" sz="2000" i="1" dirty="0">
                <a:solidFill>
                  <a:srgbClr val="6600CC"/>
                </a:solidFill>
              </a:rPr>
              <a:t>without recursion!</a:t>
            </a:r>
          </a:p>
        </p:txBody>
      </p:sp>
      <p:sp>
        <p:nvSpPr>
          <p:cNvPr id="845833" name="Text Box 9"/>
          <p:cNvSpPr txBox="1">
            <a:spLocks noChangeArrowheads="1"/>
          </p:cNvSpPr>
          <p:nvPr/>
        </p:nvSpPr>
        <p:spPr bwMode="auto">
          <a:xfrm>
            <a:off x="122359" y="3653135"/>
            <a:ext cx="427501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Well, what’s the sum of an empty array?  Obviously it’s </a:t>
            </a:r>
            <a:r>
              <a:rPr lang="en-US" dirty="0">
                <a:solidFill>
                  <a:srgbClr val="FF0000"/>
                </a:solidFill>
              </a:rPr>
              <a:t>zero</a:t>
            </a:r>
            <a:r>
              <a:rPr lang="en-US" dirty="0"/>
              <a:t>.  Let’s add the code to deal with this case.</a:t>
            </a:r>
          </a:p>
        </p:txBody>
      </p:sp>
      <p:sp>
        <p:nvSpPr>
          <p:cNvPr id="845834" name="Text Box 10"/>
          <p:cNvSpPr txBox="1">
            <a:spLocks noChangeArrowheads="1"/>
          </p:cNvSpPr>
          <p:nvPr/>
        </p:nvSpPr>
        <p:spPr bwMode="auto">
          <a:xfrm>
            <a:off x="377960" y="1846708"/>
            <a:ext cx="43561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Ok, so what is the smallest array that might be passed into our function?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45835" name="Text Box 11"/>
          <p:cNvSpPr txBox="1">
            <a:spLocks noChangeArrowheads="1"/>
          </p:cNvSpPr>
          <p:nvPr/>
        </p:nvSpPr>
        <p:spPr bwMode="auto">
          <a:xfrm>
            <a:off x="174624" y="4715668"/>
            <a:ext cx="42227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Do we have any other base cases?</a:t>
            </a:r>
          </a:p>
          <a:p>
            <a:r>
              <a:rPr lang="en-US" dirty="0"/>
              <a:t>For example, what if the user passes in an array with </a:t>
            </a:r>
            <a:r>
              <a:rPr lang="en-US" dirty="0">
                <a:solidFill>
                  <a:srgbClr val="6600CC"/>
                </a:solidFill>
              </a:rPr>
              <a:t>just one element</a:t>
            </a:r>
            <a:r>
              <a:rPr lang="en-US" dirty="0"/>
              <a:t>?</a:t>
            </a:r>
          </a:p>
        </p:txBody>
      </p:sp>
      <p:sp>
        <p:nvSpPr>
          <p:cNvPr id="845836" name="Text Box 12"/>
          <p:cNvSpPr txBox="1">
            <a:spLocks noChangeArrowheads="1"/>
          </p:cNvSpPr>
          <p:nvPr/>
        </p:nvSpPr>
        <p:spPr bwMode="auto">
          <a:xfrm>
            <a:off x="266700" y="5821913"/>
            <a:ext cx="413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Let’s see what that would look like…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845853" name="Text Box 29"/>
          <p:cNvSpPr txBox="1">
            <a:spLocks noChangeArrowheads="1"/>
          </p:cNvSpPr>
          <p:nvPr/>
        </p:nvSpPr>
        <p:spPr bwMode="auto">
          <a:xfrm>
            <a:off x="398584" y="2588003"/>
            <a:ext cx="43561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Well, someone could pass in a </a:t>
            </a:r>
            <a:r>
              <a:rPr lang="en-US" dirty="0">
                <a:solidFill>
                  <a:srgbClr val="6600CC"/>
                </a:solidFill>
              </a:rPr>
              <a:t>totally empty array</a:t>
            </a:r>
            <a:r>
              <a:rPr lang="en-US" dirty="0"/>
              <a:t> of size </a:t>
            </a:r>
            <a:r>
              <a:rPr lang="en-US" dirty="0">
                <a:solidFill>
                  <a:srgbClr val="6600CC"/>
                </a:solidFill>
              </a:rPr>
              <a:t>n = </a:t>
            </a:r>
            <a:r>
              <a:rPr lang="en-US" dirty="0">
                <a:solidFill>
                  <a:srgbClr val="FF0000"/>
                </a:solidFill>
              </a:rPr>
              <a:t>0.  </a:t>
            </a:r>
            <a:r>
              <a:rPr lang="en-US" dirty="0">
                <a:solidFill>
                  <a:schemeClr val="tx1"/>
                </a:solidFill>
              </a:rPr>
              <a:t>What should we do in that case?</a:t>
            </a:r>
          </a:p>
        </p:txBody>
      </p:sp>
      <p:sp>
        <p:nvSpPr>
          <p:cNvPr id="845854" name="Text Box 30"/>
          <p:cNvSpPr txBox="1">
            <a:spLocks noChangeArrowheads="1"/>
          </p:cNvSpPr>
          <p:nvPr/>
        </p:nvSpPr>
        <p:spPr bwMode="auto">
          <a:xfrm>
            <a:off x="5193301" y="2137069"/>
            <a:ext cx="38846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dirty="0">
                <a:solidFill>
                  <a:srgbClr val="6600CC"/>
                </a:solidFill>
              </a:rPr>
              <a:t>n == 0</a:t>
            </a:r>
            <a:r>
              <a:rPr lang="en-US" dirty="0"/>
              <a:t>)  return 0;  </a:t>
            </a:r>
            <a:r>
              <a:rPr lang="en-US" sz="1600" dirty="0"/>
              <a:t> </a:t>
            </a:r>
            <a:endParaRPr lang="en-US" sz="1200" dirty="0"/>
          </a:p>
        </p:txBody>
      </p:sp>
      <p:sp>
        <p:nvSpPr>
          <p:cNvPr id="845877" name="Text Box 53"/>
          <p:cNvSpPr txBox="1">
            <a:spLocks noChangeArrowheads="1"/>
          </p:cNvSpPr>
          <p:nvPr/>
        </p:nvSpPr>
        <p:spPr bwMode="auto">
          <a:xfrm>
            <a:off x="5193399" y="2464153"/>
            <a:ext cx="38846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dirty="0">
                <a:solidFill>
                  <a:srgbClr val="6600CC"/>
                </a:solidFill>
              </a:rPr>
              <a:t>n == 1</a:t>
            </a:r>
            <a:r>
              <a:rPr lang="en-US" dirty="0"/>
              <a:t>)  return </a:t>
            </a:r>
            <a:r>
              <a:rPr lang="en-US" dirty="0" err="1"/>
              <a:t>arr</a:t>
            </a:r>
            <a:r>
              <a:rPr lang="en-US" dirty="0"/>
              <a:t>[0];  </a:t>
            </a:r>
            <a:r>
              <a:rPr lang="en-US" sz="1200" dirty="0"/>
              <a:t> </a:t>
            </a:r>
          </a:p>
        </p:txBody>
      </p:sp>
      <p:sp>
        <p:nvSpPr>
          <p:cNvPr id="845878" name="Text Box 54"/>
          <p:cNvSpPr txBox="1">
            <a:spLocks noChangeArrowheads="1"/>
          </p:cNvSpPr>
          <p:nvPr/>
        </p:nvSpPr>
        <p:spPr bwMode="auto">
          <a:xfrm>
            <a:off x="220662" y="6345641"/>
            <a:ext cx="41306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Good. Let’s keep both of those.</a:t>
            </a:r>
            <a:endParaRPr lang="en-US" sz="1200" dirty="0">
              <a:solidFill>
                <a:srgbClr val="6600CC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05325" y="4143115"/>
            <a:ext cx="5115837" cy="2689485"/>
            <a:chOff x="4505325" y="4143115"/>
            <a:chExt cx="5115837" cy="2689485"/>
          </a:xfrm>
        </p:grpSpPr>
        <p:grpSp>
          <p:nvGrpSpPr>
            <p:cNvPr id="30" name="Group 29"/>
            <p:cNvGrpSpPr/>
            <p:nvPr/>
          </p:nvGrpSpPr>
          <p:grpSpPr>
            <a:xfrm>
              <a:off x="4505325" y="4143115"/>
              <a:ext cx="4638675" cy="2689485"/>
              <a:chOff x="4505325" y="4143115"/>
              <a:chExt cx="4638675" cy="2689485"/>
            </a:xfrm>
          </p:grpSpPr>
          <p:sp>
            <p:nvSpPr>
              <p:cNvPr id="31" name="Rectangle 12"/>
              <p:cNvSpPr>
                <a:spLocks noChangeArrowheads="1"/>
              </p:cNvSpPr>
              <p:nvPr/>
            </p:nvSpPr>
            <p:spPr bwMode="auto">
              <a:xfrm>
                <a:off x="4524375" y="4152900"/>
                <a:ext cx="4495800" cy="2679700"/>
              </a:xfrm>
              <a:prstGeom prst="rect">
                <a:avLst/>
              </a:prstGeom>
              <a:solidFill>
                <a:srgbClr val="F7FFF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" name="Text Box 13"/>
              <p:cNvSpPr txBox="1">
                <a:spLocks noChangeArrowheads="1"/>
              </p:cNvSpPr>
              <p:nvPr/>
            </p:nvSpPr>
            <p:spPr bwMode="auto">
              <a:xfrm>
                <a:off x="4505325" y="4143115"/>
                <a:ext cx="4638675" cy="2530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 err="1"/>
                  <a:t>int</a:t>
                </a:r>
                <a:r>
                  <a:rPr lang="en-US" dirty="0"/>
                  <a:t> main()</a:t>
                </a:r>
              </a:p>
              <a:p>
                <a:pPr algn="l"/>
                <a:r>
                  <a:rPr lang="en-US" sz="1200" b="1" dirty="0"/>
                  <a:t>{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const</a:t>
                </a:r>
                <a:r>
                  <a:rPr lang="en-US" dirty="0"/>
                  <a:t> </a:t>
                </a:r>
                <a:r>
                  <a:rPr lang="en-US" dirty="0" err="1"/>
                  <a:t>int</a:t>
                </a:r>
                <a:r>
                  <a:rPr lang="en-US" dirty="0"/>
                  <a:t> n = 5;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int</a:t>
                </a:r>
                <a:r>
                  <a:rPr lang="en-US" dirty="0"/>
                  <a:t> </a:t>
                </a:r>
                <a:r>
                  <a:rPr lang="en-US" dirty="0" err="1"/>
                  <a:t>arr</a:t>
                </a:r>
                <a:r>
                  <a:rPr lang="en-US" dirty="0"/>
                  <a:t>[n] = { 10, 100, 42, 72, 16}, s;</a:t>
                </a:r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r>
                  <a:rPr lang="en-US" sz="600" dirty="0"/>
                  <a:t>      </a:t>
                </a:r>
              </a:p>
              <a:p>
                <a:pPr algn="l"/>
                <a:r>
                  <a:rPr lang="en-US" sz="1200" dirty="0"/>
                  <a:t> </a:t>
                </a:r>
              </a:p>
              <a:p>
                <a:pPr algn="l"/>
                <a:br>
                  <a:rPr lang="en-US" sz="1200" dirty="0"/>
                </a:br>
                <a:endParaRPr lang="en-US" sz="1200" dirty="0"/>
              </a:p>
              <a:p>
                <a:pPr algn="l"/>
                <a:endParaRPr lang="en-US" sz="600" dirty="0"/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200" b="1" dirty="0"/>
                  <a:t>}</a:t>
                </a:r>
              </a:p>
            </p:txBody>
          </p:sp>
        </p:grpSp>
        <p:sp>
          <p:nvSpPr>
            <p:cNvPr id="33" name="Text Box 15"/>
            <p:cNvSpPr txBox="1">
              <a:spLocks noChangeArrowheads="1"/>
            </p:cNvSpPr>
            <p:nvPr/>
          </p:nvSpPr>
          <p:spPr bwMode="auto">
            <a:xfrm>
              <a:off x="4761094" y="5968740"/>
              <a:ext cx="446563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dirty="0">
                  <a:solidFill>
                    <a:srgbClr val="6600CC"/>
                  </a:solidFill>
                </a:rPr>
                <a:t> </a:t>
              </a:r>
              <a:r>
                <a:rPr lang="en-US" dirty="0"/>
                <a:t>); </a:t>
              </a:r>
              <a:r>
                <a:rPr lang="en-US" sz="1200" dirty="0"/>
                <a:t> // sums 1</a:t>
              </a:r>
              <a:r>
                <a:rPr lang="en-US" sz="1200" baseline="30000" dirty="0"/>
                <a:t>st</a:t>
              </a:r>
              <a:r>
                <a:rPr lang="en-US" sz="1200" dirty="0"/>
                <a:t> half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4732518" y="6302115"/>
              <a:ext cx="487789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 err="1"/>
                <a:t>+</a:t>
              </a:r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dirty="0">
                  <a:solidFill>
                    <a:srgbClr val="FF0000"/>
                  </a:solidFill>
                </a:rPr>
                <a:t>/2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</a:t>
              </a:r>
              <a:r>
                <a:rPr lang="en-US" sz="11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–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sz="1000" dirty="0"/>
                <a:t>  </a:t>
              </a:r>
              <a:r>
                <a:rPr lang="en-US" dirty="0"/>
                <a:t>); </a:t>
              </a:r>
              <a:r>
                <a:rPr lang="en-US" sz="1200" dirty="0"/>
                <a:t>// 2</a:t>
              </a:r>
              <a:r>
                <a:rPr lang="en-US" sz="1200" baseline="30000" dirty="0"/>
                <a:t>nd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 Box 15"/>
            <p:cNvSpPr txBox="1">
              <a:spLocks noChangeArrowheads="1"/>
            </p:cNvSpPr>
            <p:nvPr/>
          </p:nvSpPr>
          <p:spPr bwMode="auto">
            <a:xfrm>
              <a:off x="4797241" y="5305865"/>
              <a:ext cx="482392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first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 Box 15"/>
            <p:cNvSpPr txBox="1">
              <a:spLocks noChangeArrowheads="1"/>
            </p:cNvSpPr>
            <p:nvPr/>
          </p:nvSpPr>
          <p:spPr bwMode="auto">
            <a:xfrm>
              <a:off x="4786494" y="5631656"/>
              <a:ext cx="425273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6600CC"/>
                  </a:solidFill>
                </a:rPr>
                <a:t> arr+1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last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5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5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45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45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832" grpId="0"/>
      <p:bldP spid="845833" grpId="0"/>
      <p:bldP spid="845834" grpId="0"/>
      <p:bldP spid="845835" grpId="0"/>
      <p:bldP spid="845836" grpId="0"/>
      <p:bldP spid="845853" grpId="0"/>
      <p:bldP spid="84587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5002213" y="869430"/>
            <a:ext cx="4037012" cy="3245370"/>
            <a:chOff x="5154613" y="1021830"/>
            <a:chExt cx="4037012" cy="3245370"/>
          </a:xfrm>
        </p:grpSpPr>
        <p:sp>
          <p:nvSpPr>
            <p:cNvPr id="84" name="Rectangle 2"/>
            <p:cNvSpPr>
              <a:spLocks noChangeArrowheads="1"/>
            </p:cNvSpPr>
            <p:nvPr/>
          </p:nvSpPr>
          <p:spPr bwMode="auto">
            <a:xfrm>
              <a:off x="5162550" y="1021830"/>
              <a:ext cx="4010025" cy="324537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85" name="Text Box 3"/>
            <p:cNvSpPr txBox="1">
              <a:spLocks noChangeArrowheads="1"/>
            </p:cNvSpPr>
            <p:nvPr/>
          </p:nvSpPr>
          <p:spPr bwMode="auto">
            <a:xfrm>
              <a:off x="5183188" y="2117725"/>
              <a:ext cx="2279650" cy="210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6" name="Text Box 5"/>
            <p:cNvSpPr txBox="1">
              <a:spLocks noChangeArrowheads="1"/>
            </p:cNvSpPr>
            <p:nvPr/>
          </p:nvSpPr>
          <p:spPr bwMode="auto">
            <a:xfrm>
              <a:off x="5535613" y="1803400"/>
              <a:ext cx="36560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sumArr(int arr[</a:t>
              </a:r>
              <a:r>
                <a:rPr lang="en-US" sz="800"/>
                <a:t> </a:t>
              </a:r>
              <a:r>
                <a:rPr lang="en-US"/>
                <a:t>], int n)</a:t>
              </a:r>
            </a:p>
          </p:txBody>
        </p:sp>
        <p:sp>
          <p:nvSpPr>
            <p:cNvPr id="87" name="Text Box 6"/>
            <p:cNvSpPr txBox="1">
              <a:spLocks noChangeArrowheads="1"/>
            </p:cNvSpPr>
            <p:nvPr/>
          </p:nvSpPr>
          <p:spPr bwMode="auto">
            <a:xfrm>
              <a:off x="5154613" y="1803400"/>
              <a:ext cx="2279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</p:grpSp>
      <p:sp>
        <p:nvSpPr>
          <p:cNvPr id="88" name="Text Box 8"/>
          <p:cNvSpPr txBox="1">
            <a:spLocks noChangeArrowheads="1"/>
          </p:cNvSpPr>
          <p:nvPr/>
        </p:nvSpPr>
        <p:spPr bwMode="auto">
          <a:xfrm>
            <a:off x="5038928" y="828230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[],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60" name="Rectangle 5"/>
          <p:cNvSpPr>
            <a:spLocks noGrp="1" noChangeArrowheads="1"/>
          </p:cNvSpPr>
          <p:nvPr>
            <p:ph type="title"/>
          </p:nvPr>
        </p:nvSpPr>
        <p:spPr>
          <a:xfrm>
            <a:off x="114650" y="-216825"/>
            <a:ext cx="9048750" cy="1143000"/>
          </a:xfrm>
        </p:spPr>
        <p:txBody>
          <a:bodyPr/>
          <a:lstStyle/>
          <a:p>
            <a:r>
              <a:rPr lang="en-US" sz="2800" dirty="0"/>
              <a:t>Step #4: </a:t>
            </a:r>
            <a:r>
              <a:rPr lang="en-US" sz="2800" dirty="0">
                <a:solidFill>
                  <a:schemeClr val="accent2"/>
                </a:solidFill>
              </a:rPr>
              <a:t>Solve the problem using the magic function</a:t>
            </a: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C846-C6BE-4D48-8633-C46FDBD938CA}" type="slidenum">
              <a:rPr lang="en-US"/>
              <a:pPr/>
              <a:t>29</a:t>
            </a:fld>
            <a:endParaRPr lang="en-US"/>
          </a:p>
        </p:txBody>
      </p:sp>
      <p:sp>
        <p:nvSpPr>
          <p:cNvPr id="847884" name="Text Box 12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93301" y="2137069"/>
            <a:ext cx="3884710" cy="696416"/>
            <a:chOff x="5249863" y="2137069"/>
            <a:chExt cx="3884710" cy="696416"/>
          </a:xfrm>
        </p:grpSpPr>
        <p:sp>
          <p:nvSpPr>
            <p:cNvPr id="45" name="Text Box 30"/>
            <p:cNvSpPr txBox="1">
              <a:spLocks noChangeArrowheads="1"/>
            </p:cNvSpPr>
            <p:nvPr/>
          </p:nvSpPr>
          <p:spPr bwMode="auto">
            <a:xfrm>
              <a:off x="5249863" y="2137069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0</a:t>
              </a:r>
              <a:r>
                <a:rPr lang="en-US" dirty="0"/>
                <a:t>)  return 0;  </a:t>
              </a:r>
              <a:r>
                <a:rPr lang="en-US" sz="1600" dirty="0"/>
                <a:t> </a:t>
              </a:r>
              <a:endParaRPr lang="en-US" sz="1200" dirty="0"/>
            </a:p>
          </p:txBody>
        </p:sp>
        <p:sp>
          <p:nvSpPr>
            <p:cNvPr id="46" name="Text Box 53"/>
            <p:cNvSpPr txBox="1">
              <a:spLocks noChangeArrowheads="1"/>
            </p:cNvSpPr>
            <p:nvPr/>
          </p:nvSpPr>
          <p:spPr bwMode="auto">
            <a:xfrm>
              <a:off x="5249961" y="2464153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1</a:t>
              </a:r>
              <a:r>
                <a:rPr lang="en-US" dirty="0"/>
                <a:t>)  return </a:t>
              </a:r>
              <a:r>
                <a:rPr lang="en-US" dirty="0" err="1"/>
                <a:t>arr</a:t>
              </a:r>
              <a:r>
                <a:rPr lang="en-US" dirty="0"/>
                <a:t>[0];  </a:t>
              </a:r>
              <a:r>
                <a:rPr lang="en-US" sz="1200" dirty="0"/>
                <a:t> </a:t>
              </a:r>
            </a:p>
          </p:txBody>
        </p:sp>
      </p:grpSp>
      <p:sp>
        <p:nvSpPr>
          <p:cNvPr id="61" name="Text Box 8"/>
          <p:cNvSpPr txBox="1">
            <a:spLocks noChangeArrowheads="1"/>
          </p:cNvSpPr>
          <p:nvPr/>
        </p:nvSpPr>
        <p:spPr bwMode="auto">
          <a:xfrm>
            <a:off x="146299" y="2857242"/>
            <a:ext cx="4933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 let’s try to break our problem into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>
                <a:solidFill>
                  <a:schemeClr val="tx1"/>
                </a:solidFill>
              </a:rPr>
              <a:t> (or more) simpler sub-problems and use our magic function to solve those.</a:t>
            </a: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140314" y="1784707"/>
            <a:ext cx="48451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Unfortunately, you can’t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to do all the work for you…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(it can’t solve problems of size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10652" y="771801"/>
            <a:ext cx="4740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Now try to figure out how to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in your new function to help you solve the problem.</a:t>
            </a:r>
          </a:p>
        </p:txBody>
      </p:sp>
      <p:sp>
        <p:nvSpPr>
          <p:cNvPr id="66" name="Text Box 16"/>
          <p:cNvSpPr txBox="1">
            <a:spLocks noChangeArrowheads="1"/>
          </p:cNvSpPr>
          <p:nvPr/>
        </p:nvSpPr>
        <p:spPr bwMode="auto">
          <a:xfrm>
            <a:off x="5190167" y="2856567"/>
            <a:ext cx="3929400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s = </a:t>
            </a:r>
            <a:r>
              <a:rPr lang="en-US" dirty="0" err="1"/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rgbClr val="FF0000"/>
                </a:solidFill>
              </a:rPr>
              <a:t> n</a:t>
            </a:r>
            <a:r>
              <a:rPr lang="en-US" dirty="0"/>
              <a:t> );   </a:t>
            </a:r>
          </a:p>
          <a:p>
            <a:pPr algn="l"/>
            <a:endParaRPr lang="en-US" sz="1100" dirty="0"/>
          </a:p>
          <a:p>
            <a:pPr algn="l"/>
            <a:r>
              <a:rPr lang="en-US" dirty="0">
                <a:solidFill>
                  <a:schemeClr val="tx1"/>
                </a:solidFill>
              </a:rPr>
              <a:t>return s;</a:t>
            </a:r>
          </a:p>
        </p:txBody>
      </p:sp>
      <p:cxnSp>
        <p:nvCxnSpPr>
          <p:cNvPr id="67" name="Straight Connector 66"/>
          <p:cNvCxnSpPr/>
          <p:nvPr/>
        </p:nvCxnSpPr>
        <p:spPr bwMode="auto">
          <a:xfrm>
            <a:off x="5285579" y="2872469"/>
            <a:ext cx="3063291" cy="33985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2" name="Group 51"/>
          <p:cNvGrpSpPr/>
          <p:nvPr/>
        </p:nvGrpSpPr>
        <p:grpSpPr>
          <a:xfrm>
            <a:off x="4505325" y="4143115"/>
            <a:ext cx="5115837" cy="2689485"/>
            <a:chOff x="4505325" y="4143115"/>
            <a:chExt cx="5115837" cy="2689485"/>
          </a:xfrm>
        </p:grpSpPr>
        <p:grpSp>
          <p:nvGrpSpPr>
            <p:cNvPr id="53" name="Group 52"/>
            <p:cNvGrpSpPr/>
            <p:nvPr/>
          </p:nvGrpSpPr>
          <p:grpSpPr>
            <a:xfrm>
              <a:off x="4505325" y="4143115"/>
              <a:ext cx="4638675" cy="2689485"/>
              <a:chOff x="4505325" y="4143115"/>
              <a:chExt cx="4638675" cy="2689485"/>
            </a:xfrm>
          </p:grpSpPr>
          <p:sp>
            <p:nvSpPr>
              <p:cNvPr id="58" name="Rectangle 12"/>
              <p:cNvSpPr>
                <a:spLocks noChangeArrowheads="1"/>
              </p:cNvSpPr>
              <p:nvPr/>
            </p:nvSpPr>
            <p:spPr bwMode="auto">
              <a:xfrm>
                <a:off x="4524375" y="4152900"/>
                <a:ext cx="4495800" cy="2679700"/>
              </a:xfrm>
              <a:prstGeom prst="rect">
                <a:avLst/>
              </a:prstGeom>
              <a:solidFill>
                <a:srgbClr val="F7FFF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9" name="Text Box 13"/>
              <p:cNvSpPr txBox="1">
                <a:spLocks noChangeArrowheads="1"/>
              </p:cNvSpPr>
              <p:nvPr/>
            </p:nvSpPr>
            <p:spPr bwMode="auto">
              <a:xfrm>
                <a:off x="4505325" y="4143115"/>
                <a:ext cx="4638675" cy="2530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 err="1"/>
                  <a:t>int</a:t>
                </a:r>
                <a:r>
                  <a:rPr lang="en-US" dirty="0"/>
                  <a:t> main()</a:t>
                </a:r>
              </a:p>
              <a:p>
                <a:pPr algn="l"/>
                <a:r>
                  <a:rPr lang="en-US" sz="1200" b="1" dirty="0"/>
                  <a:t>{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const</a:t>
                </a:r>
                <a:r>
                  <a:rPr lang="en-US" dirty="0"/>
                  <a:t> </a:t>
                </a:r>
                <a:r>
                  <a:rPr lang="en-US" dirty="0" err="1"/>
                  <a:t>int</a:t>
                </a:r>
                <a:r>
                  <a:rPr lang="en-US" dirty="0"/>
                  <a:t> n = 5;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int</a:t>
                </a:r>
                <a:r>
                  <a:rPr lang="en-US" dirty="0"/>
                  <a:t> </a:t>
                </a:r>
                <a:r>
                  <a:rPr lang="en-US" dirty="0" err="1"/>
                  <a:t>arr</a:t>
                </a:r>
                <a:r>
                  <a:rPr lang="en-US" dirty="0"/>
                  <a:t>[n] = { 10, 100, 42, 72, 16}, s;</a:t>
                </a:r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r>
                  <a:rPr lang="en-US" sz="600" dirty="0"/>
                  <a:t>      </a:t>
                </a:r>
              </a:p>
              <a:p>
                <a:pPr algn="l"/>
                <a:r>
                  <a:rPr lang="en-US" sz="1200" dirty="0"/>
                  <a:t> </a:t>
                </a:r>
              </a:p>
              <a:p>
                <a:pPr algn="l"/>
                <a:br>
                  <a:rPr lang="en-US" sz="1200" dirty="0"/>
                </a:br>
                <a:endParaRPr lang="en-US" sz="1200" dirty="0"/>
              </a:p>
              <a:p>
                <a:pPr algn="l"/>
                <a:endParaRPr lang="en-US" sz="600" dirty="0"/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200" b="1" dirty="0"/>
                  <a:t>}</a:t>
                </a:r>
              </a:p>
            </p:txBody>
          </p:sp>
        </p:grpSp>
        <p:sp>
          <p:nvSpPr>
            <p:cNvPr id="54" name="Text Box 15"/>
            <p:cNvSpPr txBox="1">
              <a:spLocks noChangeArrowheads="1"/>
            </p:cNvSpPr>
            <p:nvPr/>
          </p:nvSpPr>
          <p:spPr bwMode="auto">
            <a:xfrm>
              <a:off x="4761094" y="5968740"/>
              <a:ext cx="446563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dirty="0">
                  <a:solidFill>
                    <a:srgbClr val="6600CC"/>
                  </a:solidFill>
                </a:rPr>
                <a:t> </a:t>
              </a:r>
              <a:r>
                <a:rPr lang="en-US" dirty="0"/>
                <a:t>); </a:t>
              </a:r>
              <a:r>
                <a:rPr lang="en-US" sz="1200" dirty="0"/>
                <a:t> // sums 1</a:t>
              </a:r>
              <a:r>
                <a:rPr lang="en-US" sz="1200" baseline="30000" dirty="0"/>
                <a:t>st</a:t>
              </a:r>
              <a:r>
                <a:rPr lang="en-US" sz="1200" dirty="0"/>
                <a:t> half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 Box 34"/>
            <p:cNvSpPr txBox="1">
              <a:spLocks noChangeArrowheads="1"/>
            </p:cNvSpPr>
            <p:nvPr/>
          </p:nvSpPr>
          <p:spPr bwMode="auto">
            <a:xfrm>
              <a:off x="4732518" y="6302115"/>
              <a:ext cx="487789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 err="1"/>
                <a:t>+</a:t>
              </a:r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dirty="0">
                  <a:solidFill>
                    <a:srgbClr val="FF0000"/>
                  </a:solidFill>
                </a:rPr>
                <a:t>/2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</a:t>
              </a:r>
              <a:r>
                <a:rPr lang="en-US" sz="11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–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sz="1000" dirty="0"/>
                <a:t>  </a:t>
              </a:r>
              <a:r>
                <a:rPr lang="en-US" dirty="0"/>
                <a:t>); </a:t>
              </a:r>
              <a:r>
                <a:rPr lang="en-US" sz="1200" dirty="0"/>
                <a:t>// 2</a:t>
              </a:r>
              <a:r>
                <a:rPr lang="en-US" sz="1200" baseline="30000" dirty="0"/>
                <a:t>nd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 Box 15"/>
            <p:cNvSpPr txBox="1">
              <a:spLocks noChangeArrowheads="1"/>
            </p:cNvSpPr>
            <p:nvPr/>
          </p:nvSpPr>
          <p:spPr bwMode="auto">
            <a:xfrm>
              <a:off x="4797241" y="5305865"/>
              <a:ext cx="482392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first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 Box 15"/>
            <p:cNvSpPr txBox="1">
              <a:spLocks noChangeArrowheads="1"/>
            </p:cNvSpPr>
            <p:nvPr/>
          </p:nvSpPr>
          <p:spPr bwMode="auto">
            <a:xfrm>
              <a:off x="4786494" y="5631656"/>
              <a:ext cx="425273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6600CC"/>
                  </a:solidFill>
                </a:rPr>
                <a:t> arr+1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last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4" grpId="0"/>
      <p:bldP spid="65" grpId="0"/>
      <p:bldP spid="66" grpId="0"/>
      <p:bldP spid="6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Recursion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3953" y="1391702"/>
            <a:ext cx="5792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Recursion is one of the most difficult… but powerful computer science topics.</a:t>
            </a:r>
            <a:endParaRPr lang="en-US" sz="1600" dirty="0">
              <a:solidFill>
                <a:srgbClr val="CC9B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540" y="1279591"/>
            <a:ext cx="1310234" cy="1307822"/>
          </a:xfrm>
          <a:prstGeom prst="rect">
            <a:avLst/>
          </a:prstGeom>
        </p:spPr>
      </p:pic>
      <p:pic>
        <p:nvPicPr>
          <p:cNvPr id="14" name="Picture 13" descr="chess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39" y="3378863"/>
            <a:ext cx="1384921" cy="138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1902" y="2934162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AI for Games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35309"/>
          <a:stretch/>
        </p:blipFill>
        <p:spPr>
          <a:xfrm>
            <a:off x="4739780" y="3349117"/>
            <a:ext cx="1403565" cy="14444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02843" y="293416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Cracking Codes</a:t>
            </a: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594" y="3452286"/>
            <a:ext cx="1211552" cy="123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054590" y="2795663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Solving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 err="1">
                <a:solidFill>
                  <a:srgbClr val="7030A0"/>
                </a:solidFill>
              </a:rPr>
              <a:t>SuDoKu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405" y="2374931"/>
            <a:ext cx="5792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C00FF"/>
                </a:solidFill>
              </a:rPr>
              <a:t>Use it for things like…</a:t>
            </a:r>
            <a:endParaRPr lang="en-US" sz="1600" dirty="0">
              <a:solidFill>
                <a:srgbClr val="CC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8890" y="5011702"/>
            <a:ext cx="5542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And they </a:t>
            </a:r>
            <a:r>
              <a:rPr lang="en-US" sz="2000" i="1" dirty="0">
                <a:solidFill>
                  <a:srgbClr val="FF0000"/>
                </a:solidFill>
              </a:rPr>
              <a:t>love</a:t>
            </a:r>
            <a:r>
              <a:rPr lang="en-US" sz="2000" dirty="0"/>
              <a:t> to ask you to write recursive functions during job interviews.</a:t>
            </a:r>
            <a:endParaRPr lang="en-US" sz="1400" dirty="0">
              <a:solidFill>
                <a:srgbClr val="CC9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500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5002213" y="869430"/>
            <a:ext cx="4037012" cy="3245370"/>
            <a:chOff x="5154613" y="1021830"/>
            <a:chExt cx="4037012" cy="3245370"/>
          </a:xfrm>
        </p:grpSpPr>
        <p:sp>
          <p:nvSpPr>
            <p:cNvPr id="84" name="Rectangle 2"/>
            <p:cNvSpPr>
              <a:spLocks noChangeArrowheads="1"/>
            </p:cNvSpPr>
            <p:nvPr/>
          </p:nvSpPr>
          <p:spPr bwMode="auto">
            <a:xfrm>
              <a:off x="5162550" y="1021830"/>
              <a:ext cx="4010025" cy="324537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85" name="Text Box 3"/>
            <p:cNvSpPr txBox="1">
              <a:spLocks noChangeArrowheads="1"/>
            </p:cNvSpPr>
            <p:nvPr/>
          </p:nvSpPr>
          <p:spPr bwMode="auto">
            <a:xfrm>
              <a:off x="5183188" y="2117725"/>
              <a:ext cx="2279650" cy="210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6" name="Text Box 5"/>
            <p:cNvSpPr txBox="1">
              <a:spLocks noChangeArrowheads="1"/>
            </p:cNvSpPr>
            <p:nvPr/>
          </p:nvSpPr>
          <p:spPr bwMode="auto">
            <a:xfrm>
              <a:off x="5535613" y="1803400"/>
              <a:ext cx="36560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sumArr(int arr[</a:t>
              </a:r>
              <a:r>
                <a:rPr lang="en-US" sz="800"/>
                <a:t> </a:t>
              </a:r>
              <a:r>
                <a:rPr lang="en-US"/>
                <a:t>], int n)</a:t>
              </a:r>
            </a:p>
          </p:txBody>
        </p:sp>
        <p:sp>
          <p:nvSpPr>
            <p:cNvPr id="87" name="Text Box 6"/>
            <p:cNvSpPr txBox="1">
              <a:spLocks noChangeArrowheads="1"/>
            </p:cNvSpPr>
            <p:nvPr/>
          </p:nvSpPr>
          <p:spPr bwMode="auto">
            <a:xfrm>
              <a:off x="5154613" y="1803400"/>
              <a:ext cx="2279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</p:grpSp>
      <p:sp>
        <p:nvSpPr>
          <p:cNvPr id="88" name="Text Box 8"/>
          <p:cNvSpPr txBox="1">
            <a:spLocks noChangeArrowheads="1"/>
          </p:cNvSpPr>
          <p:nvPr/>
        </p:nvSpPr>
        <p:spPr bwMode="auto">
          <a:xfrm>
            <a:off x="5038928" y="828230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[],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60" name="Rectangle 5"/>
          <p:cNvSpPr>
            <a:spLocks noGrp="1" noChangeArrowheads="1"/>
          </p:cNvSpPr>
          <p:nvPr>
            <p:ph type="title"/>
          </p:nvPr>
        </p:nvSpPr>
        <p:spPr>
          <a:xfrm>
            <a:off x="114650" y="-216825"/>
            <a:ext cx="9048750" cy="1143000"/>
          </a:xfrm>
        </p:spPr>
        <p:txBody>
          <a:bodyPr/>
          <a:lstStyle/>
          <a:p>
            <a:r>
              <a:rPr lang="en-US" sz="2800" dirty="0"/>
              <a:t>Step #4: </a:t>
            </a:r>
            <a:r>
              <a:rPr lang="en-US" sz="2800" dirty="0">
                <a:solidFill>
                  <a:schemeClr val="accent2"/>
                </a:solidFill>
              </a:rPr>
              <a:t>Solve the problem using the magic function</a:t>
            </a: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C846-C6BE-4D48-8633-C46FDBD938CA}" type="slidenum">
              <a:rPr lang="en-US"/>
              <a:pPr/>
              <a:t>30</a:t>
            </a:fld>
            <a:endParaRPr lang="en-US"/>
          </a:p>
        </p:txBody>
      </p:sp>
      <p:sp>
        <p:nvSpPr>
          <p:cNvPr id="847884" name="Text Box 12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93301" y="2137069"/>
            <a:ext cx="3884710" cy="696416"/>
            <a:chOff x="5249863" y="2137069"/>
            <a:chExt cx="3884710" cy="696416"/>
          </a:xfrm>
        </p:grpSpPr>
        <p:sp>
          <p:nvSpPr>
            <p:cNvPr id="45" name="Text Box 30"/>
            <p:cNvSpPr txBox="1">
              <a:spLocks noChangeArrowheads="1"/>
            </p:cNvSpPr>
            <p:nvPr/>
          </p:nvSpPr>
          <p:spPr bwMode="auto">
            <a:xfrm>
              <a:off x="5249863" y="2137069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0</a:t>
              </a:r>
              <a:r>
                <a:rPr lang="en-US" dirty="0"/>
                <a:t>)  return 0;  </a:t>
              </a:r>
              <a:r>
                <a:rPr lang="en-US" sz="1600" dirty="0"/>
                <a:t> </a:t>
              </a:r>
              <a:endParaRPr lang="en-US" sz="1200" dirty="0"/>
            </a:p>
          </p:txBody>
        </p:sp>
        <p:sp>
          <p:nvSpPr>
            <p:cNvPr id="46" name="Text Box 53"/>
            <p:cNvSpPr txBox="1">
              <a:spLocks noChangeArrowheads="1"/>
            </p:cNvSpPr>
            <p:nvPr/>
          </p:nvSpPr>
          <p:spPr bwMode="auto">
            <a:xfrm>
              <a:off x="5249961" y="2464153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1</a:t>
              </a:r>
              <a:r>
                <a:rPr lang="en-US" dirty="0"/>
                <a:t>)  return </a:t>
              </a:r>
              <a:r>
                <a:rPr lang="en-US" dirty="0" err="1"/>
                <a:t>arr</a:t>
              </a:r>
              <a:r>
                <a:rPr lang="en-US" dirty="0"/>
                <a:t>[0];  </a:t>
              </a:r>
              <a:r>
                <a:rPr lang="en-US" sz="1200" dirty="0"/>
                <a:t> </a:t>
              </a:r>
            </a:p>
          </p:txBody>
        </p:sp>
      </p:grpSp>
      <p:sp>
        <p:nvSpPr>
          <p:cNvPr id="61" name="Text Box 8"/>
          <p:cNvSpPr txBox="1">
            <a:spLocks noChangeArrowheads="1"/>
          </p:cNvSpPr>
          <p:nvPr/>
        </p:nvSpPr>
        <p:spPr bwMode="auto">
          <a:xfrm>
            <a:off x="146299" y="2857242"/>
            <a:ext cx="4933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 let’s try to break our problem into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>
                <a:solidFill>
                  <a:schemeClr val="tx1"/>
                </a:solidFill>
              </a:rPr>
              <a:t> (or more) simpler sub-problems and use our magic function to solve those.</a:t>
            </a: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140314" y="1784707"/>
            <a:ext cx="48451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Unfortunately, you can’t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to do all the work for you…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(it can’t solve problems of size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10652" y="771801"/>
            <a:ext cx="4740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Now try to figure out how to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in your new function to help you solve the problem.</a:t>
            </a: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127122" y="4042263"/>
            <a:ext cx="4362206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Strategy #1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rgbClr val="CC00FF"/>
                </a:solidFill>
              </a:rPr>
              <a:t>Front to back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Your function uses the magic function to process the </a:t>
            </a:r>
            <a:r>
              <a:rPr lang="en-US" dirty="0">
                <a:solidFill>
                  <a:srgbClr val="FF0000"/>
                </a:solidFill>
              </a:rPr>
              <a:t>first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n-1</a:t>
            </a:r>
            <a:r>
              <a:rPr lang="en-US" dirty="0">
                <a:solidFill>
                  <a:schemeClr val="tx1"/>
                </a:solidFill>
              </a:rPr>
              <a:t> elements of the array, ignoring the </a:t>
            </a:r>
            <a:r>
              <a:rPr lang="en-US" dirty="0">
                <a:solidFill>
                  <a:srgbClr val="FF0000"/>
                </a:solidFill>
              </a:rPr>
              <a:t>last element</a:t>
            </a:r>
            <a:r>
              <a:rPr lang="en-US" dirty="0">
                <a:solidFill>
                  <a:schemeClr val="tx1"/>
                </a:solidFill>
              </a:rPr>
              <a:t>.</a:t>
            </a:r>
            <a:br>
              <a:rPr lang="en-US" dirty="0">
                <a:solidFill>
                  <a:schemeClr val="tx1"/>
                </a:solidFill>
              </a:rPr>
            </a:br>
            <a:endParaRPr lang="en-US" sz="10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Once it gets the result from the magic function, it combines it with the </a:t>
            </a:r>
            <a:r>
              <a:rPr lang="en-US" dirty="0">
                <a:solidFill>
                  <a:srgbClr val="FF0000"/>
                </a:solidFill>
              </a:rPr>
              <a:t>last element</a:t>
            </a:r>
            <a:r>
              <a:rPr lang="en-US" dirty="0">
                <a:solidFill>
                  <a:schemeClr val="tx1"/>
                </a:solidFill>
              </a:rPr>
              <a:t> in the array.</a:t>
            </a:r>
          </a:p>
          <a:p>
            <a:endParaRPr lang="en-US" sz="10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It then returns the full result.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12395" y="2857242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front 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29528" y="3238297"/>
            <a:ext cx="3531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total = front +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>
                <a:solidFill>
                  <a:srgbClr val="FF0000"/>
                </a:solidFill>
              </a:rPr>
              <a:t>n-1</a:t>
            </a:r>
            <a:r>
              <a:rPr lang="en-US" dirty="0"/>
              <a:t>];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29530" y="3589988"/>
            <a:ext cx="294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return total;</a:t>
            </a:r>
            <a:endParaRPr lang="en-US" dirty="0"/>
          </a:p>
        </p:txBody>
      </p:sp>
      <p:sp>
        <p:nvSpPr>
          <p:cNvPr id="39" name="Rectangle 58"/>
          <p:cNvSpPr>
            <a:spLocks noChangeArrowheads="1"/>
          </p:cNvSpPr>
          <p:nvPr/>
        </p:nvSpPr>
        <p:spPr bwMode="auto">
          <a:xfrm>
            <a:off x="127123" y="757240"/>
            <a:ext cx="4824244" cy="610076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4505325" y="4143115"/>
            <a:ext cx="5115837" cy="2689485"/>
            <a:chOff x="4505325" y="4143115"/>
            <a:chExt cx="5115837" cy="2689485"/>
          </a:xfrm>
        </p:grpSpPr>
        <p:grpSp>
          <p:nvGrpSpPr>
            <p:cNvPr id="53" name="Group 52"/>
            <p:cNvGrpSpPr/>
            <p:nvPr/>
          </p:nvGrpSpPr>
          <p:grpSpPr>
            <a:xfrm>
              <a:off x="4505325" y="4143115"/>
              <a:ext cx="4638675" cy="2689485"/>
              <a:chOff x="4505325" y="4143115"/>
              <a:chExt cx="4638675" cy="2689485"/>
            </a:xfrm>
          </p:grpSpPr>
          <p:sp>
            <p:nvSpPr>
              <p:cNvPr id="58" name="Rectangle 12"/>
              <p:cNvSpPr>
                <a:spLocks noChangeArrowheads="1"/>
              </p:cNvSpPr>
              <p:nvPr/>
            </p:nvSpPr>
            <p:spPr bwMode="auto">
              <a:xfrm>
                <a:off x="4524375" y="4152900"/>
                <a:ext cx="4495800" cy="2679700"/>
              </a:xfrm>
              <a:prstGeom prst="rect">
                <a:avLst/>
              </a:prstGeom>
              <a:solidFill>
                <a:srgbClr val="F7FFF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9" name="Text Box 13"/>
              <p:cNvSpPr txBox="1">
                <a:spLocks noChangeArrowheads="1"/>
              </p:cNvSpPr>
              <p:nvPr/>
            </p:nvSpPr>
            <p:spPr bwMode="auto">
              <a:xfrm>
                <a:off x="4505325" y="4143115"/>
                <a:ext cx="4638675" cy="2530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 err="1"/>
                  <a:t>int</a:t>
                </a:r>
                <a:r>
                  <a:rPr lang="en-US" dirty="0"/>
                  <a:t> main()</a:t>
                </a:r>
              </a:p>
              <a:p>
                <a:pPr algn="l"/>
                <a:r>
                  <a:rPr lang="en-US" sz="1200" b="1" dirty="0"/>
                  <a:t>{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const</a:t>
                </a:r>
                <a:r>
                  <a:rPr lang="en-US" dirty="0"/>
                  <a:t> </a:t>
                </a:r>
                <a:r>
                  <a:rPr lang="en-US" dirty="0" err="1"/>
                  <a:t>int</a:t>
                </a:r>
                <a:r>
                  <a:rPr lang="en-US" dirty="0"/>
                  <a:t> n = 5;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int</a:t>
                </a:r>
                <a:r>
                  <a:rPr lang="en-US" dirty="0"/>
                  <a:t> </a:t>
                </a:r>
                <a:r>
                  <a:rPr lang="en-US" dirty="0" err="1"/>
                  <a:t>arr</a:t>
                </a:r>
                <a:r>
                  <a:rPr lang="en-US" dirty="0"/>
                  <a:t>[n] = { 10, 100, 42, 72, 16}, s;</a:t>
                </a:r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r>
                  <a:rPr lang="en-US" sz="600" dirty="0"/>
                  <a:t>      </a:t>
                </a:r>
              </a:p>
              <a:p>
                <a:pPr algn="l"/>
                <a:r>
                  <a:rPr lang="en-US" sz="1200" dirty="0"/>
                  <a:t> </a:t>
                </a:r>
              </a:p>
              <a:p>
                <a:pPr algn="l"/>
                <a:br>
                  <a:rPr lang="en-US" sz="1200" dirty="0"/>
                </a:br>
                <a:endParaRPr lang="en-US" sz="1200" dirty="0"/>
              </a:p>
              <a:p>
                <a:pPr algn="l"/>
                <a:endParaRPr lang="en-US" sz="600" dirty="0"/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200" b="1" dirty="0"/>
                  <a:t>}</a:t>
                </a:r>
              </a:p>
            </p:txBody>
          </p:sp>
        </p:grpSp>
        <p:sp>
          <p:nvSpPr>
            <p:cNvPr id="54" name="Text Box 15"/>
            <p:cNvSpPr txBox="1">
              <a:spLocks noChangeArrowheads="1"/>
            </p:cNvSpPr>
            <p:nvPr/>
          </p:nvSpPr>
          <p:spPr bwMode="auto">
            <a:xfrm>
              <a:off x="4761094" y="5968740"/>
              <a:ext cx="446563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dirty="0">
                  <a:solidFill>
                    <a:srgbClr val="6600CC"/>
                  </a:solidFill>
                </a:rPr>
                <a:t> </a:t>
              </a:r>
              <a:r>
                <a:rPr lang="en-US" dirty="0"/>
                <a:t>); </a:t>
              </a:r>
              <a:r>
                <a:rPr lang="en-US" sz="1200" dirty="0"/>
                <a:t> // sums 1</a:t>
              </a:r>
              <a:r>
                <a:rPr lang="en-US" sz="1200" baseline="30000" dirty="0"/>
                <a:t>st</a:t>
              </a:r>
              <a:r>
                <a:rPr lang="en-US" sz="1200" dirty="0"/>
                <a:t> half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 Box 34"/>
            <p:cNvSpPr txBox="1">
              <a:spLocks noChangeArrowheads="1"/>
            </p:cNvSpPr>
            <p:nvPr/>
          </p:nvSpPr>
          <p:spPr bwMode="auto">
            <a:xfrm>
              <a:off x="4732518" y="6302115"/>
              <a:ext cx="487789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 err="1"/>
                <a:t>+</a:t>
              </a:r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dirty="0">
                  <a:solidFill>
                    <a:srgbClr val="FF0000"/>
                  </a:solidFill>
                </a:rPr>
                <a:t>/2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</a:t>
              </a:r>
              <a:r>
                <a:rPr lang="en-US" sz="11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–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sz="1000" dirty="0"/>
                <a:t>  </a:t>
              </a:r>
              <a:r>
                <a:rPr lang="en-US" dirty="0"/>
                <a:t>); </a:t>
              </a:r>
              <a:r>
                <a:rPr lang="en-US" sz="1200" dirty="0"/>
                <a:t>// 2</a:t>
              </a:r>
              <a:r>
                <a:rPr lang="en-US" sz="1200" baseline="30000" dirty="0"/>
                <a:t>nd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 Box 15"/>
            <p:cNvSpPr txBox="1">
              <a:spLocks noChangeArrowheads="1"/>
            </p:cNvSpPr>
            <p:nvPr/>
          </p:nvSpPr>
          <p:spPr bwMode="auto">
            <a:xfrm>
              <a:off x="4797241" y="5305865"/>
              <a:ext cx="482392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first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 Box 15"/>
            <p:cNvSpPr txBox="1">
              <a:spLocks noChangeArrowheads="1"/>
            </p:cNvSpPr>
            <p:nvPr/>
          </p:nvSpPr>
          <p:spPr bwMode="auto">
            <a:xfrm>
              <a:off x="4786494" y="5631656"/>
              <a:ext cx="425273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6600CC"/>
                  </a:solidFill>
                </a:rPr>
                <a:t> arr+1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last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Rectangle 102"/>
          <p:cNvSpPr>
            <a:spLocks noChangeArrowheads="1"/>
          </p:cNvSpPr>
          <p:nvPr/>
        </p:nvSpPr>
        <p:spPr bwMode="auto">
          <a:xfrm>
            <a:off x="5155676" y="5310726"/>
            <a:ext cx="27478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6600CC"/>
                </a:solidFill>
              </a:rPr>
              <a:t>magicsumArr</a:t>
            </a:r>
            <a:r>
              <a:rPr lang="en-US" dirty="0">
                <a:solidFill>
                  <a:srgbClr val="6600CC"/>
                </a:solidFill>
              </a:rPr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,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700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rgbClr val="6600CC"/>
                </a:solidFill>
              </a:rPr>
              <a:t>n-1 );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6170613" y="4849792"/>
            <a:ext cx="1732931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7900054" y="4849903"/>
            <a:ext cx="405503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5" name="AutoShape 46"/>
          <p:cNvSpPr>
            <a:spLocks noChangeArrowheads="1"/>
          </p:cNvSpPr>
          <p:nvPr/>
        </p:nvSpPr>
        <p:spPr bwMode="auto">
          <a:xfrm flipH="1">
            <a:off x="185319" y="2002426"/>
            <a:ext cx="3993399" cy="2985981"/>
          </a:xfrm>
          <a:prstGeom prst="wedgeRoundRectCallout">
            <a:avLst>
              <a:gd name="adj1" fmla="val -75497"/>
              <a:gd name="adj2" fmla="val -14969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400" dirty="0">
                <a:solidFill>
                  <a:srgbClr val="6600CC"/>
                </a:solidFill>
              </a:rPr>
              <a:t>Hopefully, we can agree that if the </a:t>
            </a:r>
            <a:r>
              <a:rPr lang="en-US" sz="2400" dirty="0">
                <a:solidFill>
                  <a:srgbClr val="FF0000"/>
                </a:solidFill>
              </a:rPr>
              <a:t>magic function </a:t>
            </a:r>
            <a:r>
              <a:rPr lang="en-US" sz="2400" dirty="0">
                <a:solidFill>
                  <a:srgbClr val="6600CC"/>
                </a:solidFill>
              </a:rPr>
              <a:t>does what it’s supposed to…</a:t>
            </a:r>
          </a:p>
          <a:p>
            <a:endParaRPr lang="en-US" sz="2400" dirty="0">
              <a:solidFill>
                <a:srgbClr val="6600CC"/>
              </a:solidFill>
            </a:endParaRPr>
          </a:p>
          <a:p>
            <a:r>
              <a:rPr lang="en-US" sz="2400" dirty="0">
                <a:solidFill>
                  <a:srgbClr val="6600CC"/>
                </a:solidFill>
              </a:rPr>
              <a:t>Then our new function will work correctly!</a:t>
            </a:r>
          </a:p>
        </p:txBody>
      </p:sp>
    </p:spTree>
    <p:extLst>
      <p:ext uri="{BB962C8B-B14F-4D97-AF65-F5344CB8AC3E}">
        <p14:creationId xmlns:p14="http://schemas.microsoft.com/office/powerpoint/2010/main" val="195922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85185E-6 L 0.13212 -0.3592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97" y="-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2" grpId="0"/>
      <p:bldP spid="33" grpId="0"/>
      <p:bldP spid="34" grpId="0"/>
      <p:bldP spid="39" grpId="0" animBg="1"/>
      <p:bldP spid="39" grpId="1" animBg="1"/>
      <p:bldP spid="31" grpId="0"/>
      <p:bldP spid="31" grpId="1"/>
      <p:bldP spid="3" grpId="0" animBg="1"/>
      <p:bldP spid="3" grpId="1" animBg="1"/>
      <p:bldP spid="38" grpId="0" animBg="1"/>
      <p:bldP spid="38" grpId="1" animBg="1"/>
      <p:bldP spid="35" grpId="0" animBg="1"/>
      <p:bldP spid="3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5002213" y="869430"/>
            <a:ext cx="4037012" cy="3245370"/>
            <a:chOff x="5154613" y="1021830"/>
            <a:chExt cx="4037012" cy="3245370"/>
          </a:xfrm>
        </p:grpSpPr>
        <p:sp>
          <p:nvSpPr>
            <p:cNvPr id="84" name="Rectangle 2"/>
            <p:cNvSpPr>
              <a:spLocks noChangeArrowheads="1"/>
            </p:cNvSpPr>
            <p:nvPr/>
          </p:nvSpPr>
          <p:spPr bwMode="auto">
            <a:xfrm>
              <a:off x="5162550" y="1021830"/>
              <a:ext cx="4010025" cy="324537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85" name="Text Box 3"/>
            <p:cNvSpPr txBox="1">
              <a:spLocks noChangeArrowheads="1"/>
            </p:cNvSpPr>
            <p:nvPr/>
          </p:nvSpPr>
          <p:spPr bwMode="auto">
            <a:xfrm>
              <a:off x="5183188" y="2117725"/>
              <a:ext cx="2279650" cy="210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6" name="Text Box 5"/>
            <p:cNvSpPr txBox="1">
              <a:spLocks noChangeArrowheads="1"/>
            </p:cNvSpPr>
            <p:nvPr/>
          </p:nvSpPr>
          <p:spPr bwMode="auto">
            <a:xfrm>
              <a:off x="5535613" y="1803400"/>
              <a:ext cx="36560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sumArr(int arr[</a:t>
              </a:r>
              <a:r>
                <a:rPr lang="en-US" sz="800"/>
                <a:t> </a:t>
              </a:r>
              <a:r>
                <a:rPr lang="en-US"/>
                <a:t>], int n)</a:t>
              </a:r>
            </a:p>
          </p:txBody>
        </p:sp>
        <p:sp>
          <p:nvSpPr>
            <p:cNvPr id="87" name="Text Box 6"/>
            <p:cNvSpPr txBox="1">
              <a:spLocks noChangeArrowheads="1"/>
            </p:cNvSpPr>
            <p:nvPr/>
          </p:nvSpPr>
          <p:spPr bwMode="auto">
            <a:xfrm>
              <a:off x="5154613" y="1803400"/>
              <a:ext cx="2279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</p:grpSp>
      <p:sp>
        <p:nvSpPr>
          <p:cNvPr id="88" name="Text Box 8"/>
          <p:cNvSpPr txBox="1">
            <a:spLocks noChangeArrowheads="1"/>
          </p:cNvSpPr>
          <p:nvPr/>
        </p:nvSpPr>
        <p:spPr bwMode="auto">
          <a:xfrm>
            <a:off x="5038928" y="828230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[],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60" name="Rectangle 5"/>
          <p:cNvSpPr>
            <a:spLocks noGrp="1" noChangeArrowheads="1"/>
          </p:cNvSpPr>
          <p:nvPr>
            <p:ph type="title"/>
          </p:nvPr>
        </p:nvSpPr>
        <p:spPr>
          <a:xfrm>
            <a:off x="114650" y="-216825"/>
            <a:ext cx="9048750" cy="1143000"/>
          </a:xfrm>
        </p:spPr>
        <p:txBody>
          <a:bodyPr/>
          <a:lstStyle/>
          <a:p>
            <a:r>
              <a:rPr lang="en-US" sz="2800" dirty="0"/>
              <a:t>Step #4: </a:t>
            </a:r>
            <a:r>
              <a:rPr lang="en-US" sz="2800" dirty="0">
                <a:solidFill>
                  <a:schemeClr val="accent2"/>
                </a:solidFill>
              </a:rPr>
              <a:t>Solve the problem using the magic function</a:t>
            </a: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C846-C6BE-4D48-8633-C46FDBD938CA}" type="slidenum">
              <a:rPr lang="en-US"/>
              <a:pPr/>
              <a:t>31</a:t>
            </a:fld>
            <a:endParaRPr lang="en-US"/>
          </a:p>
        </p:txBody>
      </p:sp>
      <p:sp>
        <p:nvSpPr>
          <p:cNvPr id="847884" name="Text Box 12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93301" y="2137069"/>
            <a:ext cx="3884710" cy="696416"/>
            <a:chOff x="5249863" y="2137069"/>
            <a:chExt cx="3884710" cy="696416"/>
          </a:xfrm>
        </p:grpSpPr>
        <p:sp>
          <p:nvSpPr>
            <p:cNvPr id="45" name="Text Box 30"/>
            <p:cNvSpPr txBox="1">
              <a:spLocks noChangeArrowheads="1"/>
            </p:cNvSpPr>
            <p:nvPr/>
          </p:nvSpPr>
          <p:spPr bwMode="auto">
            <a:xfrm>
              <a:off x="5249863" y="2137069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0</a:t>
              </a:r>
              <a:r>
                <a:rPr lang="en-US" dirty="0"/>
                <a:t>)  return 0;  </a:t>
              </a:r>
              <a:r>
                <a:rPr lang="en-US" sz="1600" dirty="0"/>
                <a:t> </a:t>
              </a:r>
              <a:endParaRPr lang="en-US" sz="1200" dirty="0"/>
            </a:p>
          </p:txBody>
        </p:sp>
        <p:sp>
          <p:nvSpPr>
            <p:cNvPr id="46" name="Text Box 53"/>
            <p:cNvSpPr txBox="1">
              <a:spLocks noChangeArrowheads="1"/>
            </p:cNvSpPr>
            <p:nvPr/>
          </p:nvSpPr>
          <p:spPr bwMode="auto">
            <a:xfrm>
              <a:off x="5249961" y="2464153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1</a:t>
              </a:r>
              <a:r>
                <a:rPr lang="en-US" dirty="0"/>
                <a:t>)  return </a:t>
              </a:r>
              <a:r>
                <a:rPr lang="en-US" dirty="0" err="1"/>
                <a:t>arr</a:t>
              </a:r>
              <a:r>
                <a:rPr lang="en-US" dirty="0"/>
                <a:t>[0];  </a:t>
              </a:r>
              <a:r>
                <a:rPr lang="en-US" sz="1200" dirty="0"/>
                <a:t> </a:t>
              </a:r>
            </a:p>
          </p:txBody>
        </p:sp>
      </p:grpSp>
      <p:sp>
        <p:nvSpPr>
          <p:cNvPr id="61" name="Text Box 8"/>
          <p:cNvSpPr txBox="1">
            <a:spLocks noChangeArrowheads="1"/>
          </p:cNvSpPr>
          <p:nvPr/>
        </p:nvSpPr>
        <p:spPr bwMode="auto">
          <a:xfrm>
            <a:off x="146299" y="2857242"/>
            <a:ext cx="4933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 let’s try to break our problem into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>
                <a:solidFill>
                  <a:schemeClr val="tx1"/>
                </a:solidFill>
              </a:rPr>
              <a:t> (or more) simpler sub-problems and use our magic function to solve those.</a:t>
            </a: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140314" y="1784707"/>
            <a:ext cx="48451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Unfortunately, you can’t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to do all the work for you…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(it can’t solve problems of size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10652" y="771801"/>
            <a:ext cx="4740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Now try to figure out how to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in your new function to help you solve the problem.</a:t>
            </a: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127122" y="4060721"/>
            <a:ext cx="4362206" cy="2793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Strategy #2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rgbClr val="CC00FF"/>
                </a:solidFill>
              </a:rPr>
              <a:t>Back to front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Your function uses the magic function to process the </a:t>
            </a:r>
            <a:r>
              <a:rPr lang="en-US" dirty="0">
                <a:solidFill>
                  <a:srgbClr val="FF0000"/>
                </a:solidFill>
              </a:rPr>
              <a:t>last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n-1</a:t>
            </a:r>
            <a:r>
              <a:rPr lang="en-US" dirty="0">
                <a:solidFill>
                  <a:schemeClr val="tx1"/>
                </a:solidFill>
              </a:rPr>
              <a:t> elements of the array, ignoring the </a:t>
            </a:r>
            <a:r>
              <a:rPr lang="en-US" dirty="0">
                <a:solidFill>
                  <a:srgbClr val="FF0000"/>
                </a:solidFill>
              </a:rPr>
              <a:t>first element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sz="10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Once it gets the result from the magic function, it combines it with the </a:t>
            </a:r>
            <a:r>
              <a:rPr lang="en-US" dirty="0">
                <a:solidFill>
                  <a:srgbClr val="FF0000"/>
                </a:solidFill>
              </a:rPr>
              <a:t>first element</a:t>
            </a:r>
            <a:r>
              <a:rPr lang="en-US" dirty="0">
                <a:solidFill>
                  <a:schemeClr val="tx1"/>
                </a:solidFill>
              </a:rPr>
              <a:t> in the array.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It then returns the full result.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57287" y="2844885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rear</a:t>
            </a:r>
            <a:r>
              <a:rPr lang="en-US" sz="1400" dirty="0"/>
              <a:t> </a:t>
            </a:r>
            <a:r>
              <a:rPr lang="en-US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55386" y="3238296"/>
            <a:ext cx="349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total =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] + rear;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55388" y="3589988"/>
            <a:ext cx="294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return total;</a:t>
            </a:r>
            <a:endParaRPr lang="en-US" dirty="0"/>
          </a:p>
        </p:txBody>
      </p:sp>
      <p:sp>
        <p:nvSpPr>
          <p:cNvPr id="40" name="Rectangle 58"/>
          <p:cNvSpPr>
            <a:spLocks noChangeArrowheads="1"/>
          </p:cNvSpPr>
          <p:nvPr/>
        </p:nvSpPr>
        <p:spPr bwMode="auto">
          <a:xfrm>
            <a:off x="127123" y="757240"/>
            <a:ext cx="4824244" cy="610076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1" name="AutoShape 46"/>
          <p:cNvSpPr>
            <a:spLocks noChangeArrowheads="1"/>
          </p:cNvSpPr>
          <p:nvPr/>
        </p:nvSpPr>
        <p:spPr bwMode="auto">
          <a:xfrm flipH="1">
            <a:off x="185319" y="2002426"/>
            <a:ext cx="3993399" cy="2985981"/>
          </a:xfrm>
          <a:prstGeom prst="wedgeRoundRectCallout">
            <a:avLst>
              <a:gd name="adj1" fmla="val -75497"/>
              <a:gd name="adj2" fmla="val -14969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400" dirty="0">
                <a:solidFill>
                  <a:srgbClr val="6600CC"/>
                </a:solidFill>
              </a:rPr>
              <a:t>Hopefully, we can agree that if the </a:t>
            </a:r>
            <a:r>
              <a:rPr lang="en-US" sz="2400" dirty="0">
                <a:solidFill>
                  <a:srgbClr val="FF0000"/>
                </a:solidFill>
              </a:rPr>
              <a:t>magic function </a:t>
            </a:r>
            <a:r>
              <a:rPr lang="en-US" sz="2400" dirty="0">
                <a:solidFill>
                  <a:srgbClr val="6600CC"/>
                </a:solidFill>
              </a:rPr>
              <a:t>does what it’s supposed to…</a:t>
            </a:r>
          </a:p>
          <a:p>
            <a:endParaRPr lang="en-US" sz="2400" dirty="0">
              <a:solidFill>
                <a:srgbClr val="6600CC"/>
              </a:solidFill>
            </a:endParaRPr>
          </a:p>
          <a:p>
            <a:r>
              <a:rPr lang="en-US" sz="2400" dirty="0">
                <a:solidFill>
                  <a:srgbClr val="6600CC"/>
                </a:solidFill>
              </a:rPr>
              <a:t>Then our new function will work correctly!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505325" y="4143115"/>
            <a:ext cx="5115837" cy="2689485"/>
            <a:chOff x="4505325" y="4143115"/>
            <a:chExt cx="5115837" cy="2689485"/>
          </a:xfrm>
        </p:grpSpPr>
        <p:grpSp>
          <p:nvGrpSpPr>
            <p:cNvPr id="53" name="Group 52"/>
            <p:cNvGrpSpPr/>
            <p:nvPr/>
          </p:nvGrpSpPr>
          <p:grpSpPr>
            <a:xfrm>
              <a:off x="4505325" y="4143115"/>
              <a:ext cx="4638675" cy="2689485"/>
              <a:chOff x="4505325" y="4143115"/>
              <a:chExt cx="4638675" cy="2689485"/>
            </a:xfrm>
          </p:grpSpPr>
          <p:sp>
            <p:nvSpPr>
              <p:cNvPr id="58" name="Rectangle 12"/>
              <p:cNvSpPr>
                <a:spLocks noChangeArrowheads="1"/>
              </p:cNvSpPr>
              <p:nvPr/>
            </p:nvSpPr>
            <p:spPr bwMode="auto">
              <a:xfrm>
                <a:off x="4524375" y="4152900"/>
                <a:ext cx="4495800" cy="2679700"/>
              </a:xfrm>
              <a:prstGeom prst="rect">
                <a:avLst/>
              </a:prstGeom>
              <a:solidFill>
                <a:srgbClr val="F7FFF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9" name="Text Box 13"/>
              <p:cNvSpPr txBox="1">
                <a:spLocks noChangeArrowheads="1"/>
              </p:cNvSpPr>
              <p:nvPr/>
            </p:nvSpPr>
            <p:spPr bwMode="auto">
              <a:xfrm>
                <a:off x="4505325" y="4143115"/>
                <a:ext cx="4638675" cy="2530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 err="1"/>
                  <a:t>int</a:t>
                </a:r>
                <a:r>
                  <a:rPr lang="en-US" dirty="0"/>
                  <a:t> main()</a:t>
                </a:r>
              </a:p>
              <a:p>
                <a:pPr algn="l"/>
                <a:r>
                  <a:rPr lang="en-US" sz="1200" b="1" dirty="0"/>
                  <a:t>{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const</a:t>
                </a:r>
                <a:r>
                  <a:rPr lang="en-US" dirty="0"/>
                  <a:t> </a:t>
                </a:r>
                <a:r>
                  <a:rPr lang="en-US" dirty="0" err="1"/>
                  <a:t>int</a:t>
                </a:r>
                <a:r>
                  <a:rPr lang="en-US" dirty="0"/>
                  <a:t> n = 5;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int</a:t>
                </a:r>
                <a:r>
                  <a:rPr lang="en-US" dirty="0"/>
                  <a:t> </a:t>
                </a:r>
                <a:r>
                  <a:rPr lang="en-US" dirty="0" err="1"/>
                  <a:t>arr</a:t>
                </a:r>
                <a:r>
                  <a:rPr lang="en-US" dirty="0"/>
                  <a:t>[n] = { 10, 100, 42, 72, 16}, s;</a:t>
                </a:r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r>
                  <a:rPr lang="en-US" sz="600" dirty="0"/>
                  <a:t>      </a:t>
                </a:r>
              </a:p>
              <a:p>
                <a:pPr algn="l"/>
                <a:r>
                  <a:rPr lang="en-US" sz="1200" dirty="0"/>
                  <a:t> </a:t>
                </a:r>
              </a:p>
              <a:p>
                <a:pPr algn="l"/>
                <a:br>
                  <a:rPr lang="en-US" sz="1200" dirty="0"/>
                </a:br>
                <a:endParaRPr lang="en-US" sz="1200" dirty="0"/>
              </a:p>
              <a:p>
                <a:pPr algn="l"/>
                <a:endParaRPr lang="en-US" sz="600" dirty="0"/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200" b="1" dirty="0"/>
                  <a:t>}</a:t>
                </a:r>
              </a:p>
            </p:txBody>
          </p:sp>
        </p:grpSp>
        <p:sp>
          <p:nvSpPr>
            <p:cNvPr id="54" name="Text Box 15"/>
            <p:cNvSpPr txBox="1">
              <a:spLocks noChangeArrowheads="1"/>
            </p:cNvSpPr>
            <p:nvPr/>
          </p:nvSpPr>
          <p:spPr bwMode="auto">
            <a:xfrm>
              <a:off x="4761094" y="5968740"/>
              <a:ext cx="446563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dirty="0">
                  <a:solidFill>
                    <a:srgbClr val="6600CC"/>
                  </a:solidFill>
                </a:rPr>
                <a:t> </a:t>
              </a:r>
              <a:r>
                <a:rPr lang="en-US" dirty="0"/>
                <a:t>); </a:t>
              </a:r>
              <a:r>
                <a:rPr lang="en-US" sz="1200" dirty="0"/>
                <a:t> // sums 1</a:t>
              </a:r>
              <a:r>
                <a:rPr lang="en-US" sz="1200" baseline="30000" dirty="0"/>
                <a:t>st</a:t>
              </a:r>
              <a:r>
                <a:rPr lang="en-US" sz="1200" dirty="0"/>
                <a:t> half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 Box 34"/>
            <p:cNvSpPr txBox="1">
              <a:spLocks noChangeArrowheads="1"/>
            </p:cNvSpPr>
            <p:nvPr/>
          </p:nvSpPr>
          <p:spPr bwMode="auto">
            <a:xfrm>
              <a:off x="4732518" y="6302115"/>
              <a:ext cx="487789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 err="1"/>
                <a:t>+</a:t>
              </a:r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dirty="0">
                  <a:solidFill>
                    <a:srgbClr val="FF0000"/>
                  </a:solidFill>
                </a:rPr>
                <a:t>/2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</a:t>
              </a:r>
              <a:r>
                <a:rPr lang="en-US" sz="11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–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sz="1000" dirty="0"/>
                <a:t>  </a:t>
              </a:r>
              <a:r>
                <a:rPr lang="en-US" dirty="0"/>
                <a:t>); </a:t>
              </a:r>
              <a:r>
                <a:rPr lang="en-US" sz="1200" dirty="0"/>
                <a:t>// 2</a:t>
              </a:r>
              <a:r>
                <a:rPr lang="en-US" sz="1200" baseline="30000" dirty="0"/>
                <a:t>nd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 Box 15"/>
            <p:cNvSpPr txBox="1">
              <a:spLocks noChangeArrowheads="1"/>
            </p:cNvSpPr>
            <p:nvPr/>
          </p:nvSpPr>
          <p:spPr bwMode="auto">
            <a:xfrm>
              <a:off x="4797241" y="5305865"/>
              <a:ext cx="482392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first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 Box 15"/>
            <p:cNvSpPr txBox="1">
              <a:spLocks noChangeArrowheads="1"/>
            </p:cNvSpPr>
            <p:nvPr/>
          </p:nvSpPr>
          <p:spPr bwMode="auto">
            <a:xfrm>
              <a:off x="4786494" y="5631656"/>
              <a:ext cx="425273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6600CC"/>
                  </a:solidFill>
                </a:rPr>
                <a:t> arr+1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last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Rectangle 102"/>
          <p:cNvSpPr>
            <a:spLocks noChangeArrowheads="1"/>
          </p:cNvSpPr>
          <p:nvPr/>
        </p:nvSpPr>
        <p:spPr bwMode="auto">
          <a:xfrm>
            <a:off x="5143319" y="5619651"/>
            <a:ext cx="29706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6600CC"/>
                </a:solidFill>
              </a:rPr>
              <a:t>magicsumArr</a:t>
            </a:r>
            <a:r>
              <a:rPr lang="en-US" dirty="0">
                <a:solidFill>
                  <a:srgbClr val="6600CC"/>
                </a:solidFill>
              </a:rPr>
              <a:t>( arr+1,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700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rgbClr val="6600CC"/>
                </a:solidFill>
              </a:rPr>
              <a:t>n-1 );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6524565" y="4849792"/>
            <a:ext cx="1732931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217045" y="4849792"/>
            <a:ext cx="309058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57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7037E-6 L 0.11319 -0.4062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0" y="-2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2" grpId="0"/>
      <p:bldP spid="33" grpId="0"/>
      <p:bldP spid="34" grpId="0"/>
      <p:bldP spid="40" grpId="0" animBg="1"/>
      <p:bldP spid="40" grpId="1" animBg="1"/>
      <p:bldP spid="41" grpId="0" animBg="1"/>
      <p:bldP spid="41" grpId="1" animBg="1"/>
      <p:bldP spid="31" grpId="0"/>
      <p:bldP spid="31" grpId="1"/>
      <p:bldP spid="38" grpId="0" animBg="1"/>
      <p:bldP spid="38" grpId="1" animBg="1"/>
      <p:bldP spid="39" grpId="0" animBg="1"/>
      <p:bldP spid="3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5002213" y="869430"/>
            <a:ext cx="4037012" cy="3245370"/>
            <a:chOff x="5154613" y="1021830"/>
            <a:chExt cx="4037012" cy="3245370"/>
          </a:xfrm>
        </p:grpSpPr>
        <p:sp>
          <p:nvSpPr>
            <p:cNvPr id="84" name="Rectangle 2"/>
            <p:cNvSpPr>
              <a:spLocks noChangeArrowheads="1"/>
            </p:cNvSpPr>
            <p:nvPr/>
          </p:nvSpPr>
          <p:spPr bwMode="auto">
            <a:xfrm>
              <a:off x="5162550" y="1021830"/>
              <a:ext cx="4010025" cy="324537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85" name="Text Box 3"/>
            <p:cNvSpPr txBox="1">
              <a:spLocks noChangeArrowheads="1"/>
            </p:cNvSpPr>
            <p:nvPr/>
          </p:nvSpPr>
          <p:spPr bwMode="auto">
            <a:xfrm>
              <a:off x="5183188" y="2117725"/>
              <a:ext cx="2279650" cy="210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6" name="Text Box 5"/>
            <p:cNvSpPr txBox="1">
              <a:spLocks noChangeArrowheads="1"/>
            </p:cNvSpPr>
            <p:nvPr/>
          </p:nvSpPr>
          <p:spPr bwMode="auto">
            <a:xfrm>
              <a:off x="5535613" y="1803400"/>
              <a:ext cx="36560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sumArr(int arr[</a:t>
              </a:r>
              <a:r>
                <a:rPr lang="en-US" sz="800"/>
                <a:t> </a:t>
              </a:r>
              <a:r>
                <a:rPr lang="en-US"/>
                <a:t>], int n)</a:t>
              </a:r>
            </a:p>
          </p:txBody>
        </p:sp>
        <p:sp>
          <p:nvSpPr>
            <p:cNvPr id="87" name="Text Box 6"/>
            <p:cNvSpPr txBox="1">
              <a:spLocks noChangeArrowheads="1"/>
            </p:cNvSpPr>
            <p:nvPr/>
          </p:nvSpPr>
          <p:spPr bwMode="auto">
            <a:xfrm>
              <a:off x="5154613" y="1803400"/>
              <a:ext cx="2279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</p:grpSp>
      <p:sp>
        <p:nvSpPr>
          <p:cNvPr id="88" name="Text Box 8"/>
          <p:cNvSpPr txBox="1">
            <a:spLocks noChangeArrowheads="1"/>
          </p:cNvSpPr>
          <p:nvPr/>
        </p:nvSpPr>
        <p:spPr bwMode="auto">
          <a:xfrm>
            <a:off x="5038928" y="828230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[],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60" name="Rectangle 5"/>
          <p:cNvSpPr>
            <a:spLocks noGrp="1" noChangeArrowheads="1"/>
          </p:cNvSpPr>
          <p:nvPr>
            <p:ph type="title"/>
          </p:nvPr>
        </p:nvSpPr>
        <p:spPr>
          <a:xfrm>
            <a:off x="114650" y="-216825"/>
            <a:ext cx="9048750" cy="1143000"/>
          </a:xfrm>
        </p:spPr>
        <p:txBody>
          <a:bodyPr/>
          <a:lstStyle/>
          <a:p>
            <a:r>
              <a:rPr lang="en-US" sz="2800" dirty="0"/>
              <a:t>Step #4: </a:t>
            </a:r>
            <a:r>
              <a:rPr lang="en-US" sz="2800" dirty="0">
                <a:solidFill>
                  <a:schemeClr val="accent2"/>
                </a:solidFill>
              </a:rPr>
              <a:t>Solve the problem using the magic function</a:t>
            </a: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C846-C6BE-4D48-8633-C46FDBD938CA}" type="slidenum">
              <a:rPr lang="en-US"/>
              <a:pPr/>
              <a:t>32</a:t>
            </a:fld>
            <a:endParaRPr lang="en-US"/>
          </a:p>
        </p:txBody>
      </p:sp>
      <p:sp>
        <p:nvSpPr>
          <p:cNvPr id="847884" name="Text Box 12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93301" y="2137069"/>
            <a:ext cx="3884710" cy="696416"/>
            <a:chOff x="5249863" y="2137069"/>
            <a:chExt cx="3884710" cy="696416"/>
          </a:xfrm>
        </p:grpSpPr>
        <p:sp>
          <p:nvSpPr>
            <p:cNvPr id="45" name="Text Box 30"/>
            <p:cNvSpPr txBox="1">
              <a:spLocks noChangeArrowheads="1"/>
            </p:cNvSpPr>
            <p:nvPr/>
          </p:nvSpPr>
          <p:spPr bwMode="auto">
            <a:xfrm>
              <a:off x="5249863" y="2137069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0</a:t>
              </a:r>
              <a:r>
                <a:rPr lang="en-US" dirty="0"/>
                <a:t>)  return 0;  </a:t>
              </a:r>
              <a:r>
                <a:rPr lang="en-US" sz="1600" dirty="0"/>
                <a:t> </a:t>
              </a:r>
              <a:endParaRPr lang="en-US" sz="1200" dirty="0"/>
            </a:p>
          </p:txBody>
        </p:sp>
        <p:sp>
          <p:nvSpPr>
            <p:cNvPr id="46" name="Text Box 53"/>
            <p:cNvSpPr txBox="1">
              <a:spLocks noChangeArrowheads="1"/>
            </p:cNvSpPr>
            <p:nvPr/>
          </p:nvSpPr>
          <p:spPr bwMode="auto">
            <a:xfrm>
              <a:off x="5249961" y="2464153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1</a:t>
              </a:r>
              <a:r>
                <a:rPr lang="en-US" dirty="0"/>
                <a:t>)  return </a:t>
              </a:r>
              <a:r>
                <a:rPr lang="en-US" dirty="0" err="1"/>
                <a:t>arr</a:t>
              </a:r>
              <a:r>
                <a:rPr lang="en-US" dirty="0"/>
                <a:t>[0];  </a:t>
              </a:r>
              <a:r>
                <a:rPr lang="en-US" sz="1200" dirty="0"/>
                <a:t> </a:t>
              </a:r>
            </a:p>
          </p:txBody>
        </p:sp>
      </p:grpSp>
      <p:sp>
        <p:nvSpPr>
          <p:cNvPr id="61" name="Text Box 8"/>
          <p:cNvSpPr txBox="1">
            <a:spLocks noChangeArrowheads="1"/>
          </p:cNvSpPr>
          <p:nvPr/>
        </p:nvSpPr>
        <p:spPr bwMode="auto">
          <a:xfrm>
            <a:off x="146299" y="2857242"/>
            <a:ext cx="4933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 let’s try to break our problem into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>
                <a:solidFill>
                  <a:schemeClr val="tx1"/>
                </a:solidFill>
              </a:rPr>
              <a:t> (or more) simpler sub-problems and use our magic function to solve those.</a:t>
            </a: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140314" y="1784707"/>
            <a:ext cx="48451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Unfortunately, you can’t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to do all the work for you…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(it can’t solve problems of size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10652" y="771801"/>
            <a:ext cx="4740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Now try to figure out how to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in your new function to help you solve the problem.</a:t>
            </a: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127122" y="4060721"/>
            <a:ext cx="4362206" cy="253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Strategy #3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rgbClr val="CC00FF"/>
                </a:solidFill>
              </a:rPr>
              <a:t>Divide and conquer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Your function uses the magic function to process the </a:t>
            </a:r>
            <a:r>
              <a:rPr lang="en-US" dirty="0">
                <a:solidFill>
                  <a:srgbClr val="FF0000"/>
                </a:solidFill>
              </a:rPr>
              <a:t>first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half</a:t>
            </a:r>
            <a:r>
              <a:rPr lang="en-US" dirty="0">
                <a:solidFill>
                  <a:schemeClr val="tx1"/>
                </a:solidFill>
              </a:rPr>
              <a:t> of the array.</a:t>
            </a:r>
          </a:p>
          <a:p>
            <a:endParaRPr lang="en-US" sz="10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Your function uses the magic function to process the </a:t>
            </a:r>
            <a:r>
              <a:rPr lang="en-US" dirty="0">
                <a:solidFill>
                  <a:srgbClr val="FF0000"/>
                </a:solidFill>
              </a:rPr>
              <a:t>last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half</a:t>
            </a:r>
            <a:r>
              <a:rPr lang="en-US" dirty="0">
                <a:solidFill>
                  <a:schemeClr val="tx1"/>
                </a:solidFill>
              </a:rPr>
              <a:t> of the array.</a:t>
            </a:r>
            <a:br>
              <a:rPr lang="en-US" dirty="0">
                <a:solidFill>
                  <a:schemeClr val="tx1"/>
                </a:solidFill>
              </a:rPr>
            </a:br>
            <a:endParaRPr lang="en-US" sz="11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Once it gets both results, it combines them and returns the full result.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71115" y="2844885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first 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55387" y="3238297"/>
            <a:ext cx="294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last =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55388" y="3589988"/>
            <a:ext cx="294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return first + last;</a:t>
            </a:r>
          </a:p>
        </p:txBody>
      </p:sp>
      <p:sp>
        <p:nvSpPr>
          <p:cNvPr id="41" name="Rectangle 58"/>
          <p:cNvSpPr>
            <a:spLocks noChangeArrowheads="1"/>
          </p:cNvSpPr>
          <p:nvPr/>
        </p:nvSpPr>
        <p:spPr bwMode="auto">
          <a:xfrm>
            <a:off x="127123" y="757240"/>
            <a:ext cx="4824244" cy="610076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2" name="AutoShape 46"/>
          <p:cNvSpPr>
            <a:spLocks noChangeArrowheads="1"/>
          </p:cNvSpPr>
          <p:nvPr/>
        </p:nvSpPr>
        <p:spPr bwMode="auto">
          <a:xfrm flipH="1">
            <a:off x="185319" y="2002426"/>
            <a:ext cx="3993399" cy="2985981"/>
          </a:xfrm>
          <a:prstGeom prst="wedgeRoundRectCallout">
            <a:avLst>
              <a:gd name="adj1" fmla="val -75497"/>
              <a:gd name="adj2" fmla="val -14969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400" dirty="0">
                <a:solidFill>
                  <a:srgbClr val="6600CC"/>
                </a:solidFill>
              </a:rPr>
              <a:t>Hopefully, we can agree that if the </a:t>
            </a:r>
            <a:r>
              <a:rPr lang="en-US" sz="2400" dirty="0">
                <a:solidFill>
                  <a:srgbClr val="FF0000"/>
                </a:solidFill>
              </a:rPr>
              <a:t>magic function </a:t>
            </a:r>
            <a:r>
              <a:rPr lang="en-US" sz="2400" dirty="0">
                <a:solidFill>
                  <a:srgbClr val="6600CC"/>
                </a:solidFill>
              </a:rPr>
              <a:t>does what it’s supposed to…</a:t>
            </a:r>
          </a:p>
          <a:p>
            <a:endParaRPr lang="en-US" sz="2400" dirty="0">
              <a:solidFill>
                <a:srgbClr val="6600CC"/>
              </a:solidFill>
            </a:endParaRPr>
          </a:p>
          <a:p>
            <a:r>
              <a:rPr lang="en-US" sz="2400" dirty="0">
                <a:solidFill>
                  <a:srgbClr val="6600CC"/>
                </a:solidFill>
              </a:rPr>
              <a:t>Then our new function will work correctly!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505325" y="4143115"/>
            <a:ext cx="5115837" cy="2689485"/>
            <a:chOff x="4505325" y="4143115"/>
            <a:chExt cx="5115837" cy="2689485"/>
          </a:xfrm>
        </p:grpSpPr>
        <p:grpSp>
          <p:nvGrpSpPr>
            <p:cNvPr id="53" name="Group 52"/>
            <p:cNvGrpSpPr/>
            <p:nvPr/>
          </p:nvGrpSpPr>
          <p:grpSpPr>
            <a:xfrm>
              <a:off x="4505325" y="4143115"/>
              <a:ext cx="4638675" cy="2689485"/>
              <a:chOff x="4505325" y="4143115"/>
              <a:chExt cx="4638675" cy="2689485"/>
            </a:xfrm>
          </p:grpSpPr>
          <p:sp>
            <p:nvSpPr>
              <p:cNvPr id="58" name="Rectangle 12"/>
              <p:cNvSpPr>
                <a:spLocks noChangeArrowheads="1"/>
              </p:cNvSpPr>
              <p:nvPr/>
            </p:nvSpPr>
            <p:spPr bwMode="auto">
              <a:xfrm>
                <a:off x="4524375" y="4152900"/>
                <a:ext cx="4495800" cy="2679700"/>
              </a:xfrm>
              <a:prstGeom prst="rect">
                <a:avLst/>
              </a:prstGeom>
              <a:solidFill>
                <a:srgbClr val="F7FFF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9" name="Text Box 13"/>
              <p:cNvSpPr txBox="1">
                <a:spLocks noChangeArrowheads="1"/>
              </p:cNvSpPr>
              <p:nvPr/>
            </p:nvSpPr>
            <p:spPr bwMode="auto">
              <a:xfrm>
                <a:off x="4505325" y="4143115"/>
                <a:ext cx="4638675" cy="2530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 err="1"/>
                  <a:t>int</a:t>
                </a:r>
                <a:r>
                  <a:rPr lang="en-US" dirty="0"/>
                  <a:t> main()</a:t>
                </a:r>
              </a:p>
              <a:p>
                <a:pPr algn="l"/>
                <a:r>
                  <a:rPr lang="en-US" sz="1200" b="1" dirty="0"/>
                  <a:t>{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const</a:t>
                </a:r>
                <a:r>
                  <a:rPr lang="en-US" dirty="0"/>
                  <a:t> </a:t>
                </a:r>
                <a:r>
                  <a:rPr lang="en-US" dirty="0" err="1"/>
                  <a:t>int</a:t>
                </a:r>
                <a:r>
                  <a:rPr lang="en-US" dirty="0"/>
                  <a:t> n = 5;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int</a:t>
                </a:r>
                <a:r>
                  <a:rPr lang="en-US" dirty="0"/>
                  <a:t> </a:t>
                </a:r>
                <a:r>
                  <a:rPr lang="en-US" dirty="0" err="1"/>
                  <a:t>arr</a:t>
                </a:r>
                <a:r>
                  <a:rPr lang="en-US" dirty="0"/>
                  <a:t>[n] = { 10, 100, 42, 72, 16}, s;</a:t>
                </a:r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r>
                  <a:rPr lang="en-US" sz="600" dirty="0"/>
                  <a:t>      </a:t>
                </a:r>
              </a:p>
              <a:p>
                <a:pPr algn="l"/>
                <a:r>
                  <a:rPr lang="en-US" sz="1200" dirty="0"/>
                  <a:t> </a:t>
                </a:r>
              </a:p>
              <a:p>
                <a:pPr algn="l"/>
                <a:br>
                  <a:rPr lang="en-US" sz="1200" dirty="0"/>
                </a:br>
                <a:endParaRPr lang="en-US" sz="1200" dirty="0"/>
              </a:p>
              <a:p>
                <a:pPr algn="l"/>
                <a:endParaRPr lang="en-US" sz="600" dirty="0"/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200" b="1" dirty="0"/>
                  <a:t>}</a:t>
                </a:r>
              </a:p>
            </p:txBody>
          </p:sp>
        </p:grpSp>
        <p:sp>
          <p:nvSpPr>
            <p:cNvPr id="54" name="Text Box 15"/>
            <p:cNvSpPr txBox="1">
              <a:spLocks noChangeArrowheads="1"/>
            </p:cNvSpPr>
            <p:nvPr/>
          </p:nvSpPr>
          <p:spPr bwMode="auto">
            <a:xfrm>
              <a:off x="4761094" y="5968740"/>
              <a:ext cx="446563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dirty="0">
                  <a:solidFill>
                    <a:srgbClr val="6600CC"/>
                  </a:solidFill>
                </a:rPr>
                <a:t> </a:t>
              </a:r>
              <a:r>
                <a:rPr lang="en-US" dirty="0"/>
                <a:t>); </a:t>
              </a:r>
              <a:r>
                <a:rPr lang="en-US" sz="1200" dirty="0"/>
                <a:t> // sums 1</a:t>
              </a:r>
              <a:r>
                <a:rPr lang="en-US" sz="1200" baseline="30000" dirty="0"/>
                <a:t>st</a:t>
              </a:r>
              <a:r>
                <a:rPr lang="en-US" sz="1200" dirty="0"/>
                <a:t> half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 Box 34"/>
            <p:cNvSpPr txBox="1">
              <a:spLocks noChangeArrowheads="1"/>
            </p:cNvSpPr>
            <p:nvPr/>
          </p:nvSpPr>
          <p:spPr bwMode="auto">
            <a:xfrm>
              <a:off x="4732518" y="6302115"/>
              <a:ext cx="487789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 err="1"/>
                <a:t>+</a:t>
              </a:r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dirty="0">
                  <a:solidFill>
                    <a:srgbClr val="FF0000"/>
                  </a:solidFill>
                </a:rPr>
                <a:t>/2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</a:t>
              </a:r>
              <a:r>
                <a:rPr lang="en-US" sz="11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–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sz="1000" dirty="0"/>
                <a:t>  </a:t>
              </a:r>
              <a:r>
                <a:rPr lang="en-US" dirty="0"/>
                <a:t>); </a:t>
              </a:r>
              <a:r>
                <a:rPr lang="en-US" sz="1200" dirty="0"/>
                <a:t>// 2</a:t>
              </a:r>
              <a:r>
                <a:rPr lang="en-US" sz="1200" baseline="30000" dirty="0"/>
                <a:t>nd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 Box 15"/>
            <p:cNvSpPr txBox="1">
              <a:spLocks noChangeArrowheads="1"/>
            </p:cNvSpPr>
            <p:nvPr/>
          </p:nvSpPr>
          <p:spPr bwMode="auto">
            <a:xfrm>
              <a:off x="4797241" y="5305865"/>
              <a:ext cx="482392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first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 Box 15"/>
            <p:cNvSpPr txBox="1">
              <a:spLocks noChangeArrowheads="1"/>
            </p:cNvSpPr>
            <p:nvPr/>
          </p:nvSpPr>
          <p:spPr bwMode="auto">
            <a:xfrm>
              <a:off x="4786494" y="5631656"/>
              <a:ext cx="425273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6600CC"/>
                  </a:solidFill>
                </a:rPr>
                <a:t> arr+1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last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Rectangle 102"/>
          <p:cNvSpPr>
            <a:spLocks noChangeArrowheads="1"/>
          </p:cNvSpPr>
          <p:nvPr/>
        </p:nvSpPr>
        <p:spPr bwMode="auto">
          <a:xfrm>
            <a:off x="5118605" y="5965647"/>
            <a:ext cx="28151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6600CC"/>
                </a:solidFill>
              </a:rPr>
              <a:t>magicsumArr</a:t>
            </a:r>
            <a:r>
              <a:rPr lang="en-US" dirty="0">
                <a:solidFill>
                  <a:srgbClr val="6600CC"/>
                </a:solidFill>
              </a:rPr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,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700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rgbClr val="6600CC"/>
                </a:solidFill>
              </a:rPr>
              <a:t>n/2 );</a:t>
            </a:r>
          </a:p>
        </p:txBody>
      </p:sp>
      <p:sp>
        <p:nvSpPr>
          <p:cNvPr id="36" name="Rectangle 102"/>
          <p:cNvSpPr>
            <a:spLocks noChangeArrowheads="1"/>
          </p:cNvSpPr>
          <p:nvPr/>
        </p:nvSpPr>
        <p:spPr bwMode="auto">
          <a:xfrm>
            <a:off x="5094444" y="6296406"/>
            <a:ext cx="27061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6600CC"/>
                </a:solidFill>
              </a:rPr>
              <a:t>magicsumArr</a:t>
            </a:r>
            <a:r>
              <a:rPr lang="en-US" dirty="0">
                <a:solidFill>
                  <a:srgbClr val="6600CC"/>
                </a:solidFill>
              </a:rPr>
              <a:t>( </a:t>
            </a:r>
            <a:r>
              <a:rPr lang="en-US" dirty="0" err="1">
                <a:solidFill>
                  <a:srgbClr val="6600CC"/>
                </a:solidFill>
              </a:rPr>
              <a:t>arr+n</a:t>
            </a:r>
            <a:r>
              <a:rPr lang="en-US" dirty="0">
                <a:solidFill>
                  <a:srgbClr val="6600CC"/>
                </a:solidFill>
              </a:rPr>
              <a:t>/2, </a:t>
            </a:r>
          </a:p>
        </p:txBody>
      </p:sp>
      <p:sp>
        <p:nvSpPr>
          <p:cNvPr id="37" name="Rectangle 102"/>
          <p:cNvSpPr>
            <a:spLocks noChangeArrowheads="1"/>
          </p:cNvSpPr>
          <p:nvPr/>
        </p:nvSpPr>
        <p:spPr bwMode="auto">
          <a:xfrm>
            <a:off x="7587837" y="6298317"/>
            <a:ext cx="11128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n</a:t>
            </a:r>
            <a:r>
              <a:rPr lang="en-US" sz="1100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rgbClr val="6600CC"/>
                </a:solidFill>
              </a:rPr>
              <a:t>–</a:t>
            </a:r>
            <a:r>
              <a:rPr lang="en-US" sz="1600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rgbClr val="6600CC"/>
                </a:solidFill>
              </a:rPr>
              <a:t>n/2 );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6218315" y="4867292"/>
            <a:ext cx="830003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7114465" y="4866567"/>
            <a:ext cx="1128260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02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40741E-7 L 0.12916 -0.4567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2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59259E-6 L 0.1132 -0.4490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0" y="-22454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01198 -0.4159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" y="-20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2" grpId="0"/>
      <p:bldP spid="33" grpId="0"/>
      <p:bldP spid="34" grpId="0"/>
      <p:bldP spid="41" grpId="0" animBg="1"/>
      <p:bldP spid="41" grpId="1" animBg="1"/>
      <p:bldP spid="42" grpId="0" animBg="1"/>
      <p:bldP spid="42" grpId="1" animBg="1"/>
      <p:bldP spid="31" grpId="0"/>
      <p:bldP spid="31" grpId="1"/>
      <p:bldP spid="36" grpId="0"/>
      <p:bldP spid="36" grpId="1"/>
      <p:bldP spid="37" grpId="0"/>
      <p:bldP spid="37" grpId="1"/>
      <p:bldP spid="39" grpId="0" animBg="1"/>
      <p:bldP spid="39" grpId="1" animBg="1"/>
      <p:bldP spid="40" grpId="0" animBg="1"/>
      <p:bldP spid="40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55FD-1879-4A26-B246-1493BE74B105}" type="slidenum">
              <a:rPr lang="en-US"/>
              <a:pPr/>
              <a:t>33</a:t>
            </a:fld>
            <a:endParaRPr lang="en-US"/>
          </a:p>
        </p:txBody>
      </p:sp>
      <p:sp>
        <p:nvSpPr>
          <p:cNvPr id="849930" name="Text Box 10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46" name="Text Box 7"/>
          <p:cNvSpPr txBox="1">
            <a:spLocks noChangeArrowheads="1"/>
          </p:cNvSpPr>
          <p:nvPr/>
        </p:nvSpPr>
        <p:spPr bwMode="auto">
          <a:xfrm>
            <a:off x="259014" y="1276902"/>
            <a:ext cx="446207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OK, so let’s see what this </a:t>
            </a: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really looks like!</a:t>
            </a:r>
          </a:p>
        </p:txBody>
      </p:sp>
      <p:sp>
        <p:nvSpPr>
          <p:cNvPr id="48" name="Text Box 33"/>
          <p:cNvSpPr txBox="1">
            <a:spLocks noChangeArrowheads="1"/>
          </p:cNvSpPr>
          <p:nvPr/>
        </p:nvSpPr>
        <p:spPr bwMode="auto">
          <a:xfrm>
            <a:off x="80061" y="6079646"/>
            <a:ext cx="443469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Woohoo</a:t>
            </a:r>
            <a:r>
              <a:rPr lang="en-US" sz="2000" dirty="0">
                <a:solidFill>
                  <a:srgbClr val="FF0000"/>
                </a:solidFill>
              </a:rPr>
              <a:t>!</a:t>
            </a:r>
            <a:r>
              <a:rPr lang="en-US" sz="2000" dirty="0"/>
              <a:t> We’ve just created our second </a:t>
            </a:r>
            <a:r>
              <a:rPr lang="en-US" sz="2000" dirty="0">
                <a:solidFill>
                  <a:srgbClr val="7030A0"/>
                </a:solidFill>
              </a:rPr>
              <a:t>recursive function</a:t>
            </a:r>
            <a:r>
              <a:rPr lang="en-US" sz="2000" dirty="0"/>
              <a:t>!</a:t>
            </a:r>
          </a:p>
        </p:txBody>
      </p: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259014" y="2080479"/>
            <a:ext cx="436864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Wait a second!  Our </a:t>
            </a:r>
            <a:r>
              <a:rPr lang="en-US" sz="2000" dirty="0" err="1">
                <a:solidFill>
                  <a:srgbClr val="FF0000"/>
                </a:solidFill>
              </a:rPr>
              <a:t>magicsumArr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function just calls </a:t>
            </a:r>
            <a:r>
              <a:rPr lang="en-US" sz="2000" dirty="0" err="1">
                <a:solidFill>
                  <a:srgbClr val="FF0000"/>
                </a:solidFill>
              </a:rPr>
              <a:t>sumArr</a:t>
            </a:r>
            <a:r>
              <a:rPr lang="en-US" sz="2000" dirty="0">
                <a:solidFill>
                  <a:schemeClr val="tx1"/>
                </a:solidFill>
              </a:rPr>
              <a:t>!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This means that </a:t>
            </a:r>
            <a:r>
              <a:rPr lang="en-US" sz="2000" dirty="0" err="1">
                <a:solidFill>
                  <a:srgbClr val="FF0000"/>
                </a:solidFill>
              </a:rPr>
              <a:t>sumArr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is really just calling itself!</a:t>
            </a:r>
          </a:p>
        </p:txBody>
      </p:sp>
      <p:sp>
        <p:nvSpPr>
          <p:cNvPr id="51" name="Text Box 7"/>
          <p:cNvSpPr txBox="1">
            <a:spLocks noChangeArrowheads="1"/>
          </p:cNvSpPr>
          <p:nvPr/>
        </p:nvSpPr>
        <p:spPr bwMode="auto">
          <a:xfrm>
            <a:off x="357862" y="5620138"/>
            <a:ext cx="42315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Will that work?  </a:t>
            </a:r>
            <a:r>
              <a:rPr lang="en-US" sz="2000" dirty="0">
                <a:solidFill>
                  <a:srgbClr val="FF0000"/>
                </a:solidFill>
              </a:rPr>
              <a:t>Yup! </a:t>
            </a:r>
          </a:p>
        </p:txBody>
      </p:sp>
      <p:sp>
        <p:nvSpPr>
          <p:cNvPr id="53" name="Text Box 7"/>
          <p:cNvSpPr txBox="1">
            <a:spLocks noChangeArrowheads="1"/>
          </p:cNvSpPr>
          <p:nvPr/>
        </p:nvSpPr>
        <p:spPr bwMode="auto">
          <a:xfrm>
            <a:off x="105054" y="3630548"/>
            <a:ext cx="475113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dirty="0">
                <a:solidFill>
                  <a:srgbClr val="FF0000"/>
                </a:solidFill>
              </a:rPr>
              <a:t>magic </a:t>
            </a:r>
            <a:r>
              <a:rPr lang="en-US" sz="2000" dirty="0">
                <a:solidFill>
                  <a:schemeClr val="tx1"/>
                </a:solidFill>
              </a:rPr>
              <a:t>function hid this from us, but that’s what’s really happening!</a:t>
            </a:r>
          </a:p>
        </p:txBody>
      </p:sp>
      <p:sp>
        <p:nvSpPr>
          <p:cNvPr id="54" name="Text Box 7"/>
          <p:cNvSpPr txBox="1">
            <a:spLocks noChangeArrowheads="1"/>
          </p:cNvSpPr>
          <p:nvPr/>
        </p:nvSpPr>
        <p:spPr bwMode="auto">
          <a:xfrm>
            <a:off x="-24778" y="4451838"/>
            <a:ext cx="46504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OK, well in that case, let’s replace our calls to the magic function with calls directly to our own function.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02213" y="869430"/>
            <a:ext cx="4075798" cy="3245370"/>
            <a:chOff x="5002213" y="869430"/>
            <a:chExt cx="4075798" cy="3245370"/>
          </a:xfrm>
        </p:grpSpPr>
        <p:grpSp>
          <p:nvGrpSpPr>
            <p:cNvPr id="60" name="Group 59"/>
            <p:cNvGrpSpPr/>
            <p:nvPr/>
          </p:nvGrpSpPr>
          <p:grpSpPr>
            <a:xfrm>
              <a:off x="5002213" y="869430"/>
              <a:ext cx="4037012" cy="3245370"/>
              <a:chOff x="5154613" y="1021830"/>
              <a:chExt cx="4037012" cy="3245370"/>
            </a:xfrm>
          </p:grpSpPr>
          <p:sp>
            <p:nvSpPr>
              <p:cNvPr id="61" name="Rectangle 2"/>
              <p:cNvSpPr>
                <a:spLocks noChangeArrowheads="1"/>
              </p:cNvSpPr>
              <p:nvPr/>
            </p:nvSpPr>
            <p:spPr bwMode="auto">
              <a:xfrm>
                <a:off x="5162550" y="1021830"/>
                <a:ext cx="4010025" cy="3245370"/>
              </a:xfrm>
              <a:prstGeom prst="rect">
                <a:avLst/>
              </a:prstGeom>
              <a:solidFill>
                <a:srgbClr val="FFF3E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2" name="Text Box 3"/>
              <p:cNvSpPr txBox="1">
                <a:spLocks noChangeArrowheads="1"/>
              </p:cNvSpPr>
              <p:nvPr/>
            </p:nvSpPr>
            <p:spPr bwMode="auto">
              <a:xfrm>
                <a:off x="5183188" y="2117725"/>
                <a:ext cx="2279650" cy="2100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200"/>
                  <a:t>{</a:t>
                </a:r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r>
                  <a:rPr lang="en-US" sz="1200"/>
                  <a:t>}</a:t>
                </a:r>
              </a:p>
            </p:txBody>
          </p:sp>
          <p:sp>
            <p:nvSpPr>
              <p:cNvPr id="63" name="Text Box 5"/>
              <p:cNvSpPr txBox="1">
                <a:spLocks noChangeArrowheads="1"/>
              </p:cNvSpPr>
              <p:nvPr/>
            </p:nvSpPr>
            <p:spPr bwMode="auto">
              <a:xfrm>
                <a:off x="5535613" y="1803400"/>
                <a:ext cx="3656012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/>
                  <a:t>sumArr(int arr[</a:t>
                </a:r>
                <a:r>
                  <a:rPr lang="en-US" sz="800"/>
                  <a:t> </a:t>
                </a:r>
                <a:r>
                  <a:rPr lang="en-US"/>
                  <a:t>], int n)</a:t>
                </a:r>
              </a:p>
            </p:txBody>
          </p:sp>
          <p:sp>
            <p:nvSpPr>
              <p:cNvPr id="64" name="Text Box 6"/>
              <p:cNvSpPr txBox="1">
                <a:spLocks noChangeArrowheads="1"/>
              </p:cNvSpPr>
              <p:nvPr/>
            </p:nvSpPr>
            <p:spPr bwMode="auto">
              <a:xfrm>
                <a:off x="5154613" y="1803400"/>
                <a:ext cx="2279650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/>
                  <a:t>int</a:t>
                </a: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5193301" y="2137069"/>
              <a:ext cx="3884710" cy="696416"/>
              <a:chOff x="5249863" y="2137069"/>
              <a:chExt cx="3884710" cy="696416"/>
            </a:xfrm>
          </p:grpSpPr>
          <p:sp>
            <p:nvSpPr>
              <p:cNvPr id="67" name="Text Box 30"/>
              <p:cNvSpPr txBox="1">
                <a:spLocks noChangeArrowheads="1"/>
              </p:cNvSpPr>
              <p:nvPr/>
            </p:nvSpPr>
            <p:spPr bwMode="auto">
              <a:xfrm>
                <a:off x="5249863" y="2137069"/>
                <a:ext cx="3884612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dirty="0"/>
                  <a:t>if (</a:t>
                </a:r>
                <a:r>
                  <a:rPr lang="en-US" dirty="0">
                    <a:solidFill>
                      <a:srgbClr val="6600CC"/>
                    </a:solidFill>
                  </a:rPr>
                  <a:t>n == 0</a:t>
                </a:r>
                <a:r>
                  <a:rPr lang="en-US" dirty="0"/>
                  <a:t>)  return 0;  </a:t>
                </a:r>
                <a:r>
                  <a:rPr lang="en-US" sz="1600" dirty="0"/>
                  <a:t> </a:t>
                </a:r>
                <a:endParaRPr lang="en-US" sz="1200" dirty="0"/>
              </a:p>
            </p:txBody>
          </p:sp>
          <p:sp>
            <p:nvSpPr>
              <p:cNvPr id="68" name="Text Box 53"/>
              <p:cNvSpPr txBox="1">
                <a:spLocks noChangeArrowheads="1"/>
              </p:cNvSpPr>
              <p:nvPr/>
            </p:nvSpPr>
            <p:spPr bwMode="auto">
              <a:xfrm>
                <a:off x="5249961" y="2464153"/>
                <a:ext cx="3884612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dirty="0"/>
                  <a:t>if (</a:t>
                </a:r>
                <a:r>
                  <a:rPr lang="en-US" dirty="0">
                    <a:solidFill>
                      <a:srgbClr val="6600CC"/>
                    </a:solidFill>
                  </a:rPr>
                  <a:t>n == 1</a:t>
                </a:r>
                <a:r>
                  <a:rPr lang="en-US" dirty="0"/>
                  <a:t>)  return </a:t>
                </a:r>
                <a:r>
                  <a:rPr lang="en-US" dirty="0" err="1"/>
                  <a:t>arr</a:t>
                </a:r>
                <a:r>
                  <a:rPr lang="en-US" dirty="0"/>
                  <a:t>[0];  </a:t>
                </a:r>
                <a:r>
                  <a:rPr lang="en-US" sz="1200" dirty="0"/>
                  <a:t> </a:t>
                </a: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5190526" y="2858479"/>
              <a:ext cx="1314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int</a:t>
              </a:r>
              <a:r>
                <a:rPr lang="en-US" dirty="0"/>
                <a:t> first =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188778" y="3146046"/>
              <a:ext cx="1289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int</a:t>
              </a:r>
              <a:r>
                <a:rPr lang="en-US" dirty="0"/>
                <a:t> </a:t>
              </a:r>
              <a:r>
                <a:rPr lang="en-US" dirty="0" err="1"/>
                <a:t>scnd</a:t>
              </a:r>
              <a:r>
                <a:rPr lang="en-US" dirty="0"/>
                <a:t> = </a:t>
              </a:r>
            </a:p>
          </p:txBody>
        </p:sp>
        <p:sp>
          <p:nvSpPr>
            <p:cNvPr id="71" name="Rectangle 102"/>
            <p:cNvSpPr>
              <a:spLocks noChangeArrowheads="1"/>
            </p:cNvSpPr>
            <p:nvPr/>
          </p:nvSpPr>
          <p:spPr bwMode="auto">
            <a:xfrm>
              <a:off x="5183356" y="3573215"/>
              <a:ext cx="226857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solidFill>
                    <a:schemeClr val="tx1"/>
                  </a:solidFill>
                </a:rPr>
                <a:t>return</a:t>
              </a:r>
              <a:r>
                <a:rPr lang="en-US" dirty="0">
                  <a:solidFill>
                    <a:srgbClr val="6600CC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first</a:t>
              </a:r>
              <a:r>
                <a:rPr lang="en-US" dirty="0">
                  <a:solidFill>
                    <a:srgbClr val="6600CC"/>
                  </a:solidFill>
                </a:rPr>
                <a:t> + </a:t>
              </a:r>
              <a:r>
                <a:rPr lang="en-US" dirty="0" err="1">
                  <a:solidFill>
                    <a:schemeClr val="tx1"/>
                  </a:solidFill>
                </a:rPr>
                <a:t>scnd</a:t>
              </a:r>
              <a:r>
                <a:rPr lang="en-US" dirty="0">
                  <a:solidFill>
                    <a:srgbClr val="6600CC"/>
                  </a:solidFill>
                </a:rPr>
                <a:t>;</a:t>
              </a:r>
            </a:p>
          </p:txBody>
        </p:sp>
      </p:grpSp>
      <p:sp>
        <p:nvSpPr>
          <p:cNvPr id="78" name="Rectangle 5"/>
          <p:cNvSpPr>
            <a:spLocks noGrp="1" noChangeArrowheads="1"/>
          </p:cNvSpPr>
          <p:nvPr>
            <p:ph type="title"/>
          </p:nvPr>
        </p:nvSpPr>
        <p:spPr>
          <a:xfrm>
            <a:off x="400050" y="-161925"/>
            <a:ext cx="8229600" cy="1143000"/>
          </a:xfrm>
        </p:spPr>
        <p:txBody>
          <a:bodyPr/>
          <a:lstStyle/>
          <a:p>
            <a:r>
              <a:rPr lang="en-US" sz="3200" dirty="0"/>
              <a:t>Step #5: </a:t>
            </a:r>
            <a:r>
              <a:rPr lang="en-US" sz="3200" dirty="0">
                <a:solidFill>
                  <a:schemeClr val="accent2"/>
                </a:solidFill>
              </a:rPr>
              <a:t>Remove the magic</a:t>
            </a:r>
          </a:p>
        </p:txBody>
      </p:sp>
      <p:cxnSp>
        <p:nvCxnSpPr>
          <p:cNvPr id="80" name="Straight Arrow Connector 79"/>
          <p:cNvCxnSpPr/>
          <p:nvPr/>
        </p:nvCxnSpPr>
        <p:spPr bwMode="auto">
          <a:xfrm>
            <a:off x="5750924" y="1984788"/>
            <a:ext cx="1073738" cy="991981"/>
          </a:xfrm>
          <a:prstGeom prst="straightConnector1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" name="Group 13"/>
          <p:cNvGrpSpPr/>
          <p:nvPr/>
        </p:nvGrpSpPr>
        <p:grpSpPr>
          <a:xfrm>
            <a:off x="6273023" y="2832371"/>
            <a:ext cx="2864821" cy="920927"/>
            <a:chOff x="6273023" y="2832371"/>
            <a:chExt cx="2864821" cy="920927"/>
          </a:xfrm>
        </p:grpSpPr>
        <p:sp>
          <p:nvSpPr>
            <p:cNvPr id="82" name="Rectangle 102"/>
            <p:cNvSpPr>
              <a:spLocks noChangeArrowheads="1"/>
            </p:cNvSpPr>
            <p:nvPr/>
          </p:nvSpPr>
          <p:spPr bwMode="auto">
            <a:xfrm>
              <a:off x="6301811" y="2832371"/>
              <a:ext cx="283603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solidFill>
                    <a:srgbClr val="6600CC"/>
                  </a:solidFill>
                </a:rPr>
                <a:t>         </a:t>
              </a:r>
              <a:r>
                <a:rPr lang="en-US" dirty="0" err="1">
                  <a:solidFill>
                    <a:srgbClr val="6600CC"/>
                  </a:solidFill>
                </a:rPr>
                <a:t>sumArr</a:t>
              </a:r>
              <a:r>
                <a:rPr lang="en-US" dirty="0">
                  <a:solidFill>
                    <a:srgbClr val="6600CC"/>
                  </a:solidFill>
                </a:rPr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>
                  <a:solidFill>
                    <a:srgbClr val="6600CC"/>
                  </a:solidFill>
                </a:rPr>
                <a:t>,</a:t>
              </a:r>
              <a:r>
                <a:rPr lang="en-US" sz="1000" dirty="0">
                  <a:solidFill>
                    <a:srgbClr val="6600CC"/>
                  </a:solidFill>
                </a:rPr>
                <a:t>  </a:t>
              </a:r>
              <a:r>
                <a:rPr lang="en-US" dirty="0">
                  <a:solidFill>
                    <a:srgbClr val="6600CC"/>
                  </a:solidFill>
                </a:rPr>
                <a:t>n/2</a:t>
              </a:r>
              <a:r>
                <a:rPr lang="en-US" sz="1600" dirty="0">
                  <a:solidFill>
                    <a:srgbClr val="6600CC"/>
                  </a:solidFill>
                </a:rPr>
                <a:t> </a:t>
              </a:r>
              <a:r>
                <a:rPr lang="en-US" dirty="0">
                  <a:solidFill>
                    <a:srgbClr val="6600CC"/>
                  </a:solidFill>
                </a:rPr>
                <a:t>);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273023" y="3160037"/>
              <a:ext cx="2769798" cy="593261"/>
              <a:chOff x="6273023" y="3191841"/>
              <a:chExt cx="2769798" cy="593261"/>
            </a:xfrm>
          </p:grpSpPr>
          <p:sp>
            <p:nvSpPr>
              <p:cNvPr id="83" name="Rectangle 102"/>
              <p:cNvSpPr>
                <a:spLocks noChangeArrowheads="1"/>
              </p:cNvSpPr>
              <p:nvPr/>
            </p:nvSpPr>
            <p:spPr bwMode="auto">
              <a:xfrm>
                <a:off x="6273023" y="3191841"/>
                <a:ext cx="272382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>
                    <a:solidFill>
                      <a:srgbClr val="6600CC"/>
                    </a:solidFill>
                  </a:rPr>
                  <a:t>         </a:t>
                </a:r>
                <a:r>
                  <a:rPr lang="en-US" dirty="0" err="1">
                    <a:solidFill>
                      <a:srgbClr val="6600CC"/>
                    </a:solidFill>
                  </a:rPr>
                  <a:t>sumArr</a:t>
                </a:r>
                <a:r>
                  <a:rPr lang="en-US" dirty="0">
                    <a:solidFill>
                      <a:srgbClr val="6600CC"/>
                    </a:solidFill>
                  </a:rPr>
                  <a:t>( </a:t>
                </a:r>
                <a:r>
                  <a:rPr lang="en-US" dirty="0" err="1">
                    <a:solidFill>
                      <a:srgbClr val="6600CC"/>
                    </a:solidFill>
                  </a:rPr>
                  <a:t>arr+n</a:t>
                </a:r>
                <a:r>
                  <a:rPr lang="en-US" dirty="0">
                    <a:solidFill>
                      <a:srgbClr val="6600CC"/>
                    </a:solidFill>
                  </a:rPr>
                  <a:t>/2, </a:t>
                </a:r>
              </a:p>
            </p:txBody>
          </p:sp>
          <p:sp>
            <p:nvSpPr>
              <p:cNvPr id="84" name="Rectangle 102"/>
              <p:cNvSpPr>
                <a:spLocks noChangeArrowheads="1"/>
              </p:cNvSpPr>
              <p:nvPr/>
            </p:nvSpPr>
            <p:spPr bwMode="auto">
              <a:xfrm>
                <a:off x="7930016" y="3415770"/>
                <a:ext cx="111280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>
                    <a:solidFill>
                      <a:srgbClr val="6600CC"/>
                    </a:solidFill>
                  </a:rPr>
                  <a:t>n</a:t>
                </a:r>
                <a:r>
                  <a:rPr lang="en-US" sz="1100" dirty="0">
                    <a:solidFill>
                      <a:srgbClr val="6600CC"/>
                    </a:solidFill>
                  </a:rPr>
                  <a:t> </a:t>
                </a:r>
                <a:r>
                  <a:rPr lang="en-US" dirty="0">
                    <a:solidFill>
                      <a:srgbClr val="6600CC"/>
                    </a:solidFill>
                  </a:rPr>
                  <a:t>–</a:t>
                </a:r>
                <a:r>
                  <a:rPr lang="en-US" sz="1600" dirty="0">
                    <a:solidFill>
                      <a:srgbClr val="6600CC"/>
                    </a:solidFill>
                  </a:rPr>
                  <a:t> </a:t>
                </a:r>
                <a:r>
                  <a:rPr lang="en-US" dirty="0">
                    <a:solidFill>
                      <a:srgbClr val="6600CC"/>
                    </a:solidFill>
                  </a:rPr>
                  <a:t>n/2 );</a:t>
                </a:r>
              </a:p>
            </p:txBody>
          </p:sp>
        </p:grpSp>
      </p:grpSp>
      <p:sp>
        <p:nvSpPr>
          <p:cNvPr id="12" name="Rectangle 11"/>
          <p:cNvSpPr/>
          <p:nvPr/>
        </p:nvSpPr>
        <p:spPr>
          <a:xfrm>
            <a:off x="6299212" y="283146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magic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6268739" y="315878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magic</a:t>
            </a:r>
            <a:endParaRPr lang="en-US" dirty="0"/>
          </a:p>
        </p:txBody>
      </p:sp>
      <p:sp>
        <p:nvSpPr>
          <p:cNvPr id="88" name="Text Box 8"/>
          <p:cNvSpPr txBox="1">
            <a:spLocks noChangeArrowheads="1"/>
          </p:cNvSpPr>
          <p:nvPr/>
        </p:nvSpPr>
        <p:spPr bwMode="auto">
          <a:xfrm>
            <a:off x="5038928" y="828230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[],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52" name="AutoShape 46"/>
          <p:cNvSpPr>
            <a:spLocks noChangeArrowheads="1"/>
          </p:cNvSpPr>
          <p:nvPr/>
        </p:nvSpPr>
        <p:spPr bwMode="auto">
          <a:xfrm flipH="1">
            <a:off x="408750" y="-18287"/>
            <a:ext cx="4374388" cy="1225340"/>
          </a:xfrm>
          <a:prstGeom prst="wedgeRoundRectCallout">
            <a:avLst>
              <a:gd name="adj1" fmla="val -65219"/>
              <a:gd name="adj2" fmla="val 48553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magicsumArr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 err="1">
                <a:solidFill>
                  <a:srgbClr val="6600CC"/>
                </a:solidFill>
              </a:rPr>
              <a:t>int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 err="1">
                <a:solidFill>
                  <a:srgbClr val="6600CC"/>
                </a:solidFill>
              </a:rPr>
              <a:t>arr</a:t>
            </a:r>
            <a:r>
              <a:rPr lang="en-US" sz="2000" dirty="0">
                <a:solidFill>
                  <a:srgbClr val="6600CC"/>
                </a:solidFill>
              </a:rPr>
              <a:t>[], </a:t>
            </a:r>
            <a:r>
              <a:rPr lang="en-US" sz="2000" dirty="0" err="1">
                <a:solidFill>
                  <a:srgbClr val="6600CC"/>
                </a:solidFill>
              </a:rPr>
              <a:t>int</a:t>
            </a:r>
            <a:r>
              <a:rPr lang="en-US" sz="2000" dirty="0">
                <a:solidFill>
                  <a:srgbClr val="6600CC"/>
                </a:solidFill>
              </a:rPr>
              <a:t> x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{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    return </a:t>
            </a:r>
            <a:r>
              <a:rPr lang="en-US" sz="2000" dirty="0" err="1">
                <a:solidFill>
                  <a:schemeClr val="tx1"/>
                </a:solidFill>
              </a:rPr>
              <a:t>sumArr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 err="1">
                <a:solidFill>
                  <a:schemeClr val="tx1"/>
                </a:solidFill>
              </a:rPr>
              <a:t>arr,x</a:t>
            </a:r>
            <a:r>
              <a:rPr lang="en-US" sz="2000" dirty="0">
                <a:solidFill>
                  <a:schemeClr val="tx1"/>
                </a:solidFill>
              </a:rPr>
              <a:t>);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79" name="Straight Arrow Connector 78"/>
          <p:cNvCxnSpPr/>
          <p:nvPr/>
        </p:nvCxnSpPr>
        <p:spPr bwMode="auto">
          <a:xfrm flipH="1" flipV="1">
            <a:off x="4373217" y="214685"/>
            <a:ext cx="3396930" cy="2680188"/>
          </a:xfrm>
          <a:prstGeom prst="straightConnector1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Straight Arrow Connector 80"/>
          <p:cNvCxnSpPr/>
          <p:nvPr/>
        </p:nvCxnSpPr>
        <p:spPr bwMode="auto">
          <a:xfrm>
            <a:off x="3468077" y="777293"/>
            <a:ext cx="1652563" cy="1057063"/>
          </a:xfrm>
          <a:prstGeom prst="straightConnector1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AutoShape 46"/>
          <p:cNvSpPr>
            <a:spLocks noChangeArrowheads="1"/>
          </p:cNvSpPr>
          <p:nvPr/>
        </p:nvSpPr>
        <p:spPr bwMode="auto">
          <a:xfrm flipH="1">
            <a:off x="36887" y="782324"/>
            <a:ext cx="4650449" cy="2202017"/>
          </a:xfrm>
          <a:prstGeom prst="wedgeRoundRectCallout">
            <a:avLst>
              <a:gd name="adj1" fmla="val -59920"/>
              <a:gd name="adj2" fmla="val 60478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But if our function calls itself, what stops it from running on forever?</a:t>
            </a:r>
            <a:endParaRPr lang="en-US" sz="2000" b="1" dirty="0">
              <a:solidFill>
                <a:schemeClr val="tx1"/>
              </a:solidFill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Right! Our </a:t>
            </a:r>
            <a:r>
              <a:rPr lang="en-US" sz="2000" dirty="0">
                <a:solidFill>
                  <a:srgbClr val="FF0000"/>
                </a:solidFill>
              </a:rPr>
              <a:t>base case code</a:t>
            </a:r>
            <a:r>
              <a:rPr lang="en-US" sz="2000" dirty="0">
                <a:solidFill>
                  <a:schemeClr val="tx1"/>
                </a:solidFill>
              </a:rPr>
              <a:t> ensures that our function eventually stops calling itself!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4505325" y="4143115"/>
            <a:ext cx="4638675" cy="2689485"/>
            <a:chOff x="4505325" y="4143115"/>
            <a:chExt cx="4638675" cy="2689485"/>
          </a:xfrm>
        </p:grpSpPr>
        <p:sp>
          <p:nvSpPr>
            <p:cNvPr id="65" name="Rectangle 12"/>
            <p:cNvSpPr>
              <a:spLocks noChangeArrowheads="1"/>
            </p:cNvSpPr>
            <p:nvPr/>
          </p:nvSpPr>
          <p:spPr bwMode="auto">
            <a:xfrm>
              <a:off x="4524375" y="4152900"/>
              <a:ext cx="4495800" cy="2679700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auto">
            <a:xfrm>
              <a:off x="4505325" y="4143115"/>
              <a:ext cx="4638675" cy="2530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main()</a:t>
              </a:r>
            </a:p>
            <a:p>
              <a:pPr algn="l"/>
              <a:r>
                <a:rPr lang="en-US" sz="1200" b="1" dirty="0"/>
                <a:t>{</a:t>
              </a:r>
            </a:p>
            <a:p>
              <a:pPr algn="l"/>
              <a:r>
                <a:rPr lang="en-US" dirty="0"/>
                <a:t>    </a:t>
              </a:r>
              <a:r>
                <a:rPr lang="en-US" dirty="0" err="1"/>
                <a:t>const</a:t>
              </a:r>
              <a:r>
                <a:rPr lang="en-US" dirty="0"/>
                <a:t> </a:t>
              </a:r>
              <a:r>
                <a:rPr lang="en-US" dirty="0" err="1"/>
                <a:t>int</a:t>
              </a:r>
              <a:r>
                <a:rPr lang="en-US" dirty="0"/>
                <a:t> n = 5;</a:t>
              </a:r>
            </a:p>
            <a:p>
              <a:pPr algn="l"/>
              <a:r>
                <a:rPr lang="en-US" dirty="0"/>
                <a:t>    </a:t>
              </a:r>
              <a:r>
                <a:rPr lang="en-US" dirty="0" err="1"/>
                <a:t>int</a:t>
              </a:r>
              <a:r>
                <a:rPr lang="en-US" dirty="0"/>
                <a:t> </a:t>
              </a:r>
              <a:r>
                <a:rPr lang="en-US" dirty="0" err="1"/>
                <a:t>arr</a:t>
              </a:r>
              <a:r>
                <a:rPr lang="en-US" dirty="0"/>
                <a:t>[n] = { 10, 100, 42, 72, 16}, s;</a:t>
              </a:r>
            </a:p>
            <a:p>
              <a:pPr algn="l"/>
              <a:endParaRPr lang="en-US" dirty="0"/>
            </a:p>
            <a:p>
              <a:pPr algn="l"/>
              <a:endParaRPr lang="en-US" dirty="0"/>
            </a:p>
            <a:p>
              <a:pPr algn="l"/>
              <a:r>
                <a:rPr lang="en-US" sz="600" dirty="0"/>
                <a:t>      </a:t>
              </a:r>
            </a:p>
            <a:p>
              <a:pPr algn="l"/>
              <a:r>
                <a:rPr lang="en-US" sz="1200" dirty="0"/>
                <a:t> </a:t>
              </a:r>
            </a:p>
            <a:p>
              <a:pPr algn="l"/>
              <a:br>
                <a:rPr lang="en-US" sz="1200" dirty="0"/>
              </a:br>
              <a:endParaRPr lang="en-US" sz="1200" dirty="0"/>
            </a:p>
            <a:p>
              <a:pPr algn="l"/>
              <a:endParaRPr lang="en-US" sz="600" dirty="0"/>
            </a:p>
            <a:p>
              <a:pPr algn="l"/>
              <a:endParaRPr lang="en-US" sz="1050" dirty="0"/>
            </a:p>
            <a:p>
              <a:pPr algn="l"/>
              <a:r>
                <a:rPr lang="en-US" sz="1200" b="1" dirty="0"/>
                <a:t>}</a:t>
              </a:r>
            </a:p>
          </p:txBody>
        </p:sp>
      </p:grpSp>
      <p:sp>
        <p:nvSpPr>
          <p:cNvPr id="86" name="Text Box 15"/>
          <p:cNvSpPr txBox="1">
            <a:spLocks noChangeArrowheads="1"/>
          </p:cNvSpPr>
          <p:nvPr/>
        </p:nvSpPr>
        <p:spPr bwMode="auto">
          <a:xfrm>
            <a:off x="4761094" y="5968740"/>
            <a:ext cx="44656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/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n/2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/>
              <a:t>); </a:t>
            </a:r>
            <a:r>
              <a:rPr lang="en-US" sz="1200" dirty="0"/>
              <a:t> // sums 1</a:t>
            </a:r>
            <a:r>
              <a:rPr lang="en-US" sz="1200" baseline="30000" dirty="0"/>
              <a:t>st</a:t>
            </a:r>
            <a:r>
              <a:rPr lang="en-US" sz="1200" dirty="0"/>
              <a:t> half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7" name="Text Box 34"/>
          <p:cNvSpPr txBox="1">
            <a:spLocks noChangeArrowheads="1"/>
          </p:cNvSpPr>
          <p:nvPr/>
        </p:nvSpPr>
        <p:spPr bwMode="auto">
          <a:xfrm>
            <a:off x="4732518" y="6302115"/>
            <a:ext cx="48778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/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 err="1"/>
              <a:t>+</a:t>
            </a:r>
            <a:r>
              <a:rPr lang="en-US" dirty="0" err="1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rgbClr val="FF0000"/>
                </a:solidFill>
              </a:rPr>
              <a:t>/2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–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n/2</a:t>
            </a:r>
            <a:r>
              <a:rPr lang="en-US" sz="1000" dirty="0"/>
              <a:t>  </a:t>
            </a:r>
            <a:r>
              <a:rPr lang="en-US" dirty="0"/>
              <a:t>); </a:t>
            </a:r>
            <a:r>
              <a:rPr lang="en-US" sz="1200" dirty="0"/>
              <a:t>// 2</a:t>
            </a:r>
            <a:r>
              <a:rPr lang="en-US" sz="1200" baseline="30000" dirty="0"/>
              <a:t>nd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9" name="Text Box 15"/>
          <p:cNvSpPr txBox="1">
            <a:spLocks noChangeArrowheads="1"/>
          </p:cNvSpPr>
          <p:nvPr/>
        </p:nvSpPr>
        <p:spPr bwMode="auto">
          <a:xfrm>
            <a:off x="4797241" y="5305865"/>
            <a:ext cx="48239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/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n-1</a:t>
            </a:r>
            <a:r>
              <a:rPr lang="en-US" dirty="0"/>
              <a:t> ); </a:t>
            </a:r>
            <a:r>
              <a:rPr lang="en-US" sz="1200" dirty="0"/>
              <a:t> // first n-1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0" name="Text Box 15"/>
          <p:cNvSpPr txBox="1">
            <a:spLocks noChangeArrowheads="1"/>
          </p:cNvSpPr>
          <p:nvPr/>
        </p:nvSpPr>
        <p:spPr bwMode="auto">
          <a:xfrm>
            <a:off x="4786494" y="5631656"/>
            <a:ext cx="42527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6600CC"/>
                </a:solidFill>
              </a:rPr>
              <a:t> arr+1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n-1</a:t>
            </a:r>
            <a:r>
              <a:rPr lang="en-US" dirty="0"/>
              <a:t> ); </a:t>
            </a:r>
            <a:r>
              <a:rPr lang="en-US" sz="1200" dirty="0"/>
              <a:t> // last n-1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4041E-6 L -0.05816 1.14041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0023 L 0.00105 -0.09584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4815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22222E-6 L -0.00017 -0.09769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884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00017 -0.09814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/>
      <p:bldP spid="50" grpId="0" build="p"/>
      <p:bldP spid="51" grpId="0"/>
      <p:bldP spid="53" grpId="0"/>
      <p:bldP spid="54" grpId="0"/>
      <p:bldP spid="12" grpId="0"/>
      <p:bldP spid="85" grpId="0"/>
      <p:bldP spid="88" grpId="0"/>
      <p:bldP spid="52" grpId="0" animBg="1"/>
      <p:bldP spid="52" grpId="1" animBg="1"/>
      <p:bldP spid="47" grpId="0" build="p" animBg="1"/>
      <p:bldP spid="47" grpId="1" build="allAtOnce" animBg="1"/>
      <p:bldP spid="47" grpId="2" uiExpand="1" build="allAtOnce" animBg="1"/>
      <p:bldP spid="86" grpId="0"/>
      <p:bldP spid="87" grpId="0"/>
      <p:bldP spid="89" grpId="0"/>
      <p:bldP spid="9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6C973-C782-4DF8-8A69-FE363EB4F8A1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0" y="-200025"/>
            <a:ext cx="7972425" cy="1143000"/>
          </a:xfrm>
        </p:spPr>
        <p:txBody>
          <a:bodyPr/>
          <a:lstStyle/>
          <a:p>
            <a:r>
              <a:rPr lang="en-US" sz="3000"/>
              <a:t>Step #6: </a:t>
            </a:r>
            <a:r>
              <a:rPr lang="en-US" sz="3000">
                <a:solidFill>
                  <a:schemeClr val="accent2"/>
                </a:solidFill>
              </a:rPr>
              <a:t>Validating our Function</a:t>
            </a:r>
          </a:p>
        </p:txBody>
      </p:sp>
      <p:sp>
        <p:nvSpPr>
          <p:cNvPr id="909316" name="Rectangle 4"/>
          <p:cNvSpPr>
            <a:spLocks noChangeArrowheads="1"/>
          </p:cNvSpPr>
          <p:nvPr/>
        </p:nvSpPr>
        <p:spPr bwMode="auto">
          <a:xfrm>
            <a:off x="4924425" y="4343400"/>
            <a:ext cx="4076700" cy="244475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  <a:endParaRPr lang="en-US" dirty="0">
              <a:solidFill>
                <a:schemeClr val="tx1"/>
              </a:solidFill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[2] = { 10, 20 };</a:t>
            </a:r>
          </a:p>
          <a:p>
            <a:pPr algn="l" eaLnBrk="0" hangingPunct="0"/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l" eaLnBrk="0" hangingPunct="0"/>
            <a:endParaRPr lang="en-US" dirty="0">
              <a:solidFill>
                <a:schemeClr val="tx1"/>
              </a:solidFill>
            </a:endParaRPr>
          </a:p>
          <a:p>
            <a:pPr algn="l" eaLnBrk="0" hangingPunct="0"/>
            <a:endParaRPr lang="en-US" sz="1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09325" name="Rectangle 13"/>
          <p:cNvSpPr>
            <a:spLocks noChangeArrowheads="1"/>
          </p:cNvSpPr>
          <p:nvPr/>
        </p:nvSpPr>
        <p:spPr bwMode="auto">
          <a:xfrm>
            <a:off x="5202238" y="5567363"/>
            <a:ext cx="3597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cout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&lt;&lt;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sumArr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(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arr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0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);</a:t>
            </a:r>
          </a:p>
        </p:txBody>
      </p:sp>
      <p:sp>
        <p:nvSpPr>
          <p:cNvPr id="909357" name="Rectangle 45"/>
          <p:cNvSpPr>
            <a:spLocks noChangeArrowheads="1"/>
          </p:cNvSpPr>
          <p:nvPr/>
        </p:nvSpPr>
        <p:spPr bwMode="auto">
          <a:xfrm>
            <a:off x="5202238" y="6138863"/>
            <a:ext cx="3597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cout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&lt;&lt;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sumArr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(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arr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2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);</a:t>
            </a:r>
          </a:p>
        </p:txBody>
      </p:sp>
      <p:sp>
        <p:nvSpPr>
          <p:cNvPr id="909378" name="AutoShape 66" hidden="1"/>
          <p:cNvSpPr>
            <a:spLocks noChangeArrowheads="1"/>
          </p:cNvSpPr>
          <p:nvPr/>
        </p:nvSpPr>
        <p:spPr bwMode="auto">
          <a:xfrm flipH="1">
            <a:off x="5476875" y="2085975"/>
            <a:ext cx="3419475" cy="2124075"/>
          </a:xfrm>
          <a:prstGeom prst="wedgeRoundRectCallout">
            <a:avLst>
              <a:gd name="adj1" fmla="val -12676"/>
              <a:gd name="adj2" fmla="val 97306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6600CC"/>
                </a:solidFill>
              </a:rPr>
              <a:t>Our simplest input is an array with no elements.  So let’s pass in our array but specify a size of 0 </a:t>
            </a:r>
          </a:p>
          <a:p>
            <a:endParaRPr lang="en-US">
              <a:solidFill>
                <a:srgbClr val="6600CC"/>
              </a:solidFill>
            </a:endParaRPr>
          </a:p>
          <a:p>
            <a:r>
              <a:rPr lang="en-US">
                <a:solidFill>
                  <a:srgbClr val="6600CC"/>
                </a:solidFill>
              </a:rPr>
              <a:t>(it’s as if the array has no items.)</a:t>
            </a:r>
          </a:p>
        </p:txBody>
      </p:sp>
      <p:sp>
        <p:nvSpPr>
          <p:cNvPr id="909381" name="AutoShape 69" hidden="1"/>
          <p:cNvSpPr>
            <a:spLocks noChangeArrowheads="1"/>
          </p:cNvSpPr>
          <p:nvPr/>
        </p:nvSpPr>
        <p:spPr bwMode="auto">
          <a:xfrm flipH="1">
            <a:off x="2152650" y="3524250"/>
            <a:ext cx="3286125" cy="1152525"/>
          </a:xfrm>
          <a:prstGeom prst="wedgeRoundRectCallout">
            <a:avLst>
              <a:gd name="adj1" fmla="val 60722"/>
              <a:gd name="adj2" fmla="val 82093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>
                <a:solidFill>
                  <a:srgbClr val="6600CC"/>
                </a:solidFill>
              </a:rPr>
              <a:t>This is the correct result!  The sum of an empty array is zero!</a:t>
            </a:r>
          </a:p>
        </p:txBody>
      </p:sp>
      <p:sp>
        <p:nvSpPr>
          <p:cNvPr id="909427" name="AutoShape 115" hidden="1"/>
          <p:cNvSpPr>
            <a:spLocks noChangeArrowheads="1"/>
          </p:cNvSpPr>
          <p:nvPr/>
        </p:nvSpPr>
        <p:spPr bwMode="auto">
          <a:xfrm flipH="1">
            <a:off x="3143250" y="4076700"/>
            <a:ext cx="3238500" cy="809625"/>
          </a:xfrm>
          <a:prstGeom prst="wedgeRoundRectCallout">
            <a:avLst>
              <a:gd name="adj1" fmla="val 54704"/>
              <a:gd name="adj2" fmla="val 109213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6600CC"/>
                </a:solidFill>
              </a:rPr>
              <a:t>Again, since n=0, it’s as if the array has no items.</a:t>
            </a:r>
          </a:p>
        </p:txBody>
      </p:sp>
      <p:sp>
        <p:nvSpPr>
          <p:cNvPr id="909429" name="AutoShape 117" hidden="1"/>
          <p:cNvSpPr>
            <a:spLocks noChangeArrowheads="1"/>
          </p:cNvSpPr>
          <p:nvPr/>
        </p:nvSpPr>
        <p:spPr bwMode="auto">
          <a:xfrm flipH="1">
            <a:off x="2419350" y="4772025"/>
            <a:ext cx="3286125" cy="1152525"/>
          </a:xfrm>
          <a:prstGeom prst="wedgeRoundRectCallout">
            <a:avLst>
              <a:gd name="adj1" fmla="val 67681"/>
              <a:gd name="adj2" fmla="val 72727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This is the correct result!  The sum of an array with one element is just</a:t>
            </a:r>
            <a:r>
              <a:rPr lang="en-US">
                <a:solidFill>
                  <a:srgbClr val="6600CC"/>
                </a:solidFill>
              </a:rPr>
              <a:t> arr[0].</a:t>
            </a:r>
          </a:p>
        </p:txBody>
      </p:sp>
      <p:sp>
        <p:nvSpPr>
          <p:cNvPr id="909437" name="AutoShape 125" hidden="1"/>
          <p:cNvSpPr>
            <a:spLocks noChangeArrowheads="1"/>
          </p:cNvSpPr>
          <p:nvPr/>
        </p:nvSpPr>
        <p:spPr bwMode="auto">
          <a:xfrm flipH="1">
            <a:off x="4810125" y="3819525"/>
            <a:ext cx="3419475" cy="1304925"/>
          </a:xfrm>
          <a:prstGeom prst="wedgeRoundRectCallout">
            <a:avLst>
              <a:gd name="adj1" fmla="val -12676"/>
              <a:gd name="adj2" fmla="val 126884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6600CC"/>
                </a:solidFill>
              </a:rPr>
              <a:t>Alright, next let’s test our function on an array with exactly one element…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7955" y="1282390"/>
            <a:ext cx="7169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before, make sure to test your function with at least one input that exercises the base case…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26479" y="2411799"/>
            <a:ext cx="7169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one input that causes a recursive call.</a:t>
            </a:r>
          </a:p>
        </p:txBody>
      </p:sp>
      <p:grpSp>
        <p:nvGrpSpPr>
          <p:cNvPr id="118" name="Group 44"/>
          <p:cNvGrpSpPr>
            <a:grpSpLocks/>
          </p:cNvGrpSpPr>
          <p:nvPr/>
        </p:nvGrpSpPr>
        <p:grpSpPr bwMode="auto">
          <a:xfrm>
            <a:off x="352425" y="3559911"/>
            <a:ext cx="4384507" cy="2247085"/>
            <a:chOff x="100" y="2730"/>
            <a:chExt cx="2526" cy="1545"/>
          </a:xfrm>
        </p:grpSpPr>
        <p:sp>
          <p:nvSpPr>
            <p:cNvPr id="119" name="Rectangle 34"/>
            <p:cNvSpPr>
              <a:spLocks noChangeArrowheads="1"/>
            </p:cNvSpPr>
            <p:nvPr/>
          </p:nvSpPr>
          <p:spPr bwMode="auto">
            <a:xfrm>
              <a:off x="100" y="2730"/>
              <a:ext cx="2526" cy="1545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[],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n)</a:t>
              </a:r>
            </a:p>
            <a:p>
              <a:pPr algn="l"/>
              <a:r>
                <a:rPr lang="en-US" sz="1200" b="1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0) return 0;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1)  return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[0];</a:t>
              </a:r>
            </a:p>
            <a:p>
              <a:pPr algn="l"/>
              <a:br>
                <a:rPr lang="en-US" sz="500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first =  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, n/2 );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secnd</a:t>
              </a:r>
              <a:r>
                <a:rPr lang="en-US" dirty="0">
                  <a:solidFill>
                    <a:schemeClr val="tx1"/>
                  </a:solidFill>
                </a:rPr>
                <a:t> =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arr+n</a:t>
              </a:r>
              <a:r>
                <a:rPr lang="en-US" dirty="0">
                  <a:solidFill>
                    <a:schemeClr val="tx1"/>
                  </a:solidFill>
                </a:rPr>
                <a:t>/2, n-n/2);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return first + </a:t>
              </a:r>
              <a:r>
                <a:rPr lang="en-US" dirty="0" err="1">
                  <a:solidFill>
                    <a:schemeClr val="tx1"/>
                  </a:solidFill>
                </a:rPr>
                <a:t>secnd</a:t>
              </a:r>
              <a:r>
                <a:rPr lang="en-US" dirty="0">
                  <a:solidFill>
                    <a:schemeClr val="tx1"/>
                  </a:solidFill>
                </a:rPr>
                <a:t>;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sz="1200" b="1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120" name="Text Box 42"/>
            <p:cNvSpPr txBox="1">
              <a:spLocks noChangeArrowheads="1"/>
            </p:cNvSpPr>
            <p:nvPr/>
          </p:nvSpPr>
          <p:spPr bwMode="auto">
            <a:xfrm>
              <a:off x="1673" y="3560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9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09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09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09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09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09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09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9325" grpId="0"/>
      <p:bldP spid="909357" grpId="0"/>
      <p:bldP spid="909378" grpId="0" animBg="1"/>
      <p:bldP spid="909378" grpId="1" animBg="1"/>
      <p:bldP spid="909381" grpId="0" animBg="1"/>
      <p:bldP spid="909381" grpId="1" animBg="1"/>
      <p:bldP spid="909427" grpId="0" animBg="1"/>
      <p:bldP spid="909427" grpId="1" animBg="1"/>
      <p:bldP spid="909429" grpId="0" animBg="1"/>
      <p:bldP spid="909429" grpId="1" animBg="1"/>
      <p:bldP spid="909437" grpId="0" animBg="1"/>
      <p:bldP spid="909437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1BA44-4EB1-4289-9253-CB10108FB9A0}" type="slidenum">
              <a:rPr lang="en-US"/>
              <a:pPr/>
              <a:t>35</a:t>
            </a:fld>
            <a:endParaRPr lang="en-US"/>
          </a:p>
        </p:txBody>
      </p:sp>
      <p:sp>
        <p:nvSpPr>
          <p:cNvPr id="864281" name="Rectangle 25"/>
          <p:cNvSpPr>
            <a:spLocks noChangeArrowheads="1"/>
          </p:cNvSpPr>
          <p:nvPr/>
        </p:nvSpPr>
        <p:spPr bwMode="auto">
          <a:xfrm>
            <a:off x="5334000" y="4410075"/>
            <a:ext cx="3686175" cy="2333625"/>
          </a:xfrm>
          <a:prstGeom prst="rect">
            <a:avLst/>
          </a:prstGeom>
          <a:solidFill>
            <a:srgbClr val="F7FFF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282" name="Text Box 26"/>
          <p:cNvSpPr txBox="1">
            <a:spLocks noChangeArrowheads="1"/>
          </p:cNvSpPr>
          <p:nvPr/>
        </p:nvSpPr>
        <p:spPr bwMode="auto">
          <a:xfrm>
            <a:off x="5334000" y="4432300"/>
            <a:ext cx="3695700" cy="234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pPr algn="l"/>
            <a:r>
              <a:rPr lang="en-US" sz="1200" dirty="0"/>
              <a:t>{</a:t>
            </a:r>
          </a:p>
          <a:p>
            <a:pPr algn="l"/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n = 3;</a:t>
            </a:r>
          </a:p>
          <a:p>
            <a:pPr algn="l"/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nums</a:t>
            </a:r>
            <a:r>
              <a:rPr lang="en-US" dirty="0"/>
              <a:t>[n] = { 10, 20, 42 };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sz="1000" dirty="0"/>
          </a:p>
          <a:p>
            <a:pPr algn="l"/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>
                <a:solidFill>
                  <a:srgbClr val="6600CC"/>
                </a:solidFill>
              </a:rPr>
              <a:t>sumArr</a:t>
            </a:r>
            <a:r>
              <a:rPr lang="en-US" dirty="0"/>
              <a:t>( </a:t>
            </a:r>
            <a:r>
              <a:rPr lang="en-US" dirty="0" err="1"/>
              <a:t>nums</a:t>
            </a:r>
            <a:r>
              <a:rPr lang="en-US" dirty="0"/>
              <a:t> , n );</a:t>
            </a:r>
          </a:p>
          <a:p>
            <a:pPr algn="l"/>
            <a:endParaRPr lang="en-US" sz="600" dirty="0"/>
          </a:p>
          <a:p>
            <a:pPr algn="l"/>
            <a:r>
              <a:rPr lang="en-US" sz="1200" dirty="0"/>
              <a:t>}</a:t>
            </a:r>
          </a:p>
        </p:txBody>
      </p:sp>
      <p:sp>
        <p:nvSpPr>
          <p:cNvPr id="864303" name="Line 47"/>
          <p:cNvSpPr>
            <a:spLocks noChangeShapeType="1"/>
          </p:cNvSpPr>
          <p:nvPr/>
        </p:nvSpPr>
        <p:spPr bwMode="auto">
          <a:xfrm>
            <a:off x="5334000" y="53816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398" name="Line 142"/>
          <p:cNvSpPr>
            <a:spLocks noChangeShapeType="1"/>
          </p:cNvSpPr>
          <p:nvPr/>
        </p:nvSpPr>
        <p:spPr bwMode="auto">
          <a:xfrm>
            <a:off x="5372100" y="6324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-619365" y="-121393"/>
            <a:ext cx="5667375" cy="1143000"/>
          </a:xfrm>
          <a:noFill/>
          <a:ln/>
        </p:spPr>
        <p:txBody>
          <a:bodyPr/>
          <a:lstStyle/>
          <a:p>
            <a:r>
              <a:rPr lang="en-US" sz="2400" dirty="0"/>
              <a:t>Array-summer Trace-through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864465" name="Rectangle 209"/>
          <p:cNvSpPr>
            <a:spLocks noChangeArrowheads="1"/>
          </p:cNvSpPr>
          <p:nvPr/>
        </p:nvSpPr>
        <p:spPr bwMode="auto">
          <a:xfrm>
            <a:off x="6450585" y="6120983"/>
            <a:ext cx="2047875" cy="457200"/>
          </a:xfrm>
          <a:prstGeom prst="rect">
            <a:avLst/>
          </a:prstGeom>
          <a:solidFill>
            <a:srgbClr val="EFFFE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4" name="Group 44"/>
          <p:cNvGrpSpPr>
            <a:grpSpLocks/>
          </p:cNvGrpSpPr>
          <p:nvPr/>
        </p:nvGrpSpPr>
        <p:grpSpPr bwMode="auto">
          <a:xfrm>
            <a:off x="136735" y="4539355"/>
            <a:ext cx="4384507" cy="2247085"/>
            <a:chOff x="100" y="2730"/>
            <a:chExt cx="2526" cy="1545"/>
          </a:xfrm>
        </p:grpSpPr>
        <p:sp>
          <p:nvSpPr>
            <p:cNvPr id="85" name="Rectangle 34"/>
            <p:cNvSpPr>
              <a:spLocks noChangeArrowheads="1"/>
            </p:cNvSpPr>
            <p:nvPr/>
          </p:nvSpPr>
          <p:spPr bwMode="auto">
            <a:xfrm>
              <a:off x="100" y="2730"/>
              <a:ext cx="2526" cy="1545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[],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n)</a:t>
              </a:r>
            </a:p>
            <a:p>
              <a:pPr algn="l"/>
              <a:r>
                <a:rPr lang="en-US" sz="1200" b="1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0) return 0;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1)  return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[0];</a:t>
              </a:r>
            </a:p>
            <a:p>
              <a:pPr algn="l"/>
              <a:br>
                <a:rPr lang="en-US" sz="500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first =  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, n/2 );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secnd</a:t>
              </a:r>
              <a:r>
                <a:rPr lang="en-US" dirty="0">
                  <a:solidFill>
                    <a:schemeClr val="tx1"/>
                  </a:solidFill>
                </a:rPr>
                <a:t> =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arr+n</a:t>
              </a:r>
              <a:r>
                <a:rPr lang="en-US" dirty="0">
                  <a:solidFill>
                    <a:schemeClr val="tx1"/>
                  </a:solidFill>
                </a:rPr>
                <a:t>/2, n-n/2);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return first + </a:t>
              </a:r>
              <a:r>
                <a:rPr lang="en-US" dirty="0" err="1">
                  <a:solidFill>
                    <a:schemeClr val="tx1"/>
                  </a:solidFill>
                </a:rPr>
                <a:t>secnd</a:t>
              </a:r>
              <a:r>
                <a:rPr lang="en-US" dirty="0">
                  <a:solidFill>
                    <a:schemeClr val="tx1"/>
                  </a:solidFill>
                </a:rPr>
                <a:t>;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sz="1200" b="1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89" name="Text Box 42"/>
            <p:cNvSpPr txBox="1">
              <a:spLocks noChangeArrowheads="1"/>
            </p:cNvSpPr>
            <p:nvPr/>
          </p:nvSpPr>
          <p:spPr bwMode="auto">
            <a:xfrm>
              <a:off x="1673" y="3560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508657" y="3191674"/>
            <a:ext cx="203920" cy="990882"/>
            <a:chOff x="5265515" y="2830838"/>
            <a:chExt cx="203920" cy="990882"/>
          </a:xfrm>
        </p:grpSpPr>
        <p:sp>
          <p:nvSpPr>
            <p:cNvPr id="93" name="Rectangle 21"/>
            <p:cNvSpPr>
              <a:spLocks noChangeArrowheads="1"/>
            </p:cNvSpPr>
            <p:nvPr/>
          </p:nvSpPr>
          <p:spPr bwMode="auto">
            <a:xfrm>
              <a:off x="5284704" y="3544721"/>
              <a:ext cx="184731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5265515" y="2830838"/>
              <a:ext cx="189478" cy="650704"/>
              <a:chOff x="5202561" y="6031233"/>
              <a:chExt cx="189478" cy="650704"/>
            </a:xfrm>
          </p:grpSpPr>
          <p:sp>
            <p:nvSpPr>
              <p:cNvPr id="95" name="Rectangle 102"/>
              <p:cNvSpPr>
                <a:spLocks noChangeArrowheads="1"/>
              </p:cNvSpPr>
              <p:nvPr/>
            </p:nvSpPr>
            <p:spPr bwMode="auto">
              <a:xfrm>
                <a:off x="5207308" y="6031233"/>
                <a:ext cx="184731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dirty="0">
                  <a:solidFill>
                    <a:srgbClr val="6600CC"/>
                  </a:solidFill>
                </a:endParaRPr>
              </a:p>
            </p:txBody>
          </p:sp>
          <p:sp>
            <p:nvSpPr>
              <p:cNvPr id="96" name="Rectangle 102"/>
              <p:cNvSpPr>
                <a:spLocks noChangeArrowheads="1"/>
              </p:cNvSpPr>
              <p:nvPr/>
            </p:nvSpPr>
            <p:spPr bwMode="auto">
              <a:xfrm>
                <a:off x="5202561" y="6312605"/>
                <a:ext cx="184731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dirty="0">
                  <a:solidFill>
                    <a:srgbClr val="6600CC"/>
                  </a:solidFill>
                </a:endParaRPr>
              </a:p>
            </p:txBody>
          </p:sp>
        </p:grpSp>
      </p:grpSp>
      <p:sp>
        <p:nvSpPr>
          <p:cNvPr id="97" name="Line 47"/>
          <p:cNvSpPr>
            <a:spLocks noChangeShapeType="1"/>
          </p:cNvSpPr>
          <p:nvPr/>
        </p:nvSpPr>
        <p:spPr bwMode="auto">
          <a:xfrm>
            <a:off x="-88232" y="473192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47"/>
          <p:cNvSpPr>
            <a:spLocks noChangeShapeType="1"/>
          </p:cNvSpPr>
          <p:nvPr/>
        </p:nvSpPr>
        <p:spPr bwMode="auto">
          <a:xfrm>
            <a:off x="184484" y="521318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47"/>
          <p:cNvSpPr>
            <a:spLocks noChangeShapeType="1"/>
          </p:cNvSpPr>
          <p:nvPr/>
        </p:nvSpPr>
        <p:spPr bwMode="auto">
          <a:xfrm>
            <a:off x="184485" y="546985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Rectangle 100"/>
          <p:cNvSpPr/>
          <p:nvPr/>
        </p:nvSpPr>
        <p:spPr bwMode="auto">
          <a:xfrm>
            <a:off x="1620211" y="5348455"/>
            <a:ext cx="2588503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18" name="Group 44"/>
          <p:cNvGrpSpPr>
            <a:grpSpLocks/>
          </p:cNvGrpSpPr>
          <p:nvPr/>
        </p:nvGrpSpPr>
        <p:grpSpPr bwMode="auto">
          <a:xfrm>
            <a:off x="136734" y="1816249"/>
            <a:ext cx="4384507" cy="2247085"/>
            <a:chOff x="100" y="2730"/>
            <a:chExt cx="2526" cy="1545"/>
          </a:xfrm>
        </p:grpSpPr>
        <p:sp>
          <p:nvSpPr>
            <p:cNvPr id="119" name="Rectangle 34"/>
            <p:cNvSpPr>
              <a:spLocks noChangeArrowheads="1"/>
            </p:cNvSpPr>
            <p:nvPr/>
          </p:nvSpPr>
          <p:spPr bwMode="auto">
            <a:xfrm>
              <a:off x="100" y="2730"/>
              <a:ext cx="2526" cy="1545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[],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n)</a:t>
              </a:r>
            </a:p>
            <a:p>
              <a:pPr algn="l"/>
              <a:r>
                <a:rPr lang="en-US" sz="1200" b="1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0) return 0;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1)  return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[0];</a:t>
              </a:r>
            </a:p>
            <a:p>
              <a:pPr algn="l"/>
              <a:br>
                <a:rPr lang="en-US" sz="500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first =  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, n/2 );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secnd</a:t>
              </a:r>
              <a:r>
                <a:rPr lang="en-US" dirty="0">
                  <a:solidFill>
                    <a:schemeClr val="tx1"/>
                  </a:solidFill>
                </a:rPr>
                <a:t> =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arr+n</a:t>
              </a:r>
              <a:r>
                <a:rPr lang="en-US" dirty="0">
                  <a:solidFill>
                    <a:schemeClr val="tx1"/>
                  </a:solidFill>
                </a:rPr>
                <a:t>/2, n-n/2);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return first + </a:t>
              </a:r>
              <a:r>
                <a:rPr lang="en-US" dirty="0" err="1">
                  <a:solidFill>
                    <a:schemeClr val="tx1"/>
                  </a:solidFill>
                </a:rPr>
                <a:t>secnd</a:t>
              </a:r>
              <a:r>
                <a:rPr lang="en-US" dirty="0">
                  <a:solidFill>
                    <a:schemeClr val="tx1"/>
                  </a:solidFill>
                </a:rPr>
                <a:t>;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sz="1200" b="1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120" name="Text Box 42"/>
            <p:cNvSpPr txBox="1">
              <a:spLocks noChangeArrowheads="1"/>
            </p:cNvSpPr>
            <p:nvPr/>
          </p:nvSpPr>
          <p:spPr bwMode="auto">
            <a:xfrm>
              <a:off x="1673" y="3560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121" name="Line 142"/>
          <p:cNvSpPr>
            <a:spLocks noChangeShapeType="1"/>
          </p:cNvSpPr>
          <p:nvPr/>
        </p:nvSpPr>
        <p:spPr bwMode="auto">
          <a:xfrm>
            <a:off x="190500" y="583301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Text Box 143"/>
          <p:cNvSpPr txBox="1">
            <a:spLocks noChangeArrowheads="1"/>
          </p:cNvSpPr>
          <p:nvPr/>
        </p:nvSpPr>
        <p:spPr bwMode="auto">
          <a:xfrm>
            <a:off x="3262938" y="5348455"/>
            <a:ext cx="2888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117" name="Rectangle 121"/>
          <p:cNvSpPr>
            <a:spLocks noChangeArrowheads="1"/>
          </p:cNvSpPr>
          <p:nvPr/>
        </p:nvSpPr>
        <p:spPr bwMode="auto">
          <a:xfrm>
            <a:off x="2613171" y="5353132"/>
            <a:ext cx="475715" cy="369332"/>
          </a:xfrm>
          <a:prstGeom prst="rect">
            <a:avLst/>
          </a:prstGeom>
          <a:solidFill>
            <a:schemeClr val="accent1"/>
          </a:solidFill>
          <a:ln w="2857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2" name="Line 47"/>
          <p:cNvSpPr>
            <a:spLocks noChangeShapeType="1"/>
          </p:cNvSpPr>
          <p:nvPr/>
        </p:nvSpPr>
        <p:spPr bwMode="auto">
          <a:xfrm>
            <a:off x="-80210" y="20528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" name="Line 47"/>
          <p:cNvSpPr>
            <a:spLocks noChangeShapeType="1"/>
          </p:cNvSpPr>
          <p:nvPr/>
        </p:nvSpPr>
        <p:spPr bwMode="auto">
          <a:xfrm>
            <a:off x="184484" y="2486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" name="Line 47"/>
          <p:cNvSpPr>
            <a:spLocks noChangeShapeType="1"/>
          </p:cNvSpPr>
          <p:nvPr/>
        </p:nvSpPr>
        <p:spPr bwMode="auto">
          <a:xfrm>
            <a:off x="198521" y="275874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" name="Rectangle 125"/>
          <p:cNvSpPr/>
          <p:nvPr/>
        </p:nvSpPr>
        <p:spPr bwMode="auto">
          <a:xfrm>
            <a:off x="1620211" y="5674338"/>
            <a:ext cx="2588503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5" name="Text Box 104"/>
          <p:cNvSpPr txBox="1">
            <a:spLocks noChangeArrowheads="1"/>
          </p:cNvSpPr>
          <p:nvPr/>
        </p:nvSpPr>
        <p:spPr bwMode="auto">
          <a:xfrm>
            <a:off x="2724297" y="2325422"/>
            <a:ext cx="4299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8" name="Line 142"/>
          <p:cNvSpPr>
            <a:spLocks noChangeShapeType="1"/>
          </p:cNvSpPr>
          <p:nvPr/>
        </p:nvSpPr>
        <p:spPr bwMode="auto">
          <a:xfrm>
            <a:off x="174458" y="612098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1" name="Group 135"/>
          <p:cNvGrpSpPr>
            <a:grpSpLocks/>
          </p:cNvGrpSpPr>
          <p:nvPr/>
        </p:nvGrpSpPr>
        <p:grpSpPr bwMode="auto">
          <a:xfrm>
            <a:off x="2553642" y="5619583"/>
            <a:ext cx="930276" cy="369888"/>
            <a:chOff x="4297" y="2583"/>
            <a:chExt cx="586" cy="233"/>
          </a:xfrm>
        </p:grpSpPr>
        <p:sp>
          <p:nvSpPr>
            <p:cNvPr id="132" name="Rectangle 136"/>
            <p:cNvSpPr>
              <a:spLocks noChangeArrowheads="1"/>
            </p:cNvSpPr>
            <p:nvPr/>
          </p:nvSpPr>
          <p:spPr bwMode="auto">
            <a:xfrm>
              <a:off x="4297" y="2583"/>
              <a:ext cx="294" cy="233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133" name="Rectangle 137"/>
            <p:cNvSpPr>
              <a:spLocks noChangeArrowheads="1"/>
            </p:cNvSpPr>
            <p:nvPr/>
          </p:nvSpPr>
          <p:spPr bwMode="auto">
            <a:xfrm>
              <a:off x="4589" y="2583"/>
              <a:ext cx="294" cy="233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dirty="0"/>
                <a:t>42</a:t>
              </a:r>
            </a:p>
          </p:txBody>
        </p:sp>
      </p:grpSp>
      <p:sp>
        <p:nvSpPr>
          <p:cNvPr id="138" name="Text Box 143"/>
          <p:cNvSpPr txBox="1">
            <a:spLocks noChangeArrowheads="1"/>
          </p:cNvSpPr>
          <p:nvPr/>
        </p:nvSpPr>
        <p:spPr bwMode="auto">
          <a:xfrm>
            <a:off x="3694108" y="5661602"/>
            <a:ext cx="325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139" name="Line 47"/>
          <p:cNvSpPr>
            <a:spLocks noChangeShapeType="1"/>
          </p:cNvSpPr>
          <p:nvPr/>
        </p:nvSpPr>
        <p:spPr bwMode="auto">
          <a:xfrm>
            <a:off x="-88232" y="205238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Line 47"/>
          <p:cNvSpPr>
            <a:spLocks noChangeShapeType="1"/>
          </p:cNvSpPr>
          <p:nvPr/>
        </p:nvSpPr>
        <p:spPr bwMode="auto">
          <a:xfrm>
            <a:off x="184484" y="2486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Line 47"/>
          <p:cNvSpPr>
            <a:spLocks noChangeShapeType="1"/>
          </p:cNvSpPr>
          <p:nvPr/>
        </p:nvSpPr>
        <p:spPr bwMode="auto">
          <a:xfrm>
            <a:off x="190500" y="275874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Line 47"/>
          <p:cNvSpPr>
            <a:spLocks noChangeShapeType="1"/>
          </p:cNvSpPr>
          <p:nvPr/>
        </p:nvSpPr>
        <p:spPr bwMode="auto">
          <a:xfrm>
            <a:off x="174458" y="312770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3" name="Group 44"/>
          <p:cNvGrpSpPr>
            <a:grpSpLocks/>
          </p:cNvGrpSpPr>
          <p:nvPr/>
        </p:nvGrpSpPr>
        <p:grpSpPr bwMode="auto">
          <a:xfrm>
            <a:off x="4656149" y="552673"/>
            <a:ext cx="4384507" cy="2247085"/>
            <a:chOff x="100" y="2730"/>
            <a:chExt cx="2526" cy="1545"/>
          </a:xfrm>
        </p:grpSpPr>
        <p:sp>
          <p:nvSpPr>
            <p:cNvPr id="144" name="Rectangle 34"/>
            <p:cNvSpPr>
              <a:spLocks noChangeArrowheads="1"/>
            </p:cNvSpPr>
            <p:nvPr/>
          </p:nvSpPr>
          <p:spPr bwMode="auto">
            <a:xfrm>
              <a:off x="100" y="2730"/>
              <a:ext cx="2526" cy="1545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[],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n)</a:t>
              </a:r>
            </a:p>
            <a:p>
              <a:pPr algn="l"/>
              <a:r>
                <a:rPr lang="en-US" sz="1200" b="1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0) return 0;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1)  return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[0];</a:t>
              </a:r>
            </a:p>
            <a:p>
              <a:pPr algn="l"/>
              <a:br>
                <a:rPr lang="en-US" sz="500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first =  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, n/2 );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secnd</a:t>
              </a:r>
              <a:r>
                <a:rPr lang="en-US" dirty="0">
                  <a:solidFill>
                    <a:schemeClr val="tx1"/>
                  </a:solidFill>
                </a:rPr>
                <a:t> =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arr+n</a:t>
              </a:r>
              <a:r>
                <a:rPr lang="en-US" dirty="0">
                  <a:solidFill>
                    <a:schemeClr val="tx1"/>
                  </a:solidFill>
                </a:rPr>
                <a:t>/2, n-n/2);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return first + </a:t>
              </a:r>
              <a:r>
                <a:rPr lang="en-US" dirty="0" err="1">
                  <a:solidFill>
                    <a:schemeClr val="tx1"/>
                  </a:solidFill>
                </a:rPr>
                <a:t>secnd</a:t>
              </a:r>
              <a:r>
                <a:rPr lang="en-US" dirty="0">
                  <a:solidFill>
                    <a:schemeClr val="tx1"/>
                  </a:solidFill>
                </a:rPr>
                <a:t>;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sz="1200" b="1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145" name="Text Box 42"/>
            <p:cNvSpPr txBox="1">
              <a:spLocks noChangeArrowheads="1"/>
            </p:cNvSpPr>
            <p:nvPr/>
          </p:nvSpPr>
          <p:spPr bwMode="auto">
            <a:xfrm>
              <a:off x="1673" y="3560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146" name="Rectangle 145"/>
          <p:cNvSpPr/>
          <p:nvPr/>
        </p:nvSpPr>
        <p:spPr bwMode="auto">
          <a:xfrm>
            <a:off x="1645008" y="2642596"/>
            <a:ext cx="2588503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7" name="Text Box 143"/>
          <p:cNvSpPr txBox="1">
            <a:spLocks noChangeArrowheads="1"/>
          </p:cNvSpPr>
          <p:nvPr/>
        </p:nvSpPr>
        <p:spPr bwMode="auto">
          <a:xfrm>
            <a:off x="3287735" y="2642596"/>
            <a:ext cx="2888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148" name="Rectangle 121"/>
          <p:cNvSpPr>
            <a:spLocks noChangeArrowheads="1"/>
          </p:cNvSpPr>
          <p:nvPr/>
        </p:nvSpPr>
        <p:spPr bwMode="auto">
          <a:xfrm>
            <a:off x="2637968" y="2647273"/>
            <a:ext cx="475715" cy="369332"/>
          </a:xfrm>
          <a:prstGeom prst="rect">
            <a:avLst/>
          </a:prstGeom>
          <a:solidFill>
            <a:schemeClr val="accent1"/>
          </a:solidFill>
          <a:ln w="2857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149" name="Line 47"/>
          <p:cNvSpPr>
            <a:spLocks noChangeShapeType="1"/>
          </p:cNvSpPr>
          <p:nvPr/>
        </p:nvSpPr>
        <p:spPr bwMode="auto">
          <a:xfrm>
            <a:off x="4454300" y="77105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" name="Line 47"/>
          <p:cNvSpPr>
            <a:spLocks noChangeShapeType="1"/>
          </p:cNvSpPr>
          <p:nvPr/>
        </p:nvSpPr>
        <p:spPr bwMode="auto">
          <a:xfrm>
            <a:off x="4695061" y="120555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" name="Line 47"/>
          <p:cNvSpPr>
            <a:spLocks noChangeShapeType="1"/>
          </p:cNvSpPr>
          <p:nvPr/>
        </p:nvSpPr>
        <p:spPr bwMode="auto">
          <a:xfrm>
            <a:off x="4701541" y="1494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" name="Rectangle 151"/>
          <p:cNvSpPr/>
          <p:nvPr/>
        </p:nvSpPr>
        <p:spPr bwMode="auto">
          <a:xfrm>
            <a:off x="1610757" y="2930063"/>
            <a:ext cx="2588503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3" name="Text Box 104"/>
          <p:cNvSpPr txBox="1">
            <a:spLocks noChangeArrowheads="1"/>
          </p:cNvSpPr>
          <p:nvPr/>
        </p:nvSpPr>
        <p:spPr bwMode="auto">
          <a:xfrm>
            <a:off x="7217457" y="1020892"/>
            <a:ext cx="4667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4" name="Line 47"/>
          <p:cNvSpPr>
            <a:spLocks noChangeShapeType="1"/>
          </p:cNvSpPr>
          <p:nvPr/>
        </p:nvSpPr>
        <p:spPr bwMode="auto">
          <a:xfrm>
            <a:off x="184186" y="340160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" name="Text Box 143"/>
          <p:cNvSpPr txBox="1">
            <a:spLocks noChangeArrowheads="1"/>
          </p:cNvSpPr>
          <p:nvPr/>
        </p:nvSpPr>
        <p:spPr bwMode="auto">
          <a:xfrm>
            <a:off x="3549677" y="2925857"/>
            <a:ext cx="2888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156" name="Rectangle 121"/>
          <p:cNvSpPr>
            <a:spLocks noChangeArrowheads="1"/>
          </p:cNvSpPr>
          <p:nvPr/>
        </p:nvSpPr>
        <p:spPr bwMode="auto">
          <a:xfrm>
            <a:off x="2899910" y="2930534"/>
            <a:ext cx="475715" cy="369332"/>
          </a:xfrm>
          <a:prstGeom prst="rect">
            <a:avLst/>
          </a:prstGeom>
          <a:solidFill>
            <a:schemeClr val="accent1"/>
          </a:solidFill>
          <a:ln w="2857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dirty="0"/>
              <a:t>42</a:t>
            </a:r>
          </a:p>
        </p:txBody>
      </p:sp>
      <p:sp>
        <p:nvSpPr>
          <p:cNvPr id="157" name="Line 47"/>
          <p:cNvSpPr>
            <a:spLocks noChangeShapeType="1"/>
          </p:cNvSpPr>
          <p:nvPr/>
        </p:nvSpPr>
        <p:spPr bwMode="auto">
          <a:xfrm>
            <a:off x="6065432" y="1244470"/>
            <a:ext cx="152400" cy="18466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" name="Line 47"/>
          <p:cNvSpPr>
            <a:spLocks noChangeShapeType="1"/>
          </p:cNvSpPr>
          <p:nvPr/>
        </p:nvSpPr>
        <p:spPr bwMode="auto">
          <a:xfrm>
            <a:off x="4454300" y="77105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Line 47"/>
          <p:cNvSpPr>
            <a:spLocks noChangeShapeType="1"/>
          </p:cNvSpPr>
          <p:nvPr/>
        </p:nvSpPr>
        <p:spPr bwMode="auto">
          <a:xfrm>
            <a:off x="4691813" y="120555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Line 47"/>
          <p:cNvSpPr>
            <a:spLocks noChangeShapeType="1"/>
          </p:cNvSpPr>
          <p:nvPr/>
        </p:nvSpPr>
        <p:spPr bwMode="auto">
          <a:xfrm>
            <a:off x="4708021" y="1494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Rectangle 160"/>
          <p:cNvSpPr/>
          <p:nvPr/>
        </p:nvSpPr>
        <p:spPr bwMode="auto">
          <a:xfrm>
            <a:off x="1704789" y="3208927"/>
            <a:ext cx="2749511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2" name="Text Box 104"/>
          <p:cNvSpPr txBox="1">
            <a:spLocks noChangeArrowheads="1"/>
          </p:cNvSpPr>
          <p:nvPr/>
        </p:nvSpPr>
        <p:spPr bwMode="auto">
          <a:xfrm>
            <a:off x="7214209" y="1017644"/>
            <a:ext cx="4667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42</a:t>
            </a:r>
          </a:p>
        </p:txBody>
      </p:sp>
      <p:sp>
        <p:nvSpPr>
          <p:cNvPr id="163" name="Line 47"/>
          <p:cNvSpPr>
            <a:spLocks noChangeShapeType="1"/>
          </p:cNvSpPr>
          <p:nvPr/>
        </p:nvSpPr>
        <p:spPr bwMode="auto">
          <a:xfrm>
            <a:off x="6062184" y="1241222"/>
            <a:ext cx="152400" cy="18466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" name="Line 47"/>
          <p:cNvSpPr>
            <a:spLocks noChangeShapeType="1"/>
          </p:cNvSpPr>
          <p:nvPr/>
        </p:nvSpPr>
        <p:spPr bwMode="auto">
          <a:xfrm>
            <a:off x="169337" y="365771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Rectangle 165"/>
          <p:cNvSpPr/>
          <p:nvPr/>
        </p:nvSpPr>
        <p:spPr bwMode="auto">
          <a:xfrm>
            <a:off x="1263212" y="3536846"/>
            <a:ext cx="1523793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7" name="Rectangle 166"/>
          <p:cNvSpPr/>
          <p:nvPr/>
        </p:nvSpPr>
        <p:spPr bwMode="auto">
          <a:xfrm>
            <a:off x="1693388" y="6000643"/>
            <a:ext cx="2760912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5" name="Text Box 104"/>
          <p:cNvSpPr txBox="1">
            <a:spLocks noChangeArrowheads="1"/>
          </p:cNvSpPr>
          <p:nvPr/>
        </p:nvSpPr>
        <p:spPr bwMode="auto">
          <a:xfrm>
            <a:off x="1660410" y="3509343"/>
            <a:ext cx="4667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62</a:t>
            </a:r>
          </a:p>
        </p:txBody>
      </p:sp>
      <p:sp>
        <p:nvSpPr>
          <p:cNvPr id="169" name="Line 47"/>
          <p:cNvSpPr>
            <a:spLocks noChangeShapeType="1"/>
          </p:cNvSpPr>
          <p:nvPr/>
        </p:nvSpPr>
        <p:spPr bwMode="auto">
          <a:xfrm>
            <a:off x="178255" y="638708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0" name="Rectangle 169"/>
          <p:cNvSpPr/>
          <p:nvPr/>
        </p:nvSpPr>
        <p:spPr bwMode="auto">
          <a:xfrm>
            <a:off x="1219960" y="6231535"/>
            <a:ext cx="1523793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1" name="Text Box 104"/>
          <p:cNvSpPr txBox="1">
            <a:spLocks noChangeArrowheads="1"/>
          </p:cNvSpPr>
          <p:nvPr/>
        </p:nvSpPr>
        <p:spPr bwMode="auto">
          <a:xfrm>
            <a:off x="1617158" y="6204032"/>
            <a:ext cx="4667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72</a:t>
            </a:r>
          </a:p>
        </p:txBody>
      </p:sp>
      <p:grpSp>
        <p:nvGrpSpPr>
          <p:cNvPr id="864390" name="Group 134"/>
          <p:cNvGrpSpPr>
            <a:grpSpLocks/>
          </p:cNvGrpSpPr>
          <p:nvPr/>
        </p:nvGrpSpPr>
        <p:grpSpPr bwMode="auto">
          <a:xfrm>
            <a:off x="5932488" y="5646738"/>
            <a:ext cx="2079625" cy="757237"/>
            <a:chOff x="3875" y="2567"/>
            <a:chExt cx="1310" cy="477"/>
          </a:xfrm>
        </p:grpSpPr>
        <p:sp>
          <p:nvSpPr>
            <p:cNvPr id="864382" name="Rectangle 126"/>
            <p:cNvSpPr>
              <a:spLocks noChangeArrowheads="1"/>
            </p:cNvSpPr>
            <p:nvPr/>
          </p:nvSpPr>
          <p:spPr bwMode="auto">
            <a:xfrm>
              <a:off x="4302" y="2576"/>
              <a:ext cx="285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864383" name="Rectangle 127"/>
            <p:cNvSpPr>
              <a:spLocks noChangeArrowheads="1"/>
            </p:cNvSpPr>
            <p:nvPr/>
          </p:nvSpPr>
          <p:spPr bwMode="auto">
            <a:xfrm>
              <a:off x="4583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864384" name="Rectangle 128"/>
            <p:cNvSpPr>
              <a:spLocks noChangeArrowheads="1"/>
            </p:cNvSpPr>
            <p:nvPr/>
          </p:nvSpPr>
          <p:spPr bwMode="auto">
            <a:xfrm>
              <a:off x="4877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42</a:t>
              </a:r>
            </a:p>
          </p:txBody>
        </p:sp>
        <p:sp>
          <p:nvSpPr>
            <p:cNvPr id="864387" name="Rectangle 131"/>
            <p:cNvSpPr>
              <a:spLocks noChangeArrowheads="1"/>
            </p:cNvSpPr>
            <p:nvPr/>
          </p:nvSpPr>
          <p:spPr bwMode="auto">
            <a:xfrm>
              <a:off x="3875" y="2567"/>
              <a:ext cx="4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6600CC"/>
                  </a:solidFill>
                </a:rPr>
                <a:t>nums</a:t>
              </a:r>
              <a:endParaRPr lang="en-US" dirty="0">
                <a:solidFill>
                  <a:srgbClr val="6600CC"/>
                </a:solidFill>
              </a:endParaRPr>
            </a:p>
          </p:txBody>
        </p:sp>
        <p:sp>
          <p:nvSpPr>
            <p:cNvPr id="864388" name="Rectangle 132"/>
            <p:cNvSpPr>
              <a:spLocks noChangeArrowheads="1"/>
            </p:cNvSpPr>
            <p:nvPr/>
          </p:nvSpPr>
          <p:spPr bwMode="auto">
            <a:xfrm>
              <a:off x="4401" y="2813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864389" name="Rectangle 133"/>
            <p:cNvSpPr>
              <a:spLocks noChangeArrowheads="1"/>
            </p:cNvSpPr>
            <p:nvPr/>
          </p:nvSpPr>
          <p:spPr bwMode="auto">
            <a:xfrm>
              <a:off x="4990" y="2801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864391" name="Group 135"/>
          <p:cNvGrpSpPr>
            <a:grpSpLocks/>
          </p:cNvGrpSpPr>
          <p:nvPr/>
        </p:nvGrpSpPr>
        <p:grpSpPr bwMode="auto">
          <a:xfrm>
            <a:off x="6196013" y="5646738"/>
            <a:ext cx="1816100" cy="757237"/>
            <a:chOff x="4041" y="2567"/>
            <a:chExt cx="1144" cy="477"/>
          </a:xfrm>
        </p:grpSpPr>
        <p:sp>
          <p:nvSpPr>
            <p:cNvPr id="864392" name="Rectangle 136"/>
            <p:cNvSpPr>
              <a:spLocks noChangeArrowheads="1"/>
            </p:cNvSpPr>
            <p:nvPr/>
          </p:nvSpPr>
          <p:spPr bwMode="auto">
            <a:xfrm>
              <a:off x="4302" y="2576"/>
              <a:ext cx="285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864393" name="Rectangle 137"/>
            <p:cNvSpPr>
              <a:spLocks noChangeArrowheads="1"/>
            </p:cNvSpPr>
            <p:nvPr/>
          </p:nvSpPr>
          <p:spPr bwMode="auto">
            <a:xfrm>
              <a:off x="4583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864394" name="Rectangle 138"/>
            <p:cNvSpPr>
              <a:spLocks noChangeArrowheads="1"/>
            </p:cNvSpPr>
            <p:nvPr/>
          </p:nvSpPr>
          <p:spPr bwMode="auto">
            <a:xfrm>
              <a:off x="4877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42</a:t>
              </a:r>
            </a:p>
          </p:txBody>
        </p:sp>
        <p:sp>
          <p:nvSpPr>
            <p:cNvPr id="864395" name="Rectangle 139"/>
            <p:cNvSpPr>
              <a:spLocks noChangeArrowheads="1"/>
            </p:cNvSpPr>
            <p:nvPr/>
          </p:nvSpPr>
          <p:spPr bwMode="auto">
            <a:xfrm>
              <a:off x="4041" y="256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864396" name="Rectangle 140"/>
            <p:cNvSpPr>
              <a:spLocks noChangeArrowheads="1"/>
            </p:cNvSpPr>
            <p:nvPr/>
          </p:nvSpPr>
          <p:spPr bwMode="auto">
            <a:xfrm>
              <a:off x="4379" y="2813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864397" name="Rectangle 141"/>
            <p:cNvSpPr>
              <a:spLocks noChangeArrowheads="1"/>
            </p:cNvSpPr>
            <p:nvPr/>
          </p:nvSpPr>
          <p:spPr bwMode="auto">
            <a:xfrm>
              <a:off x="4968" y="2801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864399" name="Text Box 143"/>
          <p:cNvSpPr txBox="1">
            <a:spLocks noChangeArrowheads="1"/>
          </p:cNvSpPr>
          <p:nvPr/>
        </p:nvSpPr>
        <p:spPr bwMode="auto">
          <a:xfrm>
            <a:off x="8048625" y="5794375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22222E-6 L -0.58872 -0.2247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64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44" y="-1125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-0.58195 -0.2310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64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97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96296E-6 L -0.07118 -0.56458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9" y="-28241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L -0.09879 -0.575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-2875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9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12621 0.48449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9" y="24213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7037E-6 L -0.11927 -0.61389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2" y="-30694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81481E-6 L -0.12118 -0.61226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9" y="-3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7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48148E-6 L 0.43628 -0.35023 " pathEditMode="relative" rAng="0" ptsTypes="AA">
                                      <p:cBhvr>
                                        <p:cTn id="221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06" y="-17523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96296E-6 L 0.40434 -0.35926 " pathEditMode="relative" rAng="0" ptsTypes="AA">
                                      <p:cBhvr>
                                        <p:cTn id="223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08" y="-17963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7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0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231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44444E-6 L -0.62188 0.27894 " pathEditMode="relative" rAng="0" ptsTypes="AA">
                                      <p:cBhvr>
                                        <p:cTn id="267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94" y="13935"/>
                                    </p:animMotion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7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8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L 0.40539 -0.3912 " pathEditMode="relative" rAng="0" ptsTypes="AA">
                                      <p:cBhvr>
                                        <p:cTn id="31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60" y="-19560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0.37552 -0.39885 " pathEditMode="relative" rAng="0" ptsTypes="AA">
                                      <p:cBhvr>
                                        <p:cTn id="314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67" y="-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7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8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319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-0.60903 0.31875 " pathEditMode="relative" rAng="0" ptsTypes="AA">
                                      <p:cBhvr>
                                        <p:cTn id="355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51" y="15926"/>
                                    </p:animMotion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5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76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-0.00023 L -0.00573 0.3537 " pathEditMode="relative" rAng="0" ptsTypes="AA">
                                      <p:cBhvr>
                                        <p:cTn id="394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17685"/>
                                    </p:animMotion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9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0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L 0.53316 -0.00648 " pathEditMode="relative" rAng="0" ptsTypes="AA">
                                      <p:cBhvr>
                                        <p:cTn id="448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49" y="-324"/>
                                    </p:animMotion>
                                  </p:childTnLst>
                                </p:cTn>
                              </p:par>
                              <p:par>
                                <p:cTn id="4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5" dur="500"/>
                                        <p:tgtEl>
                                          <p:spTgt spid="864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86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7" dur="2000" fill="hold"/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8" dur="2000" fill="hold"/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303" grpId="0" animBg="1"/>
      <p:bldP spid="864303" grpId="1" animBg="1"/>
      <p:bldP spid="864398" grpId="0" animBg="1"/>
      <p:bldP spid="864398" grpId="1" animBg="1"/>
      <p:bldP spid="864465" grpId="0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1" grpId="0" animBg="1"/>
      <p:bldP spid="101" grpId="1" animBg="1"/>
      <p:bldP spid="121" grpId="0" animBg="1"/>
      <p:bldP spid="121" grpId="1" animBg="1"/>
      <p:bldP spid="116" grpId="0"/>
      <p:bldP spid="116" grpId="1"/>
      <p:bldP spid="116" grpId="2"/>
      <p:bldP spid="117" grpId="0" animBg="1"/>
      <p:bldP spid="117" grpId="1" animBg="1"/>
      <p:bldP spid="117" grpId="2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6" grpId="0" animBg="1"/>
      <p:bldP spid="126" grpId="1" animBg="1"/>
      <p:bldP spid="125" grpId="0"/>
      <p:bldP spid="125" grpId="1"/>
      <p:bldP spid="125" grpId="2"/>
      <p:bldP spid="128" grpId="0" animBg="1"/>
      <p:bldP spid="128" grpId="1" animBg="1"/>
      <p:bldP spid="138" grpId="0"/>
      <p:bldP spid="138" grpId="1"/>
      <p:bldP spid="138" grpId="2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2" grpId="2" animBg="1"/>
      <p:bldP spid="146" grpId="0" animBg="1"/>
      <p:bldP spid="146" grpId="1" animBg="1"/>
      <p:bldP spid="147" grpId="0"/>
      <p:bldP spid="147" grpId="1"/>
      <p:bldP spid="147" grpId="2"/>
      <p:bldP spid="148" grpId="0" animBg="1"/>
      <p:bldP spid="148" grpId="1" animBg="1"/>
      <p:bldP spid="148" grpId="2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/>
      <p:bldP spid="153" grpId="1"/>
      <p:bldP spid="153" grpId="2"/>
      <p:bldP spid="154" grpId="0" animBg="1"/>
      <p:bldP spid="154" grpId="1" animBg="1"/>
      <p:bldP spid="154" grpId="2" animBg="1"/>
      <p:bldP spid="155" grpId="0"/>
      <p:bldP spid="155" grpId="1"/>
      <p:bldP spid="155" grpId="2"/>
      <p:bldP spid="156" grpId="0" animBg="1"/>
      <p:bldP spid="156" grpId="1" animBg="1"/>
      <p:bldP spid="156" grpId="2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/>
      <p:bldP spid="162" grpId="1"/>
      <p:bldP spid="162" grpId="2"/>
      <p:bldP spid="163" grpId="0" animBg="1"/>
      <p:bldP spid="163" grpId="1" animBg="1"/>
      <p:bldP spid="164" grpId="0" animBg="1"/>
      <p:bldP spid="164" grpId="1" animBg="1"/>
      <p:bldP spid="166" grpId="0" animBg="1"/>
      <p:bldP spid="166" grpId="1" animBg="1"/>
      <p:bldP spid="167" grpId="0" animBg="1"/>
      <p:bldP spid="167" grpId="1" animBg="1"/>
      <p:bldP spid="165" grpId="0"/>
      <p:bldP spid="165" grpId="1"/>
      <p:bldP spid="165" grpId="2"/>
      <p:bldP spid="169" grpId="0" animBg="1"/>
      <p:bldP spid="169" grpId="1" animBg="1"/>
      <p:bldP spid="170" grpId="0" animBg="1"/>
      <p:bldP spid="170" grpId="1" animBg="1"/>
      <p:bldP spid="171" grpId="0"/>
      <p:bldP spid="171" grpId="1"/>
      <p:bldP spid="864399" grpId="0"/>
      <p:bldP spid="864399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2BA9-B861-4ACE-A95A-CF256E11BBAC}" type="slidenum">
              <a:rPr lang="en-US"/>
              <a:pPr/>
              <a:t>36</a:t>
            </a:fld>
            <a:endParaRPr lang="en-US"/>
          </a:p>
        </p:txBody>
      </p:sp>
      <p:sp>
        <p:nvSpPr>
          <p:cNvPr id="91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Your Turn: </a:t>
            </a:r>
            <a:r>
              <a:rPr lang="en-US" sz="4000">
                <a:solidFill>
                  <a:srgbClr val="FF0000"/>
                </a:solidFill>
              </a:rPr>
              <a:t>Recursion Challenge</a:t>
            </a:r>
          </a:p>
        </p:txBody>
      </p:sp>
      <p:sp>
        <p:nvSpPr>
          <p:cNvPr id="918531" name="Text Box 3"/>
          <p:cNvSpPr txBox="1">
            <a:spLocks noChangeArrowheads="1"/>
          </p:cNvSpPr>
          <p:nvPr/>
        </p:nvSpPr>
        <p:spPr bwMode="auto">
          <a:xfrm>
            <a:off x="481012" y="1209805"/>
            <a:ext cx="81819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Write a </a:t>
            </a:r>
            <a:r>
              <a:rPr lang="en-US" sz="2400" dirty="0">
                <a:solidFill>
                  <a:srgbClr val="006666"/>
                </a:solidFill>
              </a:rPr>
              <a:t>recursive</a:t>
            </a:r>
            <a:r>
              <a:rPr lang="en-US" sz="2400" dirty="0"/>
              <a:t> function called </a:t>
            </a:r>
            <a:r>
              <a:rPr lang="en-US" sz="2400" dirty="0" err="1">
                <a:solidFill>
                  <a:srgbClr val="6600CC"/>
                </a:solidFill>
              </a:rPr>
              <a:t>printArr</a:t>
            </a:r>
            <a:r>
              <a:rPr lang="en-US" sz="2400" dirty="0"/>
              <a:t> that prints out an array of integers in reverse from </a:t>
            </a:r>
            <a:r>
              <a:rPr lang="en-US" sz="2400" dirty="0">
                <a:solidFill>
                  <a:srgbClr val="FF0000"/>
                </a:solidFill>
              </a:rPr>
              <a:t>bottom</a:t>
            </a:r>
            <a:r>
              <a:rPr lang="en-US" sz="2400" dirty="0"/>
              <a:t> to </a:t>
            </a:r>
            <a:r>
              <a:rPr lang="en-US" sz="2400" dirty="0">
                <a:solidFill>
                  <a:srgbClr val="FF0000"/>
                </a:solidFill>
              </a:rPr>
              <a:t>top</a:t>
            </a:r>
            <a:r>
              <a:rPr lang="en-US" sz="2400" dirty="0"/>
              <a:t>.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188595" y="2248168"/>
            <a:ext cx="5327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#1: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Write the function header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2026670" y="3590630"/>
            <a:ext cx="56515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#3: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Add your base case code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2055245" y="4261861"/>
            <a:ext cx="55943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#4: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Solve the problem w/the magic function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2088583" y="4933092"/>
            <a:ext cx="5527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#5: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Remove the magic</a:t>
            </a:r>
          </a:p>
        </p:txBody>
      </p: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2188595" y="2919399"/>
            <a:ext cx="5327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#2: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Define your magic function</a:t>
            </a:r>
          </a:p>
        </p:txBody>
      </p:sp>
      <p:sp>
        <p:nvSpPr>
          <p:cNvPr id="16" name="Text Box 27"/>
          <p:cNvSpPr txBox="1">
            <a:spLocks noChangeArrowheads="1"/>
          </p:cNvSpPr>
          <p:nvPr/>
        </p:nvSpPr>
        <p:spPr bwMode="auto">
          <a:xfrm>
            <a:off x="2188595" y="5604324"/>
            <a:ext cx="5327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#6: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Validate your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C5D7-E29D-42DF-854D-2DA49F087871}" type="slidenum">
              <a:rPr lang="en-US"/>
              <a:pPr/>
              <a:t>37</a:t>
            </a:fld>
            <a:endParaRPr lang="en-US"/>
          </a:p>
        </p:txBody>
      </p:sp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Recursion Challenge</a:t>
            </a:r>
          </a:p>
        </p:txBody>
      </p:sp>
      <p:sp>
        <p:nvSpPr>
          <p:cNvPr id="971779" name="Text Box 3"/>
          <p:cNvSpPr txBox="1">
            <a:spLocks noChangeArrowheads="1"/>
          </p:cNvSpPr>
          <p:nvPr/>
        </p:nvSpPr>
        <p:spPr bwMode="auto">
          <a:xfrm>
            <a:off x="266700" y="879470"/>
            <a:ext cx="4927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Step #1: Write the function header</a:t>
            </a:r>
          </a:p>
        </p:txBody>
      </p:sp>
      <p:sp>
        <p:nvSpPr>
          <p:cNvPr id="971780" name="Text Box 4"/>
          <p:cNvSpPr txBox="1">
            <a:spLocks noChangeArrowheads="1"/>
          </p:cNvSpPr>
          <p:nvPr/>
        </p:nvSpPr>
        <p:spPr bwMode="auto">
          <a:xfrm>
            <a:off x="600075" y="1558675"/>
            <a:ext cx="3990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Step #3: Add your base case code</a:t>
            </a:r>
          </a:p>
        </p:txBody>
      </p:sp>
      <p:sp>
        <p:nvSpPr>
          <p:cNvPr id="971781" name="Text Box 5"/>
          <p:cNvSpPr txBox="1">
            <a:spLocks noChangeArrowheads="1"/>
          </p:cNvSpPr>
          <p:nvPr/>
        </p:nvSpPr>
        <p:spPr bwMode="auto">
          <a:xfrm>
            <a:off x="-194420" y="1914030"/>
            <a:ext cx="60055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#4: Solve the problem using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your magic function </a:t>
            </a:r>
          </a:p>
        </p:txBody>
      </p:sp>
      <p:sp>
        <p:nvSpPr>
          <p:cNvPr id="971782" name="Text Box 6"/>
          <p:cNvSpPr txBox="1">
            <a:spLocks noChangeArrowheads="1"/>
          </p:cNvSpPr>
          <p:nvPr/>
        </p:nvSpPr>
        <p:spPr bwMode="auto">
          <a:xfrm>
            <a:off x="285750" y="2523635"/>
            <a:ext cx="4965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#5: Remove the magic</a:t>
            </a:r>
          </a:p>
        </p:txBody>
      </p:sp>
      <p:sp>
        <p:nvSpPr>
          <p:cNvPr id="971783" name="Text Box 7"/>
          <p:cNvSpPr txBox="1">
            <a:spLocks noChangeArrowheads="1"/>
          </p:cNvSpPr>
          <p:nvPr/>
        </p:nvSpPr>
        <p:spPr bwMode="auto">
          <a:xfrm>
            <a:off x="257175" y="1223835"/>
            <a:ext cx="4918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#2: Define your magic function</a:t>
            </a:r>
          </a:p>
        </p:txBody>
      </p:sp>
      <p:sp>
        <p:nvSpPr>
          <p:cNvPr id="971784" name="Text Box 8"/>
          <p:cNvSpPr txBox="1">
            <a:spLocks noChangeArrowheads="1"/>
          </p:cNvSpPr>
          <p:nvPr/>
        </p:nvSpPr>
        <p:spPr bwMode="auto">
          <a:xfrm>
            <a:off x="0" y="2846750"/>
            <a:ext cx="5327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#6: Validate your function</a:t>
            </a:r>
          </a:p>
        </p:txBody>
      </p:sp>
      <p:sp>
        <p:nvSpPr>
          <p:cNvPr id="971785" name="Text Box 9"/>
          <p:cNvSpPr txBox="1">
            <a:spLocks noChangeArrowheads="1"/>
          </p:cNvSpPr>
          <p:nvPr/>
        </p:nvSpPr>
        <p:spPr bwMode="auto">
          <a:xfrm>
            <a:off x="146050" y="3368675"/>
            <a:ext cx="4559300" cy="3462070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l">
              <a:spcBef>
                <a:spcPct val="50000"/>
              </a:spcBef>
            </a:pPr>
            <a:endParaRPr lang="en-US" dirty="0"/>
          </a:p>
          <a:p>
            <a:pPr algn="l">
              <a:spcBef>
                <a:spcPct val="50000"/>
              </a:spcBef>
            </a:pPr>
            <a:endParaRPr lang="en-US" dirty="0"/>
          </a:p>
          <a:p>
            <a:pPr algn="l">
              <a:spcBef>
                <a:spcPct val="50000"/>
              </a:spcBef>
            </a:pPr>
            <a:r>
              <a:rPr lang="en-US" dirty="0"/>
              <a:t>void </a:t>
            </a:r>
            <a:r>
              <a:rPr lang="en-US" dirty="0" err="1"/>
              <a:t>printArr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[], </a:t>
            </a:r>
            <a:r>
              <a:rPr lang="en-US" dirty="0" err="1"/>
              <a:t>int</a:t>
            </a:r>
            <a:r>
              <a:rPr lang="en-US" dirty="0"/>
              <a:t> size)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</a:t>
            </a:r>
            <a:br>
              <a:rPr lang="en-US" dirty="0"/>
            </a:br>
            <a:r>
              <a:rPr lang="en-US" dirty="0"/>
              <a:t>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100" dirty="0"/>
            </a:br>
            <a:r>
              <a:rPr lang="en-US" dirty="0"/>
              <a:t>}</a:t>
            </a:r>
          </a:p>
        </p:txBody>
      </p:sp>
      <p:sp>
        <p:nvSpPr>
          <p:cNvPr id="971786" name="Rectangle 10"/>
          <p:cNvSpPr>
            <a:spLocks noChangeArrowheads="1"/>
          </p:cNvSpPr>
          <p:nvPr/>
        </p:nvSpPr>
        <p:spPr bwMode="auto">
          <a:xfrm>
            <a:off x="434139" y="4777410"/>
            <a:ext cx="1803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if (size == 0)    </a:t>
            </a:r>
            <a:br>
              <a:rPr lang="en-US" dirty="0"/>
            </a:br>
            <a:r>
              <a:rPr lang="en-US" dirty="0"/>
              <a:t>     return;</a:t>
            </a:r>
          </a:p>
        </p:txBody>
      </p:sp>
      <p:sp>
        <p:nvSpPr>
          <p:cNvPr id="971788" name="Text Box 12"/>
          <p:cNvSpPr txBox="1">
            <a:spLocks noChangeArrowheads="1"/>
          </p:cNvSpPr>
          <p:nvPr/>
        </p:nvSpPr>
        <p:spPr bwMode="auto">
          <a:xfrm>
            <a:off x="4899025" y="3990975"/>
            <a:ext cx="4206875" cy="2846933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 err="1"/>
              <a:t>int</a:t>
            </a:r>
            <a:r>
              <a:rPr lang="en-US" dirty="0"/>
              <a:t> main()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size = 5;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[size] = {7, 9, 6, 2, 4};</a:t>
            </a:r>
            <a:br>
              <a:rPr lang="en-US" dirty="0"/>
            </a:br>
            <a:endParaRPr lang="en-US" sz="800" dirty="0"/>
          </a:p>
          <a:p>
            <a:pPr algn="l">
              <a:spcBef>
                <a:spcPct val="50000"/>
              </a:spcBef>
            </a:pPr>
            <a:endParaRPr lang="en-US" dirty="0"/>
          </a:p>
          <a:p>
            <a:pPr algn="l">
              <a:spcBef>
                <a:spcPct val="50000"/>
              </a:spcBef>
            </a:pPr>
            <a:br>
              <a:rPr lang="en-US" dirty="0"/>
            </a:br>
            <a:endParaRPr lang="en-US" dirty="0"/>
          </a:p>
          <a:p>
            <a:pPr algn="l">
              <a:spcBef>
                <a:spcPct val="50000"/>
              </a:spcBef>
            </a:pPr>
            <a:r>
              <a:rPr lang="en-US" dirty="0"/>
              <a:t>}</a:t>
            </a:r>
          </a:p>
        </p:txBody>
      </p:sp>
      <p:sp>
        <p:nvSpPr>
          <p:cNvPr id="971790" name="Rectangle 14"/>
          <p:cNvSpPr>
            <a:spLocks noChangeArrowheads="1"/>
          </p:cNvSpPr>
          <p:nvPr/>
        </p:nvSpPr>
        <p:spPr bwMode="auto">
          <a:xfrm>
            <a:off x="461304" y="5916295"/>
            <a:ext cx="5229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];</a:t>
            </a:r>
          </a:p>
        </p:txBody>
      </p:sp>
      <p:sp>
        <p:nvSpPr>
          <p:cNvPr id="971792" name="Rectangle 16"/>
          <p:cNvSpPr>
            <a:spLocks noChangeArrowheads="1"/>
          </p:cNvSpPr>
          <p:nvPr/>
        </p:nvSpPr>
        <p:spPr bwMode="auto">
          <a:xfrm>
            <a:off x="5092700" y="5478330"/>
            <a:ext cx="398538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// show how to use your magic </a:t>
            </a:r>
            <a:r>
              <a:rPr lang="en-US" dirty="0" err="1">
                <a:solidFill>
                  <a:srgbClr val="6600CC"/>
                </a:solidFill>
              </a:rPr>
              <a:t>func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// to print the </a:t>
            </a:r>
            <a:r>
              <a:rPr lang="en-US" dirty="0">
                <a:solidFill>
                  <a:srgbClr val="FF0000"/>
                </a:solidFill>
              </a:rPr>
              <a:t>last n-1 </a:t>
            </a:r>
            <a:r>
              <a:rPr lang="en-US" dirty="0" err="1">
                <a:solidFill>
                  <a:srgbClr val="6600CC"/>
                </a:solidFill>
              </a:rPr>
              <a:t>elems</a:t>
            </a:r>
            <a:endParaRPr lang="en-US" dirty="0">
              <a:solidFill>
                <a:srgbClr val="6600CC"/>
              </a:solidFill>
            </a:endParaRPr>
          </a:p>
          <a:p>
            <a:pPr algn="l"/>
            <a:r>
              <a:rPr lang="en-US" dirty="0" err="1">
                <a:solidFill>
                  <a:srgbClr val="6600CC"/>
                </a:solidFill>
              </a:rPr>
              <a:t>magicprintArr</a:t>
            </a:r>
            <a:r>
              <a:rPr lang="en-US" dirty="0"/>
              <a:t>(arr</a:t>
            </a:r>
            <a:r>
              <a:rPr lang="en-US" dirty="0">
                <a:solidFill>
                  <a:srgbClr val="FF0000"/>
                </a:solidFill>
              </a:rPr>
              <a:t>+1</a:t>
            </a:r>
            <a:r>
              <a:rPr lang="en-US" dirty="0"/>
              <a:t>,size</a:t>
            </a:r>
            <a:r>
              <a:rPr lang="en-US" dirty="0">
                <a:solidFill>
                  <a:srgbClr val="FF0000"/>
                </a:solidFill>
              </a:rPr>
              <a:t>-1</a:t>
            </a:r>
            <a:r>
              <a:rPr lang="en-US" dirty="0"/>
              <a:t>);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971793" name="Rectangle 17"/>
          <p:cNvSpPr>
            <a:spLocks noChangeArrowheads="1"/>
          </p:cNvSpPr>
          <p:nvPr/>
        </p:nvSpPr>
        <p:spPr bwMode="auto">
          <a:xfrm>
            <a:off x="994720" y="5446351"/>
            <a:ext cx="29483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printArr</a:t>
            </a:r>
            <a:r>
              <a:rPr lang="en-US" dirty="0"/>
              <a:t>(arr</a:t>
            </a:r>
            <a:r>
              <a:rPr lang="en-US" dirty="0">
                <a:solidFill>
                  <a:srgbClr val="FF0000"/>
                </a:solidFill>
              </a:rPr>
              <a:t>+1</a:t>
            </a:r>
            <a:r>
              <a:rPr lang="en-US" dirty="0"/>
              <a:t>,size</a:t>
            </a:r>
            <a:r>
              <a:rPr lang="en-US" dirty="0">
                <a:solidFill>
                  <a:srgbClr val="FF0000"/>
                </a:solidFill>
              </a:rPr>
              <a:t>-1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</p:txBody>
      </p:sp>
      <p:sp>
        <p:nvSpPr>
          <p:cNvPr id="971796" name="Text Box 20"/>
          <p:cNvSpPr txBox="1">
            <a:spLocks noChangeArrowheads="1"/>
          </p:cNvSpPr>
          <p:nvPr/>
        </p:nvSpPr>
        <p:spPr bwMode="auto">
          <a:xfrm>
            <a:off x="5480050" y="1085850"/>
            <a:ext cx="362585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Write a </a:t>
            </a:r>
            <a:r>
              <a:rPr lang="en-US" sz="2400" dirty="0">
                <a:solidFill>
                  <a:srgbClr val="006666"/>
                </a:solidFill>
              </a:rPr>
              <a:t>recursive</a:t>
            </a:r>
            <a:r>
              <a:rPr lang="en-US" sz="2400" dirty="0"/>
              <a:t> function called </a:t>
            </a:r>
            <a:r>
              <a:rPr lang="en-US" sz="2400" dirty="0" err="1">
                <a:solidFill>
                  <a:srgbClr val="6600CC"/>
                </a:solidFill>
              </a:rPr>
              <a:t>printArr</a:t>
            </a:r>
            <a:r>
              <a:rPr lang="en-US" sz="2400" dirty="0"/>
              <a:t> that prints out an array from </a:t>
            </a:r>
            <a:r>
              <a:rPr lang="en-US" sz="2400" dirty="0">
                <a:solidFill>
                  <a:srgbClr val="FF0000"/>
                </a:solidFill>
              </a:rPr>
              <a:t>bottom</a:t>
            </a:r>
            <a:r>
              <a:rPr lang="en-US" sz="2400" dirty="0"/>
              <a:t> to </a:t>
            </a:r>
            <a:r>
              <a:rPr lang="en-US" sz="2400" dirty="0">
                <a:solidFill>
                  <a:srgbClr val="FF0000"/>
                </a:solidFill>
              </a:rPr>
              <a:t>top</a:t>
            </a:r>
            <a:r>
              <a:rPr lang="en-US" sz="2400" dirty="0"/>
              <a:t>.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65170" y="3415084"/>
            <a:ext cx="425148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// just assume it works (like magic)!</a:t>
            </a:r>
          </a:p>
          <a:p>
            <a:pPr algn="l"/>
            <a:r>
              <a:rPr lang="en-US" dirty="0"/>
              <a:t>void </a:t>
            </a:r>
            <a:r>
              <a:rPr lang="en-US" dirty="0" err="1">
                <a:solidFill>
                  <a:srgbClr val="FF0000"/>
                </a:solidFill>
              </a:rPr>
              <a:t>magicprintArr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[], </a:t>
            </a:r>
            <a:r>
              <a:rPr lang="en-US" dirty="0" err="1"/>
              <a:t>int</a:t>
            </a:r>
            <a:r>
              <a:rPr lang="en-US" dirty="0"/>
              <a:t> s) {…}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461304" y="5448741"/>
            <a:ext cx="34817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>
                <a:solidFill>
                  <a:srgbClr val="6600CC"/>
                </a:solidFill>
              </a:rPr>
              <a:t>magicprintArr</a:t>
            </a:r>
            <a:r>
              <a:rPr lang="en-US" dirty="0"/>
              <a:t>(arr</a:t>
            </a:r>
            <a:r>
              <a:rPr lang="en-US" dirty="0">
                <a:solidFill>
                  <a:srgbClr val="FF0000"/>
                </a:solidFill>
              </a:rPr>
              <a:t>+1</a:t>
            </a:r>
            <a:r>
              <a:rPr lang="en-US" dirty="0"/>
              <a:t>,size</a:t>
            </a:r>
            <a:r>
              <a:rPr lang="en-US" dirty="0">
                <a:solidFill>
                  <a:srgbClr val="FF0000"/>
                </a:solidFill>
              </a:rPr>
              <a:t>-1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</p:txBody>
      </p:sp>
      <p:sp>
        <p:nvSpPr>
          <p:cNvPr id="971795" name="Rectangle 19"/>
          <p:cNvSpPr>
            <a:spLocks noChangeArrowheads="1"/>
          </p:cNvSpPr>
          <p:nvPr/>
        </p:nvSpPr>
        <p:spPr bwMode="auto">
          <a:xfrm>
            <a:off x="188913" y="3415084"/>
            <a:ext cx="4487862" cy="3327548"/>
          </a:xfrm>
          <a:prstGeom prst="rect">
            <a:avLst/>
          </a:prstGeom>
          <a:solidFill>
            <a:srgbClr val="FFFF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5130273" y="5478330"/>
            <a:ext cx="29483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>
                <a:solidFill>
                  <a:srgbClr val="6600CC"/>
                </a:solidFill>
              </a:rPr>
              <a:t>printArr</a:t>
            </a:r>
            <a:r>
              <a:rPr lang="en-US" dirty="0"/>
              <a:t>(arr,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algn="l"/>
            <a:r>
              <a:rPr lang="en-US" dirty="0" err="1">
                <a:solidFill>
                  <a:srgbClr val="6600CC"/>
                </a:solidFill>
              </a:rPr>
              <a:t>printArr</a:t>
            </a:r>
            <a:r>
              <a:rPr lang="en-US" dirty="0"/>
              <a:t>(arr,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</p:txBody>
      </p:sp>
      <p:sp>
        <p:nvSpPr>
          <p:cNvPr id="21" name="AutoShape 46"/>
          <p:cNvSpPr>
            <a:spLocks noChangeArrowheads="1"/>
          </p:cNvSpPr>
          <p:nvPr/>
        </p:nvSpPr>
        <p:spPr bwMode="auto">
          <a:xfrm flipH="1">
            <a:off x="4290087" y="4833681"/>
            <a:ext cx="4657065" cy="1225340"/>
          </a:xfrm>
          <a:prstGeom prst="wedgeRoundRectCallout">
            <a:avLst>
              <a:gd name="adj1" fmla="val 65965"/>
              <a:gd name="adj2" fmla="val 15751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First,  we’ll ask our magic function to print the </a:t>
            </a:r>
            <a:r>
              <a:rPr lang="en-US" sz="2000" dirty="0">
                <a:solidFill>
                  <a:srgbClr val="FF0000"/>
                </a:solidFill>
              </a:rPr>
              <a:t>last n-1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elements of the array for us.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AutoShape 46"/>
          <p:cNvSpPr>
            <a:spLocks noChangeArrowheads="1"/>
          </p:cNvSpPr>
          <p:nvPr/>
        </p:nvSpPr>
        <p:spPr bwMode="auto">
          <a:xfrm flipH="1">
            <a:off x="3422946" y="4666845"/>
            <a:ext cx="4365042" cy="894641"/>
          </a:xfrm>
          <a:prstGeom prst="wedgeRoundRectCallout">
            <a:avLst>
              <a:gd name="adj1" fmla="val 78635"/>
              <a:gd name="adj2" fmla="val 105314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Second, we’ll print out the </a:t>
            </a:r>
            <a:r>
              <a:rPr lang="en-US" sz="2000" dirty="0">
                <a:solidFill>
                  <a:srgbClr val="FF0000"/>
                </a:solidFill>
              </a:rPr>
              <a:t>zeroth element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in the array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ourself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4973132" y="4061415"/>
            <a:ext cx="4104953" cy="2681217"/>
          </a:xfrm>
          <a:prstGeom prst="rect">
            <a:avLst/>
          </a:prstGeom>
          <a:solidFill>
            <a:srgbClr val="FFFF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81481E-6 L -0.06945 0.00371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9717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185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71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1779" grpId="0"/>
      <p:bldP spid="971780" grpId="0"/>
      <p:bldP spid="971781" grpId="0"/>
      <p:bldP spid="971782" grpId="0"/>
      <p:bldP spid="971783" grpId="0"/>
      <p:bldP spid="971784" grpId="0"/>
      <p:bldP spid="971785" grpId="0" animBg="1"/>
      <p:bldP spid="971786" grpId="0"/>
      <p:bldP spid="971788" grpId="0" animBg="1"/>
      <p:bldP spid="971790" grpId="0"/>
      <p:bldP spid="971792" grpId="0"/>
      <p:bldP spid="971792" grpId="1"/>
      <p:bldP spid="971793" grpId="0"/>
      <p:bldP spid="971793" grpId="1"/>
      <p:bldP spid="19" grpId="0"/>
      <p:bldP spid="19" grpId="1"/>
      <p:bldP spid="20" grpId="0"/>
      <p:bldP spid="20" grpId="1"/>
      <p:bldP spid="971795" grpId="0" animBg="1"/>
      <p:bldP spid="23" grpId="0"/>
      <p:bldP spid="21" grpId="0" animBg="1"/>
      <p:bldP spid="21" grpId="1" animBg="1"/>
      <p:bldP spid="22" grpId="0" animBg="1"/>
      <p:bldP spid="22" grpId="1" animBg="1"/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5BF81-9AC1-40A0-878E-309B13C98A58}" type="slidenum">
              <a:rPr lang="en-US"/>
              <a:pPr/>
              <a:t>38</a:t>
            </a:fld>
            <a:endParaRPr lang="en-US"/>
          </a:p>
        </p:txBody>
      </p:sp>
      <p:sp>
        <p:nvSpPr>
          <p:cNvPr id="92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Working Through Recursion</a:t>
            </a:r>
          </a:p>
        </p:txBody>
      </p:sp>
      <p:grpSp>
        <p:nvGrpSpPr>
          <p:cNvPr id="922627" name="Group 3"/>
          <p:cNvGrpSpPr>
            <a:grpSpLocks/>
          </p:cNvGrpSpPr>
          <p:nvPr/>
        </p:nvGrpSpPr>
        <p:grpSpPr bwMode="auto">
          <a:xfrm>
            <a:off x="123825" y="4267200"/>
            <a:ext cx="5480050" cy="2454275"/>
            <a:chOff x="1110" y="1787"/>
            <a:chExt cx="3452" cy="1546"/>
          </a:xfrm>
        </p:grpSpPr>
        <p:sp>
          <p:nvSpPr>
            <p:cNvPr id="922628" name="Text Box 4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922629" name="Rectangle 5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922630" name="Rectangle 6"/>
            <p:cNvSpPr>
              <a:spLocks noChangeArrowheads="1"/>
            </p:cNvSpPr>
            <p:nvPr/>
          </p:nvSpPr>
          <p:spPr bwMode="auto">
            <a:xfrm>
              <a:off x="1296" y="2429"/>
              <a:ext cx="2361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 </a:t>
              </a:r>
              <a:r>
                <a:rPr lang="en-US">
                  <a:solidFill>
                    <a:srgbClr val="6600CC"/>
                  </a:solidFill>
                </a:rPr>
                <a:t>size – 1 </a:t>
              </a:r>
              <a:r>
                <a:rPr lang="en-US"/>
                <a:t>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sp>
        <p:nvSpPr>
          <p:cNvPr id="922631" name="Text Box 7"/>
          <p:cNvSpPr txBox="1">
            <a:spLocks noChangeArrowheads="1"/>
          </p:cNvSpPr>
          <p:nvPr/>
        </p:nvSpPr>
        <p:spPr bwMode="auto">
          <a:xfrm>
            <a:off x="5784850" y="4268788"/>
            <a:ext cx="3225800" cy="243363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/>
              <a:t>{</a:t>
            </a:r>
          </a:p>
          <a:p>
            <a:pPr algn="l">
              <a:spcBef>
                <a:spcPct val="50000"/>
              </a:spcBef>
            </a:pPr>
            <a:r>
              <a:rPr lang="en-US"/>
              <a:t>    string names[3];</a:t>
            </a:r>
          </a:p>
          <a:p>
            <a:pPr algn="l">
              <a:spcBef>
                <a:spcPct val="50000"/>
              </a:spcBef>
            </a:pPr>
            <a:r>
              <a:rPr lang="en-US"/>
              <a:t>    ...</a:t>
            </a:r>
          </a:p>
          <a:p>
            <a:pPr algn="l">
              <a:spcBef>
                <a:spcPct val="50000"/>
              </a:spcBef>
            </a:pPr>
            <a:r>
              <a:rPr lang="en-US"/>
              <a:t>    reversePrint(names,3);</a:t>
            </a:r>
          </a:p>
          <a:p>
            <a:pPr algn="l">
              <a:spcBef>
                <a:spcPct val="50000"/>
              </a:spcBef>
            </a:pPr>
            <a:r>
              <a:rPr lang="en-US"/>
              <a:t>}</a:t>
            </a:r>
          </a:p>
        </p:txBody>
      </p:sp>
      <p:sp>
        <p:nvSpPr>
          <p:cNvPr id="922632" name="Line 8"/>
          <p:cNvSpPr>
            <a:spLocks noChangeShapeType="1"/>
          </p:cNvSpPr>
          <p:nvPr/>
        </p:nvSpPr>
        <p:spPr bwMode="auto">
          <a:xfrm>
            <a:off x="5772150" y="52943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33" name="Line 9"/>
          <p:cNvSpPr>
            <a:spLocks noChangeShapeType="1"/>
          </p:cNvSpPr>
          <p:nvPr/>
        </p:nvSpPr>
        <p:spPr bwMode="auto">
          <a:xfrm>
            <a:off x="5781675" y="5734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2634" name="Group 10"/>
          <p:cNvGrpSpPr>
            <a:grpSpLocks/>
          </p:cNvGrpSpPr>
          <p:nvPr/>
        </p:nvGrpSpPr>
        <p:grpSpPr bwMode="auto">
          <a:xfrm>
            <a:off x="6553200" y="928688"/>
            <a:ext cx="1905000" cy="2119312"/>
            <a:chOff x="4128" y="585"/>
            <a:chExt cx="1200" cy="1335"/>
          </a:xfrm>
        </p:grpSpPr>
        <p:sp>
          <p:nvSpPr>
            <p:cNvPr id="922635" name="Rectangle 11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36" name="Rectangle 12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37" name="Rectangle 13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38" name="Rectangle 14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39" name="Text Box 15"/>
            <p:cNvSpPr txBox="1">
              <a:spLocks noChangeArrowheads="1"/>
            </p:cNvSpPr>
            <p:nvPr/>
          </p:nvSpPr>
          <p:spPr bwMode="auto">
            <a:xfrm>
              <a:off x="4128" y="585"/>
              <a:ext cx="5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names</a:t>
              </a:r>
            </a:p>
          </p:txBody>
        </p:sp>
        <p:sp>
          <p:nvSpPr>
            <p:cNvPr id="922640" name="Text Box 16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2641" name="Text Box 17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922642" name="Text Box 18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922643" name="Text Box 19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sp>
        <p:nvSpPr>
          <p:cNvPr id="922644" name="Text Box 20"/>
          <p:cNvSpPr txBox="1">
            <a:spLocks noChangeArrowheads="1"/>
          </p:cNvSpPr>
          <p:nvPr/>
        </p:nvSpPr>
        <p:spPr bwMode="auto">
          <a:xfrm>
            <a:off x="7472363" y="1274763"/>
            <a:ext cx="852487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Phyllis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endParaRPr lang="en-US">
              <a:solidFill>
                <a:srgbClr val="6600CC"/>
              </a:solidFill>
            </a:endParaRPr>
          </a:p>
        </p:txBody>
      </p:sp>
      <p:sp>
        <p:nvSpPr>
          <p:cNvPr id="922645" name="Line 21"/>
          <p:cNvSpPr>
            <a:spLocks noChangeShapeType="1"/>
          </p:cNvSpPr>
          <p:nvPr/>
        </p:nvSpPr>
        <p:spPr bwMode="auto">
          <a:xfrm>
            <a:off x="5791200" y="6105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2646" name="Group 22"/>
          <p:cNvGrpSpPr>
            <a:grpSpLocks/>
          </p:cNvGrpSpPr>
          <p:nvPr/>
        </p:nvGrpSpPr>
        <p:grpSpPr bwMode="auto">
          <a:xfrm>
            <a:off x="4572000" y="4648200"/>
            <a:ext cx="1133475" cy="857250"/>
            <a:chOff x="2880" y="2928"/>
            <a:chExt cx="714" cy="540"/>
          </a:xfrm>
        </p:grpSpPr>
        <p:sp>
          <p:nvSpPr>
            <p:cNvPr id="922647" name="Rectangle 23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48" name="Text Box 24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922649" name="Text Box 25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922650" name="Rectangle 26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51" name="Rectangle 27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2652" name="Text Box 28"/>
          <p:cNvSpPr txBox="1">
            <a:spLocks noChangeArrowheads="1"/>
          </p:cNvSpPr>
          <p:nvPr/>
        </p:nvSpPr>
        <p:spPr bwMode="auto">
          <a:xfrm>
            <a:off x="7524750" y="5638800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2000</a:t>
            </a:r>
          </a:p>
        </p:txBody>
      </p:sp>
      <p:sp>
        <p:nvSpPr>
          <p:cNvPr id="922653" name="Text Box 29"/>
          <p:cNvSpPr txBox="1">
            <a:spLocks noChangeArrowheads="1"/>
          </p:cNvSpPr>
          <p:nvPr/>
        </p:nvSpPr>
        <p:spPr bwMode="auto">
          <a:xfrm>
            <a:off x="8229600" y="564356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3</a:t>
            </a:r>
          </a:p>
        </p:txBody>
      </p:sp>
      <p:sp>
        <p:nvSpPr>
          <p:cNvPr id="922654" name="Line 30"/>
          <p:cNvSpPr>
            <a:spLocks noChangeShapeType="1"/>
          </p:cNvSpPr>
          <p:nvPr/>
        </p:nvSpPr>
        <p:spPr bwMode="auto">
          <a:xfrm>
            <a:off x="-66675" y="4438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55" name="Rectangle 31"/>
          <p:cNvSpPr>
            <a:spLocks noChangeArrowheads="1"/>
          </p:cNvSpPr>
          <p:nvPr/>
        </p:nvSpPr>
        <p:spPr bwMode="auto">
          <a:xfrm>
            <a:off x="5724525" y="4171950"/>
            <a:ext cx="3343275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2656" name="Line 32"/>
          <p:cNvSpPr>
            <a:spLocks noChangeShapeType="1"/>
          </p:cNvSpPr>
          <p:nvPr/>
        </p:nvSpPr>
        <p:spPr bwMode="auto">
          <a:xfrm>
            <a:off x="219075" y="48958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57" name="Line 33"/>
          <p:cNvSpPr>
            <a:spLocks noChangeShapeType="1"/>
          </p:cNvSpPr>
          <p:nvPr/>
        </p:nvSpPr>
        <p:spPr bwMode="auto">
          <a:xfrm>
            <a:off x="161925" y="5486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58" name="Line 34"/>
          <p:cNvSpPr>
            <a:spLocks noChangeShapeType="1"/>
          </p:cNvSpPr>
          <p:nvPr/>
        </p:nvSpPr>
        <p:spPr bwMode="auto">
          <a:xfrm>
            <a:off x="447675" y="5962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59" name="Rectangle 35"/>
          <p:cNvSpPr>
            <a:spLocks noChangeArrowheads="1"/>
          </p:cNvSpPr>
          <p:nvPr/>
        </p:nvSpPr>
        <p:spPr bwMode="auto">
          <a:xfrm>
            <a:off x="76200" y="4219575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22660" name="Group 36"/>
          <p:cNvGrpSpPr>
            <a:grpSpLocks/>
          </p:cNvGrpSpPr>
          <p:nvPr/>
        </p:nvGrpSpPr>
        <p:grpSpPr bwMode="auto">
          <a:xfrm>
            <a:off x="219075" y="2162175"/>
            <a:ext cx="5480050" cy="2454275"/>
            <a:chOff x="1110" y="1787"/>
            <a:chExt cx="3452" cy="1546"/>
          </a:xfrm>
        </p:grpSpPr>
        <p:sp>
          <p:nvSpPr>
            <p:cNvPr id="922661" name="Text Box 37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922662" name="Rectangle 38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922663" name="Rectangle 39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arr[0]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922664" name="Group 40"/>
          <p:cNvGrpSpPr>
            <a:grpSpLocks/>
          </p:cNvGrpSpPr>
          <p:nvPr/>
        </p:nvGrpSpPr>
        <p:grpSpPr bwMode="auto">
          <a:xfrm>
            <a:off x="4648200" y="2571750"/>
            <a:ext cx="1133475" cy="857250"/>
            <a:chOff x="2880" y="2928"/>
            <a:chExt cx="714" cy="540"/>
          </a:xfrm>
        </p:grpSpPr>
        <p:sp>
          <p:nvSpPr>
            <p:cNvPr id="922665" name="Rectangle 41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66" name="Text Box 42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922667" name="Text Box 43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922668" name="Rectangle 44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69" name="Rectangle 45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2670" name="Text Box 46"/>
          <p:cNvSpPr txBox="1">
            <a:spLocks noChangeArrowheads="1"/>
          </p:cNvSpPr>
          <p:nvPr/>
        </p:nvSpPr>
        <p:spPr bwMode="auto">
          <a:xfrm>
            <a:off x="5086350" y="2681288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2020</a:t>
            </a:r>
          </a:p>
        </p:txBody>
      </p:sp>
      <p:sp>
        <p:nvSpPr>
          <p:cNvPr id="922671" name="Text Box 47"/>
          <p:cNvSpPr txBox="1">
            <a:spLocks noChangeArrowheads="1"/>
          </p:cNvSpPr>
          <p:nvPr/>
        </p:nvSpPr>
        <p:spPr bwMode="auto">
          <a:xfrm>
            <a:off x="2057400" y="5538788"/>
            <a:ext cx="151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006666"/>
                </a:solidFill>
              </a:rPr>
              <a:t>2000 + 20</a:t>
            </a:r>
          </a:p>
        </p:txBody>
      </p:sp>
      <p:sp>
        <p:nvSpPr>
          <p:cNvPr id="922672" name="Text Box 48"/>
          <p:cNvSpPr txBox="1">
            <a:spLocks noChangeArrowheads="1"/>
          </p:cNvSpPr>
          <p:nvPr/>
        </p:nvSpPr>
        <p:spPr bwMode="auto">
          <a:xfrm>
            <a:off x="3359150" y="5538788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</a:t>
            </a:r>
          </a:p>
        </p:txBody>
      </p:sp>
      <p:sp>
        <p:nvSpPr>
          <p:cNvPr id="922673" name="Line 49"/>
          <p:cNvSpPr>
            <a:spLocks noChangeShapeType="1"/>
          </p:cNvSpPr>
          <p:nvPr/>
        </p:nvSpPr>
        <p:spPr bwMode="auto">
          <a:xfrm>
            <a:off x="28575" y="2343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74" name="Line 50"/>
          <p:cNvSpPr>
            <a:spLocks noChangeShapeType="1"/>
          </p:cNvSpPr>
          <p:nvPr/>
        </p:nvSpPr>
        <p:spPr bwMode="auto">
          <a:xfrm>
            <a:off x="304800" y="2790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75" name="Line 51"/>
          <p:cNvSpPr>
            <a:spLocks noChangeShapeType="1"/>
          </p:cNvSpPr>
          <p:nvPr/>
        </p:nvSpPr>
        <p:spPr bwMode="auto">
          <a:xfrm>
            <a:off x="295275" y="3381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76" name="Line 52"/>
          <p:cNvSpPr>
            <a:spLocks noChangeShapeType="1"/>
          </p:cNvSpPr>
          <p:nvPr/>
        </p:nvSpPr>
        <p:spPr bwMode="auto">
          <a:xfrm>
            <a:off x="523875" y="3838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77" name="Rectangle 53"/>
          <p:cNvSpPr>
            <a:spLocks noChangeArrowheads="1"/>
          </p:cNvSpPr>
          <p:nvPr/>
        </p:nvSpPr>
        <p:spPr bwMode="auto">
          <a:xfrm>
            <a:off x="228600" y="2038350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22678" name="Group 54"/>
          <p:cNvGrpSpPr>
            <a:grpSpLocks/>
          </p:cNvGrpSpPr>
          <p:nvPr/>
        </p:nvGrpSpPr>
        <p:grpSpPr bwMode="auto">
          <a:xfrm>
            <a:off x="381000" y="60325"/>
            <a:ext cx="5480050" cy="2454275"/>
            <a:chOff x="1110" y="1787"/>
            <a:chExt cx="3452" cy="1546"/>
          </a:xfrm>
        </p:grpSpPr>
        <p:sp>
          <p:nvSpPr>
            <p:cNvPr id="922679" name="Text Box 55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922680" name="Rectangle 56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922681" name="Rectangle 57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922682" name="Group 58"/>
          <p:cNvGrpSpPr>
            <a:grpSpLocks/>
          </p:cNvGrpSpPr>
          <p:nvPr/>
        </p:nvGrpSpPr>
        <p:grpSpPr bwMode="auto">
          <a:xfrm>
            <a:off x="4810125" y="469900"/>
            <a:ext cx="1133475" cy="857250"/>
            <a:chOff x="2880" y="2928"/>
            <a:chExt cx="714" cy="540"/>
          </a:xfrm>
        </p:grpSpPr>
        <p:sp>
          <p:nvSpPr>
            <p:cNvPr id="922683" name="Rectangle 59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84" name="Text Box 60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922685" name="Text Box 61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922686" name="Rectangle 62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87" name="Rectangle 63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2688" name="Text Box 64"/>
          <p:cNvSpPr txBox="1">
            <a:spLocks noChangeArrowheads="1"/>
          </p:cNvSpPr>
          <p:nvPr/>
        </p:nvSpPr>
        <p:spPr bwMode="auto">
          <a:xfrm>
            <a:off x="5248275" y="55086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2040</a:t>
            </a:r>
          </a:p>
        </p:txBody>
      </p:sp>
      <p:sp>
        <p:nvSpPr>
          <p:cNvPr id="922689" name="Text Box 65"/>
          <p:cNvSpPr txBox="1">
            <a:spLocks noChangeArrowheads="1"/>
          </p:cNvSpPr>
          <p:nvPr/>
        </p:nvSpPr>
        <p:spPr bwMode="auto">
          <a:xfrm>
            <a:off x="2188369" y="3438525"/>
            <a:ext cx="13866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006666"/>
                </a:solidFill>
              </a:rPr>
              <a:t>2020</a:t>
            </a:r>
            <a:r>
              <a:rPr lang="en-US" sz="1400" dirty="0">
                <a:solidFill>
                  <a:srgbClr val="006666"/>
                </a:solidFill>
              </a:rPr>
              <a:t> </a:t>
            </a:r>
            <a:r>
              <a:rPr lang="en-US" dirty="0">
                <a:solidFill>
                  <a:srgbClr val="006666"/>
                </a:solidFill>
              </a:rPr>
              <a:t>+</a:t>
            </a:r>
            <a:r>
              <a:rPr lang="en-US" sz="1400" dirty="0">
                <a:solidFill>
                  <a:srgbClr val="006666"/>
                </a:solidFill>
              </a:rPr>
              <a:t> </a:t>
            </a:r>
            <a:r>
              <a:rPr lang="en-US" dirty="0">
                <a:solidFill>
                  <a:srgbClr val="006666"/>
                </a:solidFill>
              </a:rPr>
              <a:t>20</a:t>
            </a:r>
          </a:p>
        </p:txBody>
      </p:sp>
      <p:sp>
        <p:nvSpPr>
          <p:cNvPr id="922690" name="Text Box 66"/>
          <p:cNvSpPr txBox="1">
            <a:spLocks noChangeArrowheads="1"/>
          </p:cNvSpPr>
          <p:nvPr/>
        </p:nvSpPr>
        <p:spPr bwMode="auto">
          <a:xfrm>
            <a:off x="3406775" y="3438525"/>
            <a:ext cx="393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1</a:t>
            </a:r>
          </a:p>
        </p:txBody>
      </p:sp>
      <p:sp>
        <p:nvSpPr>
          <p:cNvPr id="922691" name="Line 67"/>
          <p:cNvSpPr>
            <a:spLocks noChangeShapeType="1"/>
          </p:cNvSpPr>
          <p:nvPr/>
        </p:nvSpPr>
        <p:spPr bwMode="auto">
          <a:xfrm>
            <a:off x="200025" y="238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92" name="Line 68"/>
          <p:cNvSpPr>
            <a:spLocks noChangeShapeType="1"/>
          </p:cNvSpPr>
          <p:nvPr/>
        </p:nvSpPr>
        <p:spPr bwMode="auto">
          <a:xfrm>
            <a:off x="457200" y="685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93" name="Line 69"/>
          <p:cNvSpPr>
            <a:spLocks noChangeShapeType="1"/>
          </p:cNvSpPr>
          <p:nvPr/>
        </p:nvSpPr>
        <p:spPr bwMode="auto">
          <a:xfrm>
            <a:off x="714375" y="17335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94" name="Text Box 70"/>
          <p:cNvSpPr txBox="1">
            <a:spLocks noChangeArrowheads="1"/>
          </p:cNvSpPr>
          <p:nvPr/>
        </p:nvSpPr>
        <p:spPr bwMode="auto">
          <a:xfrm>
            <a:off x="8410575" y="1047750"/>
            <a:ext cx="742950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2000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2020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2040</a:t>
            </a:r>
          </a:p>
        </p:txBody>
      </p:sp>
      <p:grpSp>
        <p:nvGrpSpPr>
          <p:cNvPr id="922695" name="Group 71"/>
          <p:cNvGrpSpPr>
            <a:grpSpLocks/>
          </p:cNvGrpSpPr>
          <p:nvPr/>
        </p:nvGrpSpPr>
        <p:grpSpPr bwMode="auto">
          <a:xfrm>
            <a:off x="6296025" y="800100"/>
            <a:ext cx="1028700" cy="495300"/>
            <a:chOff x="3966" y="504"/>
            <a:chExt cx="648" cy="312"/>
          </a:xfrm>
        </p:grpSpPr>
        <p:sp>
          <p:nvSpPr>
            <p:cNvPr id="922696" name="Rectangle 72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2697" name="Text Box 73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arr        </a:t>
              </a:r>
            </a:p>
          </p:txBody>
        </p:sp>
      </p:grpSp>
      <p:grpSp>
        <p:nvGrpSpPr>
          <p:cNvPr id="922698" name="Group 74"/>
          <p:cNvGrpSpPr>
            <a:grpSpLocks/>
          </p:cNvGrpSpPr>
          <p:nvPr/>
        </p:nvGrpSpPr>
        <p:grpSpPr bwMode="auto">
          <a:xfrm>
            <a:off x="6553200" y="723900"/>
            <a:ext cx="2619375" cy="1819275"/>
            <a:chOff x="5760" y="3552"/>
            <a:chExt cx="1650" cy="1146"/>
          </a:xfrm>
        </p:grpSpPr>
        <p:sp>
          <p:nvSpPr>
            <p:cNvPr id="922699" name="Rectangle 75"/>
            <p:cNvSpPr>
              <a:spLocks noChangeArrowheads="1"/>
            </p:cNvSpPr>
            <p:nvPr/>
          </p:nvSpPr>
          <p:spPr bwMode="auto">
            <a:xfrm>
              <a:off x="5760" y="3672"/>
              <a:ext cx="1218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2700" name="Rectangle 76"/>
            <p:cNvSpPr>
              <a:spLocks noChangeArrowheads="1"/>
            </p:cNvSpPr>
            <p:nvPr/>
          </p:nvSpPr>
          <p:spPr bwMode="auto">
            <a:xfrm>
              <a:off x="6978" y="3552"/>
              <a:ext cx="432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2701" name="Rectangle 77"/>
            <p:cNvSpPr>
              <a:spLocks noChangeArrowheads="1"/>
            </p:cNvSpPr>
            <p:nvPr/>
          </p:nvSpPr>
          <p:spPr bwMode="auto">
            <a:xfrm>
              <a:off x="5946" y="4158"/>
              <a:ext cx="276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702" name="Text Box 78"/>
            <p:cNvSpPr txBox="1">
              <a:spLocks noChangeArrowheads="1"/>
            </p:cNvSpPr>
            <p:nvPr/>
          </p:nvSpPr>
          <p:spPr bwMode="auto">
            <a:xfrm>
              <a:off x="5780" y="39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922703" name="Rectangle 79"/>
            <p:cNvSpPr>
              <a:spLocks noChangeArrowheads="1"/>
            </p:cNvSpPr>
            <p:nvPr/>
          </p:nvSpPr>
          <p:spPr bwMode="auto">
            <a:xfrm>
              <a:off x="5956" y="4168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2704" name="Rectangle 80"/>
            <p:cNvSpPr>
              <a:spLocks noChangeArrowheads="1"/>
            </p:cNvSpPr>
            <p:nvPr/>
          </p:nvSpPr>
          <p:spPr bwMode="auto">
            <a:xfrm>
              <a:off x="5962" y="4450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</p:grpSp>
      <p:grpSp>
        <p:nvGrpSpPr>
          <p:cNvPr id="922705" name="Group 81"/>
          <p:cNvGrpSpPr>
            <a:grpSpLocks/>
          </p:cNvGrpSpPr>
          <p:nvPr/>
        </p:nvGrpSpPr>
        <p:grpSpPr bwMode="auto">
          <a:xfrm>
            <a:off x="6565900" y="1295400"/>
            <a:ext cx="2644775" cy="1695450"/>
            <a:chOff x="5760" y="2592"/>
            <a:chExt cx="1666" cy="1068"/>
          </a:xfrm>
        </p:grpSpPr>
        <p:sp>
          <p:nvSpPr>
            <p:cNvPr id="922706" name="Rectangle 82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2707" name="Rectangle 83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2708" name="Rectangle 84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709" name="Text Box 85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922710" name="Rectangle 86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2711" name="Rectangle 87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2712" name="AutoShape 88"/>
          <p:cNvSpPr>
            <a:spLocks noChangeArrowheads="1"/>
          </p:cNvSpPr>
          <p:nvPr/>
        </p:nvSpPr>
        <p:spPr bwMode="auto">
          <a:xfrm>
            <a:off x="-5305425" y="4933950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922713" name="AutoShape 89"/>
          <p:cNvSpPr>
            <a:spLocks noChangeArrowheads="1"/>
          </p:cNvSpPr>
          <p:nvPr/>
        </p:nvSpPr>
        <p:spPr bwMode="auto">
          <a:xfrm>
            <a:off x="2552700" y="657225"/>
            <a:ext cx="2905125" cy="1400175"/>
          </a:xfrm>
          <a:prstGeom prst="wedgeRoundRectCallout">
            <a:avLst>
              <a:gd name="adj1" fmla="val 34917"/>
              <a:gd name="adj2" fmla="val 95352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Cool! It’s as if our array starts at location 2020 and only has 2 elements!</a:t>
            </a:r>
          </a:p>
        </p:txBody>
      </p:sp>
      <p:sp>
        <p:nvSpPr>
          <p:cNvPr id="922714" name="AutoShape 90"/>
          <p:cNvSpPr>
            <a:spLocks noChangeArrowheads="1"/>
          </p:cNvSpPr>
          <p:nvPr/>
        </p:nvSpPr>
        <p:spPr bwMode="auto">
          <a:xfrm>
            <a:off x="6124575" y="-28575"/>
            <a:ext cx="2905125" cy="885825"/>
          </a:xfrm>
          <a:prstGeom prst="wedgeRoundRectCallout">
            <a:avLst>
              <a:gd name="adj1" fmla="val -58852"/>
              <a:gd name="adj2" fmla="val 52866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Now it looks like arr has just one element and starts at 2040!</a:t>
            </a:r>
          </a:p>
        </p:txBody>
      </p:sp>
      <p:sp>
        <p:nvSpPr>
          <p:cNvPr id="922715" name="Line 91"/>
          <p:cNvSpPr>
            <a:spLocks noChangeShapeType="1"/>
          </p:cNvSpPr>
          <p:nvPr/>
        </p:nvSpPr>
        <p:spPr bwMode="auto">
          <a:xfrm>
            <a:off x="371475" y="1266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22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2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9226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9226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2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59259E-6 L -0.27396 -0.1305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9226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98" y="-652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96296E-6 L -0.33368 -0.080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9226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84" y="-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2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22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22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7.40741E-7 L 0.28125 -0.41667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9226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3" y="-20833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7.40741E-7 L 0.2059 -0.3662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9226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-1831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3000"/>
                                        <p:tgtEl>
                                          <p:spTgt spid="922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2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922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22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2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2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922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2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40741E-7 L 0.30729 -0.42083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9226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5" y="-21042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7.40741E-7 L 0.22257 -0.3662 " pathEditMode="relative" rAng="0" ptsTypes="AA">
                                      <p:cBhvr>
                                        <p:cTn id="183" dur="2000" fill="hold"/>
                                        <p:tgtEl>
                                          <p:spTgt spid="922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8" y="-18310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3000"/>
                                        <p:tgtEl>
                                          <p:spTgt spid="9226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2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2000"/>
                                        <p:tgtEl>
                                          <p:spTgt spid="922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922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22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2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31" grpId="0" animBg="1"/>
      <p:bldP spid="922632" grpId="0" animBg="1"/>
      <p:bldP spid="922632" grpId="1" animBg="1"/>
      <p:bldP spid="922633" grpId="0" animBg="1"/>
      <p:bldP spid="922633" grpId="1" animBg="1"/>
      <p:bldP spid="922644" grpId="0"/>
      <p:bldP spid="922645" grpId="0" animBg="1"/>
      <p:bldP spid="922652" grpId="0"/>
      <p:bldP spid="922652" grpId="1"/>
      <p:bldP spid="922653" grpId="0"/>
      <p:bldP spid="922653" grpId="1"/>
      <p:bldP spid="922654" grpId="0" animBg="1"/>
      <p:bldP spid="922654" grpId="1" animBg="1"/>
      <p:bldP spid="922655" grpId="0" animBg="1"/>
      <p:bldP spid="922656" grpId="0" animBg="1"/>
      <p:bldP spid="922656" grpId="1" animBg="1"/>
      <p:bldP spid="922657" grpId="0" animBg="1"/>
      <p:bldP spid="922657" grpId="1" animBg="1"/>
      <p:bldP spid="922658" grpId="0" animBg="1"/>
      <p:bldP spid="922659" grpId="0" animBg="1"/>
      <p:bldP spid="922670" grpId="0"/>
      <p:bldP spid="922671" grpId="0"/>
      <p:bldP spid="922671" grpId="1"/>
      <p:bldP spid="922671" grpId="2"/>
      <p:bldP spid="922672" grpId="0"/>
      <p:bldP spid="922672" grpId="1"/>
      <p:bldP spid="922673" grpId="0" animBg="1"/>
      <p:bldP spid="922673" grpId="1" animBg="1"/>
      <p:bldP spid="922674" grpId="0" animBg="1"/>
      <p:bldP spid="922674" grpId="1" animBg="1"/>
      <p:bldP spid="922675" grpId="0" animBg="1"/>
      <p:bldP spid="922675" grpId="1" animBg="1"/>
      <p:bldP spid="922676" grpId="0" animBg="1"/>
      <p:bldP spid="922677" grpId="0" animBg="1"/>
      <p:bldP spid="922688" grpId="0"/>
      <p:bldP spid="922689" grpId="0"/>
      <p:bldP spid="922689" grpId="1"/>
      <p:bldP spid="922689" grpId="2"/>
      <p:bldP spid="922690" grpId="0"/>
      <p:bldP spid="922690" grpId="1"/>
      <p:bldP spid="922691" grpId="0" animBg="1"/>
      <p:bldP spid="922691" grpId="1" animBg="1"/>
      <p:bldP spid="922692" grpId="0" animBg="1"/>
      <p:bldP spid="922692" grpId="1" animBg="1"/>
      <p:bldP spid="922693" grpId="0" animBg="1"/>
      <p:bldP spid="922694" grpId="0"/>
      <p:bldP spid="922694" grpId="1"/>
      <p:bldP spid="922713" grpId="0" animBg="1"/>
      <p:bldP spid="922713" grpId="1" animBg="1"/>
      <p:bldP spid="922714" grpId="0" animBg="1"/>
      <p:bldP spid="922714" grpId="1" animBg="1"/>
      <p:bldP spid="922715" grpId="0" animBg="1"/>
      <p:bldP spid="922715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E8C3-0216-41CE-B1D3-59D988D510EA}" type="slidenum">
              <a:rPr lang="en-US"/>
              <a:pPr/>
              <a:t>39</a:t>
            </a:fld>
            <a:endParaRPr lang="en-US"/>
          </a:p>
        </p:txBody>
      </p:sp>
      <p:sp>
        <p:nvSpPr>
          <p:cNvPr id="92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Working Through Recursion</a:t>
            </a:r>
          </a:p>
        </p:txBody>
      </p:sp>
      <p:sp>
        <p:nvSpPr>
          <p:cNvPr id="924675" name="Text Box 3"/>
          <p:cNvSpPr txBox="1">
            <a:spLocks noChangeArrowheads="1"/>
          </p:cNvSpPr>
          <p:nvPr/>
        </p:nvSpPr>
        <p:spPr bwMode="auto">
          <a:xfrm>
            <a:off x="5784850" y="4268788"/>
            <a:ext cx="3225800" cy="243363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/>
              <a:t>{</a:t>
            </a:r>
          </a:p>
          <a:p>
            <a:pPr algn="l">
              <a:spcBef>
                <a:spcPct val="50000"/>
              </a:spcBef>
            </a:pPr>
            <a:r>
              <a:rPr lang="en-US"/>
              <a:t>    string names[3];</a:t>
            </a:r>
          </a:p>
          <a:p>
            <a:pPr algn="l">
              <a:spcBef>
                <a:spcPct val="50000"/>
              </a:spcBef>
            </a:pPr>
            <a:r>
              <a:rPr lang="en-US"/>
              <a:t>    ...</a:t>
            </a:r>
          </a:p>
          <a:p>
            <a:pPr algn="l">
              <a:spcBef>
                <a:spcPct val="50000"/>
              </a:spcBef>
            </a:pPr>
            <a:r>
              <a:rPr lang="en-US"/>
              <a:t>    reversePrint(names,3);</a:t>
            </a:r>
          </a:p>
          <a:p>
            <a:pPr algn="l">
              <a:spcBef>
                <a:spcPct val="50000"/>
              </a:spcBef>
            </a:pPr>
            <a:r>
              <a:rPr lang="en-US"/>
              <a:t>}</a:t>
            </a:r>
          </a:p>
        </p:txBody>
      </p:sp>
      <p:grpSp>
        <p:nvGrpSpPr>
          <p:cNvPr id="924676" name="Group 4"/>
          <p:cNvGrpSpPr>
            <a:grpSpLocks/>
          </p:cNvGrpSpPr>
          <p:nvPr/>
        </p:nvGrpSpPr>
        <p:grpSpPr bwMode="auto">
          <a:xfrm>
            <a:off x="6553200" y="928688"/>
            <a:ext cx="1905000" cy="2119312"/>
            <a:chOff x="4128" y="585"/>
            <a:chExt cx="1200" cy="1335"/>
          </a:xfrm>
        </p:grpSpPr>
        <p:sp>
          <p:nvSpPr>
            <p:cNvPr id="924677" name="Rectangle 5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678" name="Rectangle 6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679" name="Rectangle 7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680" name="Rectangle 8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681" name="Text Box 9"/>
            <p:cNvSpPr txBox="1">
              <a:spLocks noChangeArrowheads="1"/>
            </p:cNvSpPr>
            <p:nvPr/>
          </p:nvSpPr>
          <p:spPr bwMode="auto">
            <a:xfrm>
              <a:off x="4128" y="585"/>
              <a:ext cx="5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names</a:t>
              </a:r>
            </a:p>
          </p:txBody>
        </p:sp>
        <p:sp>
          <p:nvSpPr>
            <p:cNvPr id="924682" name="Text Box 10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4683" name="Text Box 11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924684" name="Text Box 12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924685" name="Text Box 13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sp>
        <p:nvSpPr>
          <p:cNvPr id="924686" name="Text Box 14"/>
          <p:cNvSpPr txBox="1">
            <a:spLocks noChangeArrowheads="1"/>
          </p:cNvSpPr>
          <p:nvPr/>
        </p:nvSpPr>
        <p:spPr bwMode="auto">
          <a:xfrm>
            <a:off x="7472363" y="1274763"/>
            <a:ext cx="852487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Phyllis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endParaRPr lang="en-US">
              <a:solidFill>
                <a:srgbClr val="6600CC"/>
              </a:solidFill>
            </a:endParaRPr>
          </a:p>
        </p:txBody>
      </p:sp>
      <p:sp>
        <p:nvSpPr>
          <p:cNvPr id="924687" name="Line 15"/>
          <p:cNvSpPr>
            <a:spLocks noChangeShapeType="1"/>
          </p:cNvSpPr>
          <p:nvPr/>
        </p:nvSpPr>
        <p:spPr bwMode="auto">
          <a:xfrm>
            <a:off x="5791200" y="6115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688" name="Rectangle 16"/>
          <p:cNvSpPr>
            <a:spLocks noChangeArrowheads="1"/>
          </p:cNvSpPr>
          <p:nvPr/>
        </p:nvSpPr>
        <p:spPr bwMode="auto">
          <a:xfrm>
            <a:off x="5724525" y="4171950"/>
            <a:ext cx="3343275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4689" name="Text Box 17"/>
          <p:cNvSpPr txBox="1">
            <a:spLocks noChangeArrowheads="1"/>
          </p:cNvSpPr>
          <p:nvPr/>
        </p:nvSpPr>
        <p:spPr bwMode="auto">
          <a:xfrm>
            <a:off x="8410575" y="1047750"/>
            <a:ext cx="742950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2000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2020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2040</a:t>
            </a:r>
          </a:p>
        </p:txBody>
      </p:sp>
      <p:grpSp>
        <p:nvGrpSpPr>
          <p:cNvPr id="924690" name="Group 18"/>
          <p:cNvGrpSpPr>
            <a:grpSpLocks/>
          </p:cNvGrpSpPr>
          <p:nvPr/>
        </p:nvGrpSpPr>
        <p:grpSpPr bwMode="auto">
          <a:xfrm>
            <a:off x="6296025" y="800100"/>
            <a:ext cx="1028700" cy="495300"/>
            <a:chOff x="3966" y="504"/>
            <a:chExt cx="648" cy="312"/>
          </a:xfrm>
        </p:grpSpPr>
        <p:sp>
          <p:nvSpPr>
            <p:cNvPr id="924691" name="Rectangle 19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4692" name="Text Box 20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arr        </a:t>
              </a:r>
            </a:p>
          </p:txBody>
        </p:sp>
      </p:grpSp>
      <p:grpSp>
        <p:nvGrpSpPr>
          <p:cNvPr id="924693" name="Group 21"/>
          <p:cNvGrpSpPr>
            <a:grpSpLocks/>
          </p:cNvGrpSpPr>
          <p:nvPr/>
        </p:nvGrpSpPr>
        <p:grpSpPr bwMode="auto">
          <a:xfrm>
            <a:off x="6553200" y="723900"/>
            <a:ext cx="2619375" cy="1819275"/>
            <a:chOff x="5760" y="3552"/>
            <a:chExt cx="1650" cy="1146"/>
          </a:xfrm>
        </p:grpSpPr>
        <p:sp>
          <p:nvSpPr>
            <p:cNvPr id="924694" name="Rectangle 22"/>
            <p:cNvSpPr>
              <a:spLocks noChangeArrowheads="1"/>
            </p:cNvSpPr>
            <p:nvPr/>
          </p:nvSpPr>
          <p:spPr bwMode="auto">
            <a:xfrm>
              <a:off x="5760" y="3672"/>
              <a:ext cx="1218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4695" name="Rectangle 23"/>
            <p:cNvSpPr>
              <a:spLocks noChangeArrowheads="1"/>
            </p:cNvSpPr>
            <p:nvPr/>
          </p:nvSpPr>
          <p:spPr bwMode="auto">
            <a:xfrm>
              <a:off x="6978" y="3552"/>
              <a:ext cx="432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4696" name="Rectangle 24"/>
            <p:cNvSpPr>
              <a:spLocks noChangeArrowheads="1"/>
            </p:cNvSpPr>
            <p:nvPr/>
          </p:nvSpPr>
          <p:spPr bwMode="auto">
            <a:xfrm>
              <a:off x="5946" y="4158"/>
              <a:ext cx="276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697" name="Text Box 25"/>
            <p:cNvSpPr txBox="1">
              <a:spLocks noChangeArrowheads="1"/>
            </p:cNvSpPr>
            <p:nvPr/>
          </p:nvSpPr>
          <p:spPr bwMode="auto">
            <a:xfrm>
              <a:off x="5780" y="39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924698" name="Rectangle 26"/>
            <p:cNvSpPr>
              <a:spLocks noChangeArrowheads="1"/>
            </p:cNvSpPr>
            <p:nvPr/>
          </p:nvSpPr>
          <p:spPr bwMode="auto">
            <a:xfrm>
              <a:off x="5956" y="4168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4699" name="Rectangle 27"/>
            <p:cNvSpPr>
              <a:spLocks noChangeArrowheads="1"/>
            </p:cNvSpPr>
            <p:nvPr/>
          </p:nvSpPr>
          <p:spPr bwMode="auto">
            <a:xfrm>
              <a:off x="5962" y="4450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</p:grpSp>
      <p:grpSp>
        <p:nvGrpSpPr>
          <p:cNvPr id="924700" name="Group 28"/>
          <p:cNvGrpSpPr>
            <a:grpSpLocks/>
          </p:cNvGrpSpPr>
          <p:nvPr/>
        </p:nvGrpSpPr>
        <p:grpSpPr bwMode="auto">
          <a:xfrm>
            <a:off x="6565900" y="1295400"/>
            <a:ext cx="2644775" cy="1695450"/>
            <a:chOff x="5760" y="2592"/>
            <a:chExt cx="1666" cy="1068"/>
          </a:xfrm>
        </p:grpSpPr>
        <p:sp>
          <p:nvSpPr>
            <p:cNvPr id="924701" name="Rectangle 29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4702" name="Rectangle 30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4703" name="Rectangle 31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704" name="Text Box 32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924705" name="Rectangle 33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4706" name="Rectangle 34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4708" name="Group 36"/>
          <p:cNvGrpSpPr>
            <a:grpSpLocks/>
          </p:cNvGrpSpPr>
          <p:nvPr/>
        </p:nvGrpSpPr>
        <p:grpSpPr bwMode="auto">
          <a:xfrm>
            <a:off x="76200" y="60325"/>
            <a:ext cx="6181725" cy="6769100"/>
            <a:chOff x="48" y="38"/>
            <a:chExt cx="3894" cy="4264"/>
          </a:xfrm>
        </p:grpSpPr>
        <p:grpSp>
          <p:nvGrpSpPr>
            <p:cNvPr id="924709" name="Group 37"/>
            <p:cNvGrpSpPr>
              <a:grpSpLocks/>
            </p:cNvGrpSpPr>
            <p:nvPr/>
          </p:nvGrpSpPr>
          <p:grpSpPr bwMode="auto">
            <a:xfrm>
              <a:off x="48" y="38"/>
              <a:ext cx="3726" cy="4264"/>
              <a:chOff x="48" y="38"/>
              <a:chExt cx="3726" cy="4264"/>
            </a:xfrm>
          </p:grpSpPr>
          <p:grpSp>
            <p:nvGrpSpPr>
              <p:cNvPr id="924710" name="Group 38"/>
              <p:cNvGrpSpPr>
                <a:grpSpLocks/>
              </p:cNvGrpSpPr>
              <p:nvPr/>
            </p:nvGrpSpPr>
            <p:grpSpPr bwMode="auto">
              <a:xfrm>
                <a:off x="78" y="2688"/>
                <a:ext cx="3452" cy="1546"/>
                <a:chOff x="1110" y="1787"/>
                <a:chExt cx="3452" cy="1546"/>
              </a:xfrm>
            </p:grpSpPr>
            <p:sp>
              <p:nvSpPr>
                <p:cNvPr id="92471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1110" y="1787"/>
                  <a:ext cx="3452" cy="1546"/>
                </a:xfrm>
                <a:prstGeom prst="rect">
                  <a:avLst/>
                </a:prstGeom>
                <a:solidFill>
                  <a:srgbClr val="FFFB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700"/>
                    <a:t>void reversePrint(string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arr</a:t>
                  </a:r>
                  <a:r>
                    <a:rPr lang="en-US" sz="1700"/>
                    <a:t>[ ], int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size</a:t>
                  </a:r>
                  <a:r>
                    <a:rPr lang="en-US" sz="1700"/>
                    <a:t>)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endParaRPr lang="en-US" sz="12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  <p:sp>
              <p:nvSpPr>
                <p:cNvPr id="924712" name="Rectangle 40"/>
                <p:cNvSpPr>
                  <a:spLocks noChangeArrowheads="1"/>
                </p:cNvSpPr>
                <p:nvPr/>
              </p:nvSpPr>
              <p:spPr bwMode="auto">
                <a:xfrm>
                  <a:off x="1308" y="2064"/>
                  <a:ext cx="2205" cy="4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if (size == 0) // an empty array</a:t>
                  </a:r>
                </a:p>
                <a:p>
                  <a:pPr algn="l"/>
                  <a:endParaRPr lang="en-US" sz="200"/>
                </a:p>
                <a:p>
                  <a:pPr algn="l"/>
                  <a:r>
                    <a:rPr lang="en-US"/>
                    <a:t>    return;</a:t>
                  </a:r>
                </a:p>
              </p:txBody>
            </p:sp>
            <p:sp>
              <p:nvSpPr>
                <p:cNvPr id="924713" name="Rectangle 41"/>
                <p:cNvSpPr>
                  <a:spLocks noChangeArrowheads="1"/>
                </p:cNvSpPr>
                <p:nvPr/>
              </p:nvSpPr>
              <p:spPr bwMode="auto">
                <a:xfrm>
                  <a:off x="1296" y="2429"/>
                  <a:ext cx="2361" cy="8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else 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r>
                    <a:rPr lang="en-US"/>
                    <a:t>    reversePrint(</a:t>
                  </a:r>
                  <a:r>
                    <a:rPr lang="en-US">
                      <a:solidFill>
                        <a:srgbClr val="6600CC"/>
                      </a:solidFill>
                    </a:rPr>
                    <a:t>arr + 1</a:t>
                  </a:r>
                  <a:r>
                    <a:rPr lang="en-US"/>
                    <a:t>,  </a:t>
                  </a:r>
                  <a:r>
                    <a:rPr lang="en-US">
                      <a:solidFill>
                        <a:srgbClr val="6600CC"/>
                      </a:solidFill>
                    </a:rPr>
                    <a:t>size – 1 </a:t>
                  </a:r>
                  <a:r>
                    <a:rPr lang="en-US"/>
                    <a:t>);</a:t>
                  </a:r>
                </a:p>
                <a:p>
                  <a:pPr algn="l"/>
                  <a:r>
                    <a:rPr lang="en-US"/>
                    <a:t>    cout &lt;&lt; arr[</a:t>
                  </a:r>
                  <a:r>
                    <a:rPr lang="en-US">
                      <a:solidFill>
                        <a:srgbClr val="6600CC"/>
                      </a:solidFill>
                    </a:rPr>
                    <a:t>0</a:t>
                  </a:r>
                  <a:r>
                    <a:rPr lang="en-US"/>
                    <a:t>] &lt;&lt; “\n”;</a:t>
                  </a:r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</p:grpSp>
          <p:grpSp>
            <p:nvGrpSpPr>
              <p:cNvPr id="924714" name="Group 42"/>
              <p:cNvGrpSpPr>
                <a:grpSpLocks/>
              </p:cNvGrpSpPr>
              <p:nvPr/>
            </p:nvGrpSpPr>
            <p:grpSpPr bwMode="auto">
              <a:xfrm>
                <a:off x="2880" y="2928"/>
                <a:ext cx="714" cy="540"/>
                <a:chOff x="2880" y="2928"/>
                <a:chExt cx="714" cy="540"/>
              </a:xfrm>
            </p:grpSpPr>
            <p:sp>
              <p:nvSpPr>
                <p:cNvPr id="924715" name="Rectangle 43"/>
                <p:cNvSpPr>
                  <a:spLocks noChangeArrowheads="1"/>
                </p:cNvSpPr>
                <p:nvPr/>
              </p:nvSpPr>
              <p:spPr bwMode="auto">
                <a:xfrm>
                  <a:off x="2880" y="2928"/>
                  <a:ext cx="714" cy="540"/>
                </a:xfrm>
                <a:prstGeom prst="rect">
                  <a:avLst/>
                </a:prstGeom>
                <a:solidFill>
                  <a:srgbClr val="CC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4716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2919" y="2972"/>
                  <a:ext cx="32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arr</a:t>
                  </a:r>
                </a:p>
              </p:txBody>
            </p:sp>
            <p:sp>
              <p:nvSpPr>
                <p:cNvPr id="924717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2880" y="3212"/>
                  <a:ext cx="38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size</a:t>
                  </a:r>
                </a:p>
              </p:txBody>
            </p:sp>
            <p:sp>
              <p:nvSpPr>
                <p:cNvPr id="924718" name="Rectangle 46"/>
                <p:cNvSpPr>
                  <a:spLocks noChangeArrowheads="1"/>
                </p:cNvSpPr>
                <p:nvPr/>
              </p:nvSpPr>
              <p:spPr bwMode="auto">
                <a:xfrm>
                  <a:off x="3216" y="3234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4719" name="Rectangle 47"/>
                <p:cNvSpPr>
                  <a:spLocks noChangeArrowheads="1"/>
                </p:cNvSpPr>
                <p:nvPr/>
              </p:nvSpPr>
              <p:spPr bwMode="auto">
                <a:xfrm>
                  <a:off x="3222" y="3000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24720" name="Line 48"/>
              <p:cNvSpPr>
                <a:spLocks noChangeShapeType="1"/>
              </p:cNvSpPr>
              <p:nvPr/>
            </p:nvSpPr>
            <p:spPr bwMode="auto">
              <a:xfrm>
                <a:off x="294" y="3744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721" name="Text Box 49"/>
              <p:cNvSpPr txBox="1">
                <a:spLocks noChangeArrowheads="1"/>
              </p:cNvSpPr>
              <p:nvPr/>
            </p:nvSpPr>
            <p:spPr bwMode="auto">
              <a:xfrm>
                <a:off x="3292" y="3225"/>
                <a:ext cx="3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>
                    <a:solidFill>
                      <a:srgbClr val="006666"/>
                    </a:solidFill>
                  </a:rPr>
                  <a:t>3</a:t>
                </a:r>
              </a:p>
            </p:txBody>
          </p:sp>
          <p:sp>
            <p:nvSpPr>
              <p:cNvPr id="924722" name="Text Box 50"/>
              <p:cNvSpPr txBox="1">
                <a:spLocks noChangeArrowheads="1"/>
              </p:cNvSpPr>
              <p:nvPr/>
            </p:nvSpPr>
            <p:spPr bwMode="auto">
              <a:xfrm>
                <a:off x="3160" y="2979"/>
                <a:ext cx="5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>
                    <a:solidFill>
                      <a:srgbClr val="006666"/>
                    </a:solidFill>
                  </a:rPr>
                  <a:t>2000</a:t>
                </a:r>
              </a:p>
            </p:txBody>
          </p:sp>
          <p:sp>
            <p:nvSpPr>
              <p:cNvPr id="924723" name="Rectangle 51"/>
              <p:cNvSpPr>
                <a:spLocks noChangeArrowheads="1"/>
              </p:cNvSpPr>
              <p:nvPr/>
            </p:nvSpPr>
            <p:spPr bwMode="auto">
              <a:xfrm>
                <a:off x="48" y="2658"/>
                <a:ext cx="3564" cy="1644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24724" name="Group 52"/>
              <p:cNvGrpSpPr>
                <a:grpSpLocks/>
              </p:cNvGrpSpPr>
              <p:nvPr/>
            </p:nvGrpSpPr>
            <p:grpSpPr bwMode="auto">
              <a:xfrm>
                <a:off x="138" y="1362"/>
                <a:ext cx="3452" cy="1546"/>
                <a:chOff x="1110" y="1787"/>
                <a:chExt cx="3452" cy="1546"/>
              </a:xfrm>
            </p:grpSpPr>
            <p:sp>
              <p:nvSpPr>
                <p:cNvPr id="924725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1110" y="1787"/>
                  <a:ext cx="3452" cy="1546"/>
                </a:xfrm>
                <a:prstGeom prst="rect">
                  <a:avLst/>
                </a:prstGeom>
                <a:solidFill>
                  <a:srgbClr val="FFFB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700"/>
                    <a:t>void reversePrint(string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arr</a:t>
                  </a:r>
                  <a:r>
                    <a:rPr lang="en-US" sz="1700"/>
                    <a:t>[ ], int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size</a:t>
                  </a:r>
                  <a:r>
                    <a:rPr lang="en-US" sz="1700"/>
                    <a:t>)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endParaRPr lang="en-US" sz="12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  <p:sp>
              <p:nvSpPr>
                <p:cNvPr id="924726" name="Rectangle 54"/>
                <p:cNvSpPr>
                  <a:spLocks noChangeArrowheads="1"/>
                </p:cNvSpPr>
                <p:nvPr/>
              </p:nvSpPr>
              <p:spPr bwMode="auto">
                <a:xfrm>
                  <a:off x="1308" y="2064"/>
                  <a:ext cx="2205" cy="4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if (size == 0) // an empty array</a:t>
                  </a:r>
                </a:p>
                <a:p>
                  <a:pPr algn="l"/>
                  <a:endParaRPr lang="en-US" sz="200"/>
                </a:p>
                <a:p>
                  <a:pPr algn="l"/>
                  <a:r>
                    <a:rPr lang="en-US"/>
                    <a:t>    return;</a:t>
                  </a:r>
                </a:p>
              </p:txBody>
            </p:sp>
            <p:sp>
              <p:nvSpPr>
                <p:cNvPr id="924727" name="Rectangle 55"/>
                <p:cNvSpPr>
                  <a:spLocks noChangeArrowheads="1"/>
                </p:cNvSpPr>
                <p:nvPr/>
              </p:nvSpPr>
              <p:spPr bwMode="auto">
                <a:xfrm>
                  <a:off x="1296" y="2429"/>
                  <a:ext cx="2318" cy="8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else 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r>
                    <a:rPr lang="en-US"/>
                    <a:t>    reversePrint(</a:t>
                  </a:r>
                  <a:r>
                    <a:rPr lang="en-US">
                      <a:solidFill>
                        <a:srgbClr val="6600CC"/>
                      </a:solidFill>
                    </a:rPr>
                    <a:t>arr + 1</a:t>
                  </a:r>
                  <a:r>
                    <a:rPr lang="en-US"/>
                    <a:t>, </a:t>
                  </a:r>
                  <a:r>
                    <a:rPr lang="en-US">
                      <a:solidFill>
                        <a:srgbClr val="6600CC"/>
                      </a:solidFill>
                    </a:rPr>
                    <a:t>size – 1</a:t>
                  </a:r>
                  <a:r>
                    <a:rPr lang="en-US"/>
                    <a:t> );</a:t>
                  </a:r>
                </a:p>
                <a:p>
                  <a:pPr algn="l"/>
                  <a:r>
                    <a:rPr lang="en-US"/>
                    <a:t>    cout &lt;&lt; arr[0] &lt;&lt; “\n”;</a:t>
                  </a:r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</p:grpSp>
          <p:sp>
            <p:nvSpPr>
              <p:cNvPr id="924728" name="Line 56"/>
              <p:cNvSpPr>
                <a:spLocks noChangeShapeType="1"/>
              </p:cNvSpPr>
              <p:nvPr/>
            </p:nvSpPr>
            <p:spPr bwMode="auto">
              <a:xfrm>
                <a:off x="330" y="2418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924729" name="Group 57"/>
              <p:cNvGrpSpPr>
                <a:grpSpLocks/>
              </p:cNvGrpSpPr>
              <p:nvPr/>
            </p:nvGrpSpPr>
            <p:grpSpPr bwMode="auto">
              <a:xfrm>
                <a:off x="2928" y="1620"/>
                <a:ext cx="714" cy="540"/>
                <a:chOff x="2880" y="2928"/>
                <a:chExt cx="714" cy="540"/>
              </a:xfrm>
            </p:grpSpPr>
            <p:sp>
              <p:nvSpPr>
                <p:cNvPr id="924730" name="Rectangle 58"/>
                <p:cNvSpPr>
                  <a:spLocks noChangeArrowheads="1"/>
                </p:cNvSpPr>
                <p:nvPr/>
              </p:nvSpPr>
              <p:spPr bwMode="auto">
                <a:xfrm>
                  <a:off x="2880" y="2928"/>
                  <a:ext cx="714" cy="540"/>
                </a:xfrm>
                <a:prstGeom prst="rect">
                  <a:avLst/>
                </a:prstGeom>
                <a:solidFill>
                  <a:srgbClr val="CC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4731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2919" y="2972"/>
                  <a:ext cx="32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arr</a:t>
                  </a:r>
                </a:p>
              </p:txBody>
            </p:sp>
            <p:sp>
              <p:nvSpPr>
                <p:cNvPr id="924732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2880" y="3212"/>
                  <a:ext cx="38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size</a:t>
                  </a:r>
                </a:p>
              </p:txBody>
            </p:sp>
            <p:sp>
              <p:nvSpPr>
                <p:cNvPr id="924733" name="Rectangle 61"/>
                <p:cNvSpPr>
                  <a:spLocks noChangeArrowheads="1"/>
                </p:cNvSpPr>
                <p:nvPr/>
              </p:nvSpPr>
              <p:spPr bwMode="auto">
                <a:xfrm>
                  <a:off x="3216" y="3234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4734" name="Rectangle 62"/>
                <p:cNvSpPr>
                  <a:spLocks noChangeArrowheads="1"/>
                </p:cNvSpPr>
                <p:nvPr/>
              </p:nvSpPr>
              <p:spPr bwMode="auto">
                <a:xfrm>
                  <a:off x="3222" y="3000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24735" name="Text Box 63"/>
              <p:cNvSpPr txBox="1">
                <a:spLocks noChangeArrowheads="1"/>
              </p:cNvSpPr>
              <p:nvPr/>
            </p:nvSpPr>
            <p:spPr bwMode="auto">
              <a:xfrm>
                <a:off x="3204" y="1689"/>
                <a:ext cx="4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rgbClr val="006666"/>
                    </a:solidFill>
                  </a:rPr>
                  <a:t>2020</a:t>
                </a:r>
              </a:p>
            </p:txBody>
          </p:sp>
          <p:sp>
            <p:nvSpPr>
              <p:cNvPr id="924736" name="Text Box 64"/>
              <p:cNvSpPr txBox="1">
                <a:spLocks noChangeArrowheads="1"/>
              </p:cNvSpPr>
              <p:nvPr/>
            </p:nvSpPr>
            <p:spPr bwMode="auto">
              <a:xfrm>
                <a:off x="3298" y="1911"/>
                <a:ext cx="3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>
                    <a:solidFill>
                      <a:srgbClr val="006666"/>
                    </a:solidFill>
                  </a:rPr>
                  <a:t>2</a:t>
                </a:r>
              </a:p>
            </p:txBody>
          </p:sp>
          <p:sp>
            <p:nvSpPr>
              <p:cNvPr id="924737" name="Rectangle 65"/>
              <p:cNvSpPr>
                <a:spLocks noChangeArrowheads="1"/>
              </p:cNvSpPr>
              <p:nvPr/>
            </p:nvSpPr>
            <p:spPr bwMode="auto">
              <a:xfrm>
                <a:off x="144" y="1284"/>
                <a:ext cx="3564" cy="1644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24738" name="Group 66"/>
              <p:cNvGrpSpPr>
                <a:grpSpLocks/>
              </p:cNvGrpSpPr>
              <p:nvPr/>
            </p:nvGrpSpPr>
            <p:grpSpPr bwMode="auto">
              <a:xfrm>
                <a:off x="240" y="38"/>
                <a:ext cx="3452" cy="1546"/>
                <a:chOff x="1110" y="1787"/>
                <a:chExt cx="3452" cy="1546"/>
              </a:xfrm>
            </p:grpSpPr>
            <p:sp>
              <p:nvSpPr>
                <p:cNvPr id="924739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1110" y="1787"/>
                  <a:ext cx="3452" cy="1546"/>
                </a:xfrm>
                <a:prstGeom prst="rect">
                  <a:avLst/>
                </a:prstGeom>
                <a:solidFill>
                  <a:srgbClr val="FFFB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700"/>
                    <a:t>void reversePrint(string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arr</a:t>
                  </a:r>
                  <a:r>
                    <a:rPr lang="en-US" sz="1700"/>
                    <a:t>[ ], int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size</a:t>
                  </a:r>
                  <a:r>
                    <a:rPr lang="en-US" sz="1700"/>
                    <a:t>)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endParaRPr lang="en-US" sz="12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  <p:sp>
              <p:nvSpPr>
                <p:cNvPr id="924740" name="Rectangle 68"/>
                <p:cNvSpPr>
                  <a:spLocks noChangeArrowheads="1"/>
                </p:cNvSpPr>
                <p:nvPr/>
              </p:nvSpPr>
              <p:spPr bwMode="auto">
                <a:xfrm>
                  <a:off x="1308" y="2064"/>
                  <a:ext cx="2205" cy="4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if (size == 0) // an empty array</a:t>
                  </a:r>
                </a:p>
                <a:p>
                  <a:pPr algn="l"/>
                  <a:endParaRPr lang="en-US" sz="200"/>
                </a:p>
                <a:p>
                  <a:pPr algn="l"/>
                  <a:r>
                    <a:rPr lang="en-US"/>
                    <a:t>    return;</a:t>
                  </a:r>
                </a:p>
              </p:txBody>
            </p:sp>
            <p:sp>
              <p:nvSpPr>
                <p:cNvPr id="924741" name="Rectangle 69"/>
                <p:cNvSpPr>
                  <a:spLocks noChangeArrowheads="1"/>
                </p:cNvSpPr>
                <p:nvPr/>
              </p:nvSpPr>
              <p:spPr bwMode="auto">
                <a:xfrm>
                  <a:off x="1296" y="2429"/>
                  <a:ext cx="2318" cy="8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else 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r>
                    <a:rPr lang="en-US"/>
                    <a:t>    reversePrint(</a:t>
                  </a:r>
                  <a:r>
                    <a:rPr lang="en-US">
                      <a:solidFill>
                        <a:srgbClr val="6600CC"/>
                      </a:solidFill>
                    </a:rPr>
                    <a:t>arr + 1</a:t>
                  </a:r>
                  <a:r>
                    <a:rPr lang="en-US"/>
                    <a:t>, </a:t>
                  </a:r>
                  <a:r>
                    <a:rPr lang="en-US">
                      <a:solidFill>
                        <a:srgbClr val="6600CC"/>
                      </a:solidFill>
                    </a:rPr>
                    <a:t>size – 1</a:t>
                  </a:r>
                  <a:r>
                    <a:rPr lang="en-US"/>
                    <a:t> );</a:t>
                  </a:r>
                </a:p>
                <a:p>
                  <a:pPr algn="l"/>
                  <a:r>
                    <a:rPr lang="en-US"/>
                    <a:t>    cout &lt;&lt; arr[</a:t>
                  </a:r>
                  <a:r>
                    <a:rPr lang="en-US">
                      <a:solidFill>
                        <a:srgbClr val="6600CC"/>
                      </a:solidFill>
                    </a:rPr>
                    <a:t>0</a:t>
                  </a:r>
                  <a:r>
                    <a:rPr lang="en-US"/>
                    <a:t>] &lt;&lt; “\n”;</a:t>
                  </a:r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</p:grpSp>
          <p:grpSp>
            <p:nvGrpSpPr>
              <p:cNvPr id="924742" name="Group 70"/>
              <p:cNvGrpSpPr>
                <a:grpSpLocks/>
              </p:cNvGrpSpPr>
              <p:nvPr/>
            </p:nvGrpSpPr>
            <p:grpSpPr bwMode="auto">
              <a:xfrm>
                <a:off x="3030" y="296"/>
                <a:ext cx="714" cy="540"/>
                <a:chOff x="2880" y="2928"/>
                <a:chExt cx="714" cy="540"/>
              </a:xfrm>
            </p:grpSpPr>
            <p:sp>
              <p:nvSpPr>
                <p:cNvPr id="924743" name="Rectangle 71"/>
                <p:cNvSpPr>
                  <a:spLocks noChangeArrowheads="1"/>
                </p:cNvSpPr>
                <p:nvPr/>
              </p:nvSpPr>
              <p:spPr bwMode="auto">
                <a:xfrm>
                  <a:off x="2880" y="2928"/>
                  <a:ext cx="714" cy="540"/>
                </a:xfrm>
                <a:prstGeom prst="rect">
                  <a:avLst/>
                </a:prstGeom>
                <a:solidFill>
                  <a:srgbClr val="CC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4744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2919" y="2972"/>
                  <a:ext cx="32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arr</a:t>
                  </a:r>
                </a:p>
              </p:txBody>
            </p:sp>
            <p:sp>
              <p:nvSpPr>
                <p:cNvPr id="924745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2880" y="3212"/>
                  <a:ext cx="38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size</a:t>
                  </a:r>
                </a:p>
              </p:txBody>
            </p:sp>
            <p:sp>
              <p:nvSpPr>
                <p:cNvPr id="924746" name="Rectangle 74"/>
                <p:cNvSpPr>
                  <a:spLocks noChangeArrowheads="1"/>
                </p:cNvSpPr>
                <p:nvPr/>
              </p:nvSpPr>
              <p:spPr bwMode="auto">
                <a:xfrm>
                  <a:off x="3216" y="3234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4747" name="Rectangle 75"/>
                <p:cNvSpPr>
                  <a:spLocks noChangeArrowheads="1"/>
                </p:cNvSpPr>
                <p:nvPr/>
              </p:nvSpPr>
              <p:spPr bwMode="auto">
                <a:xfrm>
                  <a:off x="3222" y="3000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24748" name="Text Box 76"/>
              <p:cNvSpPr txBox="1">
                <a:spLocks noChangeArrowheads="1"/>
              </p:cNvSpPr>
              <p:nvPr/>
            </p:nvSpPr>
            <p:spPr bwMode="auto">
              <a:xfrm>
                <a:off x="3306" y="347"/>
                <a:ext cx="4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rgbClr val="006666"/>
                    </a:solidFill>
                  </a:rPr>
                  <a:t>2040</a:t>
                </a:r>
              </a:p>
            </p:txBody>
          </p:sp>
        </p:grpSp>
        <p:sp>
          <p:nvSpPr>
            <p:cNvPr id="924749" name="Text Box 77"/>
            <p:cNvSpPr txBox="1">
              <a:spLocks noChangeArrowheads="1"/>
            </p:cNvSpPr>
            <p:nvPr/>
          </p:nvSpPr>
          <p:spPr bwMode="auto">
            <a:xfrm>
              <a:off x="3430" y="585"/>
              <a:ext cx="5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>
                  <a:solidFill>
                    <a:srgbClr val="006666"/>
                  </a:solidFill>
                </a:rPr>
                <a:t>1</a:t>
              </a:r>
            </a:p>
          </p:txBody>
        </p:sp>
      </p:grpSp>
      <p:sp>
        <p:nvSpPr>
          <p:cNvPr id="924750" name="Line 78"/>
          <p:cNvSpPr>
            <a:spLocks noChangeShapeType="1"/>
          </p:cNvSpPr>
          <p:nvPr/>
        </p:nvSpPr>
        <p:spPr bwMode="auto">
          <a:xfrm>
            <a:off x="704850" y="17335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751" name="Rectangle 79"/>
          <p:cNvSpPr>
            <a:spLocks noChangeArrowheads="1"/>
          </p:cNvSpPr>
          <p:nvPr/>
        </p:nvSpPr>
        <p:spPr bwMode="auto">
          <a:xfrm>
            <a:off x="228600" y="2038350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24752" name="Group 80"/>
          <p:cNvGrpSpPr>
            <a:grpSpLocks/>
          </p:cNvGrpSpPr>
          <p:nvPr/>
        </p:nvGrpSpPr>
        <p:grpSpPr bwMode="auto">
          <a:xfrm>
            <a:off x="657225" y="374650"/>
            <a:ext cx="5480050" cy="2454275"/>
            <a:chOff x="1110" y="1787"/>
            <a:chExt cx="3452" cy="1546"/>
          </a:xfrm>
        </p:grpSpPr>
        <p:sp>
          <p:nvSpPr>
            <p:cNvPr id="924753" name="Text Box 81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924754" name="Rectangle 82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924755" name="Rectangle 83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924756" name="Group 84"/>
          <p:cNvGrpSpPr>
            <a:grpSpLocks/>
          </p:cNvGrpSpPr>
          <p:nvPr/>
        </p:nvGrpSpPr>
        <p:grpSpPr bwMode="auto">
          <a:xfrm>
            <a:off x="5114925" y="698500"/>
            <a:ext cx="1133475" cy="857250"/>
            <a:chOff x="2880" y="2928"/>
            <a:chExt cx="714" cy="540"/>
          </a:xfrm>
        </p:grpSpPr>
        <p:sp>
          <p:nvSpPr>
            <p:cNvPr id="924757" name="Rectangle 85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758" name="Text Box 86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924759" name="Text Box 87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924760" name="Rectangle 88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761" name="Rectangle 89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4762" name="Text Box 90"/>
          <p:cNvSpPr txBox="1">
            <a:spLocks noChangeArrowheads="1"/>
          </p:cNvSpPr>
          <p:nvPr/>
        </p:nvSpPr>
        <p:spPr bwMode="auto">
          <a:xfrm>
            <a:off x="2390775" y="3657600"/>
            <a:ext cx="12160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006666"/>
                </a:solidFill>
              </a:rPr>
              <a:t>2040</a:t>
            </a:r>
            <a:r>
              <a:rPr lang="en-US" sz="1050" dirty="0">
                <a:solidFill>
                  <a:srgbClr val="006666"/>
                </a:solidFill>
              </a:rPr>
              <a:t> </a:t>
            </a:r>
            <a:r>
              <a:rPr lang="en-US" dirty="0">
                <a:solidFill>
                  <a:srgbClr val="006666"/>
                </a:solidFill>
              </a:rPr>
              <a:t>+</a:t>
            </a:r>
            <a:r>
              <a:rPr lang="en-US" sz="1100" dirty="0">
                <a:solidFill>
                  <a:srgbClr val="006666"/>
                </a:solidFill>
              </a:rPr>
              <a:t> </a:t>
            </a:r>
            <a:r>
              <a:rPr lang="en-US" dirty="0">
                <a:solidFill>
                  <a:srgbClr val="006666"/>
                </a:solidFill>
              </a:rPr>
              <a:t>20</a:t>
            </a:r>
          </a:p>
        </p:txBody>
      </p:sp>
      <p:sp>
        <p:nvSpPr>
          <p:cNvPr id="924763" name="Text Box 91"/>
          <p:cNvSpPr txBox="1">
            <a:spLocks noChangeArrowheads="1"/>
          </p:cNvSpPr>
          <p:nvPr/>
        </p:nvSpPr>
        <p:spPr bwMode="auto">
          <a:xfrm>
            <a:off x="3606800" y="3657600"/>
            <a:ext cx="393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24764" name="Line 92"/>
          <p:cNvSpPr>
            <a:spLocks noChangeShapeType="1"/>
          </p:cNvSpPr>
          <p:nvPr/>
        </p:nvSpPr>
        <p:spPr bwMode="auto">
          <a:xfrm>
            <a:off x="447675" y="561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765" name="Text Box 93"/>
          <p:cNvSpPr txBox="1">
            <a:spLocks noChangeArrowheads="1"/>
          </p:cNvSpPr>
          <p:nvPr/>
        </p:nvSpPr>
        <p:spPr bwMode="auto">
          <a:xfrm>
            <a:off x="5553075" y="79851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2060</a:t>
            </a:r>
          </a:p>
        </p:txBody>
      </p:sp>
      <p:grpSp>
        <p:nvGrpSpPr>
          <p:cNvPr id="924766" name="Group 94"/>
          <p:cNvGrpSpPr>
            <a:grpSpLocks/>
          </p:cNvGrpSpPr>
          <p:nvPr/>
        </p:nvGrpSpPr>
        <p:grpSpPr bwMode="auto">
          <a:xfrm>
            <a:off x="6565900" y="1733550"/>
            <a:ext cx="2644775" cy="1695450"/>
            <a:chOff x="5760" y="2592"/>
            <a:chExt cx="1666" cy="1068"/>
          </a:xfrm>
        </p:grpSpPr>
        <p:sp>
          <p:nvSpPr>
            <p:cNvPr id="924767" name="Rectangle 95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4768" name="Rectangle 96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4769" name="Rectangle 97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770" name="Text Box 98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924771" name="Rectangle 99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4772" name="Rectangle 100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4773" name="AutoShape 101"/>
          <p:cNvSpPr>
            <a:spLocks noChangeArrowheads="1"/>
          </p:cNvSpPr>
          <p:nvPr/>
        </p:nvSpPr>
        <p:spPr bwMode="auto">
          <a:xfrm>
            <a:off x="2933700" y="1609725"/>
            <a:ext cx="3638550" cy="1400175"/>
          </a:xfrm>
          <a:prstGeom prst="wedgeRoundRectCallout">
            <a:avLst>
              <a:gd name="adj1" fmla="val -62829"/>
              <a:gd name="adj2" fmla="val -94444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We’ve hit our base case!  </a:t>
            </a:r>
          </a:p>
          <a:p>
            <a:endParaRPr lang="en-US"/>
          </a:p>
          <a:p>
            <a:r>
              <a:rPr lang="en-US"/>
              <a:t>We’ve got an empty array (of size 0) so we just return!</a:t>
            </a:r>
          </a:p>
        </p:txBody>
      </p:sp>
      <p:sp>
        <p:nvSpPr>
          <p:cNvPr id="924774" name="Line 102"/>
          <p:cNvSpPr>
            <a:spLocks noChangeShapeType="1"/>
          </p:cNvSpPr>
          <p:nvPr/>
        </p:nvSpPr>
        <p:spPr bwMode="auto">
          <a:xfrm>
            <a:off x="742950" y="990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775" name="Line 103"/>
          <p:cNvSpPr>
            <a:spLocks noChangeShapeType="1"/>
          </p:cNvSpPr>
          <p:nvPr/>
        </p:nvSpPr>
        <p:spPr bwMode="auto">
          <a:xfrm>
            <a:off x="981075" y="13049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5139 " pathEditMode="relative" ptsTypes="AA">
                                      <p:cBhvr>
                                        <p:cTn id="6" dur="2000" fill="hold"/>
                                        <p:tgtEl>
                                          <p:spTgt spid="9247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8.14815E-6 L 4.16667E-6 0.34862 " pathEditMode="relative" ptsTypes="AA">
                                      <p:cBhvr>
                                        <p:cTn id="8" dur="2000" fill="hold"/>
                                        <p:tgtEl>
                                          <p:spTgt spid="9247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4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8 -3.7037E-6 L 0.31667 -0.4208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247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5" y="-2104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7.40741E-7 L 0.22257 -0.366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247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8" y="-183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9247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2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924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4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24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24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9247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924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924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9247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924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924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34861 L -2.5E-6 0.00139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9247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35139 L -0.00104 0.00139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9247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750" grpId="0" animBg="1"/>
      <p:bldP spid="924750" grpId="1" animBg="1"/>
      <p:bldP spid="924751" grpId="0" animBg="1"/>
      <p:bldP spid="924751" grpId="1" animBg="1"/>
      <p:bldP spid="924762" grpId="0"/>
      <p:bldP spid="924762" grpId="1"/>
      <p:bldP spid="924762" grpId="2"/>
      <p:bldP spid="924763" grpId="0"/>
      <p:bldP spid="924763" grpId="1"/>
      <p:bldP spid="924763" grpId="2"/>
      <p:bldP spid="924764" grpId="0" animBg="1"/>
      <p:bldP spid="924764" grpId="1" animBg="1"/>
      <p:bldP spid="924765" grpId="0"/>
      <p:bldP spid="924765" grpId="1"/>
      <p:bldP spid="924773" grpId="0" animBg="1"/>
      <p:bldP spid="924773" grpId="1" animBg="1"/>
      <p:bldP spid="924774" grpId="0" animBg="1"/>
      <p:bldP spid="924774" grpId="1" animBg="1"/>
      <p:bldP spid="924775" grpId="0" animBg="1"/>
      <p:bldP spid="92477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B8823-1348-4CAE-9C04-6A9B72862706}" type="slidenum">
              <a:rPr lang="en-US"/>
              <a:pPr/>
              <a:t>4</a:t>
            </a:fld>
            <a:endParaRPr lang="en-US"/>
          </a:p>
        </p:txBody>
      </p:sp>
      <p:sp>
        <p:nvSpPr>
          <p:cNvPr id="96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4425" y="-152400"/>
            <a:ext cx="7772400" cy="1143000"/>
          </a:xfrm>
        </p:spPr>
        <p:txBody>
          <a:bodyPr/>
          <a:lstStyle/>
          <a:p>
            <a:pPr algn="l"/>
            <a:r>
              <a:rPr lang="en-US" sz="4000"/>
              <a:t>Idea Behind</a:t>
            </a:r>
          </a:p>
        </p:txBody>
      </p:sp>
      <p:sp>
        <p:nvSpPr>
          <p:cNvPr id="965636" name="Rectangle 4"/>
          <p:cNvSpPr>
            <a:spLocks noChangeArrowheads="1"/>
          </p:cNvSpPr>
          <p:nvPr/>
        </p:nvSpPr>
        <p:spPr bwMode="auto">
          <a:xfrm>
            <a:off x="939800" y="1819275"/>
            <a:ext cx="3395663" cy="369888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Is the problem trivially solved</a:t>
            </a:r>
          </a:p>
        </p:txBody>
      </p:sp>
      <p:sp>
        <p:nvSpPr>
          <p:cNvPr id="965637" name="Rectangle 5"/>
          <p:cNvSpPr>
            <a:spLocks noChangeArrowheads="1"/>
          </p:cNvSpPr>
          <p:nvPr/>
        </p:nvSpPr>
        <p:spPr bwMode="auto">
          <a:xfrm>
            <a:off x="919163" y="2549525"/>
            <a:ext cx="3351212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dirty="0"/>
              <a:t>Break the problem into two</a:t>
            </a:r>
            <a:br>
              <a:rPr lang="en-US" dirty="0"/>
            </a:br>
            <a:r>
              <a:rPr lang="en-US" dirty="0"/>
              <a:t>or more </a:t>
            </a:r>
            <a:r>
              <a:rPr lang="en-US" dirty="0">
                <a:solidFill>
                  <a:srgbClr val="6600CC"/>
                </a:solidFill>
              </a:rPr>
              <a:t>simpler </a:t>
            </a:r>
            <a:r>
              <a:rPr lang="en-US" dirty="0"/>
              <a:t>sub-problems</a:t>
            </a:r>
          </a:p>
        </p:txBody>
      </p:sp>
      <p:sp>
        <p:nvSpPr>
          <p:cNvPr id="965638" name="Rectangle 6"/>
          <p:cNvSpPr>
            <a:spLocks noChangeArrowheads="1"/>
          </p:cNvSpPr>
          <p:nvPr/>
        </p:nvSpPr>
        <p:spPr bwMode="auto">
          <a:xfrm>
            <a:off x="4981575" y="1692275"/>
            <a:ext cx="1504950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Just return </a:t>
            </a:r>
            <a:br>
              <a:rPr lang="en-US"/>
            </a:br>
            <a:r>
              <a:rPr lang="en-US"/>
              <a:t>the answer</a:t>
            </a:r>
          </a:p>
        </p:txBody>
      </p:sp>
      <p:sp>
        <p:nvSpPr>
          <p:cNvPr id="965642" name="Rectangle 10"/>
          <p:cNvSpPr>
            <a:spLocks noChangeArrowheads="1"/>
          </p:cNvSpPr>
          <p:nvPr/>
        </p:nvSpPr>
        <p:spPr bwMode="auto">
          <a:xfrm>
            <a:off x="900113" y="3517900"/>
            <a:ext cx="3525837" cy="919163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/>
              <a:t>Solve each sub-problem j </a:t>
            </a:r>
            <a:br>
              <a:rPr lang="en-US"/>
            </a:br>
            <a:r>
              <a:rPr lang="en-US"/>
              <a:t> </a:t>
            </a:r>
          </a:p>
          <a:p>
            <a:endParaRPr lang="en-US"/>
          </a:p>
        </p:txBody>
      </p:sp>
      <p:sp>
        <p:nvSpPr>
          <p:cNvPr id="965643" name="Rectangle 11"/>
          <p:cNvSpPr>
            <a:spLocks noChangeArrowheads="1"/>
          </p:cNvSpPr>
          <p:nvPr/>
        </p:nvSpPr>
        <p:spPr bwMode="auto">
          <a:xfrm>
            <a:off x="1166813" y="4778375"/>
            <a:ext cx="2903537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Collect all the solution(s) </a:t>
            </a:r>
            <a:br>
              <a:rPr lang="en-US"/>
            </a:br>
            <a:r>
              <a:rPr lang="en-US"/>
              <a:t>to the sub-problems</a:t>
            </a:r>
          </a:p>
        </p:txBody>
      </p:sp>
      <p:sp>
        <p:nvSpPr>
          <p:cNvPr id="965644" name="Rectangle 12"/>
          <p:cNvSpPr>
            <a:spLocks noChangeArrowheads="1"/>
          </p:cNvSpPr>
          <p:nvPr/>
        </p:nvSpPr>
        <p:spPr bwMode="auto">
          <a:xfrm>
            <a:off x="636588" y="5768975"/>
            <a:ext cx="3884612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Use the sub-solutions to construct</a:t>
            </a:r>
            <a:br>
              <a:rPr lang="en-US"/>
            </a:br>
            <a:r>
              <a:rPr lang="en-US"/>
              <a:t>a solution to the complete problem</a:t>
            </a:r>
          </a:p>
        </p:txBody>
      </p:sp>
      <p:sp>
        <p:nvSpPr>
          <p:cNvPr id="965645" name="Rectangle 13"/>
          <p:cNvSpPr>
            <a:spLocks noChangeArrowheads="1"/>
          </p:cNvSpPr>
          <p:nvPr/>
        </p:nvSpPr>
        <p:spPr bwMode="auto">
          <a:xfrm>
            <a:off x="5376863" y="5749925"/>
            <a:ext cx="1412875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Return the </a:t>
            </a:r>
            <a:br>
              <a:rPr lang="en-US"/>
            </a:br>
            <a:r>
              <a:rPr lang="en-US"/>
              <a:t>solution</a:t>
            </a:r>
          </a:p>
        </p:txBody>
      </p:sp>
      <p:sp>
        <p:nvSpPr>
          <p:cNvPr id="965656" name="Rectangle 24"/>
          <p:cNvSpPr>
            <a:spLocks noChangeArrowheads="1"/>
          </p:cNvSpPr>
          <p:nvPr/>
        </p:nvSpPr>
        <p:spPr bwMode="auto">
          <a:xfrm>
            <a:off x="993775" y="3813175"/>
            <a:ext cx="33496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by calling some other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function on the sub-problem j</a:t>
            </a:r>
          </a:p>
        </p:txBody>
      </p:sp>
      <p:sp>
        <p:nvSpPr>
          <p:cNvPr id="965646" name="Line 14"/>
          <p:cNvSpPr>
            <a:spLocks noChangeShapeType="1"/>
          </p:cNvSpPr>
          <p:nvPr/>
        </p:nvSpPr>
        <p:spPr bwMode="auto">
          <a:xfrm>
            <a:off x="4343400" y="2009775"/>
            <a:ext cx="6477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65647" name="Text Box 15"/>
          <p:cNvSpPr txBox="1">
            <a:spLocks noChangeArrowheads="1"/>
          </p:cNvSpPr>
          <p:nvPr/>
        </p:nvSpPr>
        <p:spPr bwMode="auto">
          <a:xfrm>
            <a:off x="4356100" y="1717675"/>
            <a:ext cx="56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Yes</a:t>
            </a:r>
          </a:p>
        </p:txBody>
      </p:sp>
      <p:sp>
        <p:nvSpPr>
          <p:cNvPr id="965648" name="Line 16"/>
          <p:cNvSpPr>
            <a:spLocks noChangeShapeType="1"/>
          </p:cNvSpPr>
          <p:nvPr/>
        </p:nvSpPr>
        <p:spPr bwMode="auto">
          <a:xfrm>
            <a:off x="2619375" y="2190750"/>
            <a:ext cx="0" cy="3524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49" name="Text Box 17"/>
          <p:cNvSpPr txBox="1">
            <a:spLocks noChangeArrowheads="1"/>
          </p:cNvSpPr>
          <p:nvPr/>
        </p:nvSpPr>
        <p:spPr bwMode="auto">
          <a:xfrm>
            <a:off x="2613025" y="2174875"/>
            <a:ext cx="487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No</a:t>
            </a:r>
          </a:p>
        </p:txBody>
      </p:sp>
      <p:sp>
        <p:nvSpPr>
          <p:cNvPr id="965650" name="Line 18"/>
          <p:cNvSpPr>
            <a:spLocks noChangeShapeType="1"/>
          </p:cNvSpPr>
          <p:nvPr/>
        </p:nvSpPr>
        <p:spPr bwMode="auto">
          <a:xfrm flipH="1">
            <a:off x="2581275" y="1400175"/>
            <a:ext cx="1685925" cy="4191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52" name="Rectangle 20"/>
          <p:cNvSpPr>
            <a:spLocks noChangeArrowheads="1"/>
          </p:cNvSpPr>
          <p:nvPr/>
        </p:nvSpPr>
        <p:spPr bwMode="auto">
          <a:xfrm>
            <a:off x="1608138" y="3813175"/>
            <a:ext cx="2054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by calling </a:t>
            </a:r>
            <a:r>
              <a:rPr lang="en-US" dirty="0" err="1"/>
              <a:t>ourself</a:t>
            </a:r>
            <a:r>
              <a:rPr lang="en-US" dirty="0"/>
              <a:t>!</a:t>
            </a:r>
            <a:br>
              <a:rPr lang="en-US" dirty="0"/>
            </a:br>
            <a:endParaRPr lang="en-US" dirty="0"/>
          </a:p>
        </p:txBody>
      </p:sp>
      <p:sp>
        <p:nvSpPr>
          <p:cNvPr id="965651" name="Line 19"/>
          <p:cNvSpPr>
            <a:spLocks noChangeShapeType="1"/>
          </p:cNvSpPr>
          <p:nvPr/>
        </p:nvSpPr>
        <p:spPr bwMode="auto">
          <a:xfrm>
            <a:off x="2600325" y="3171825"/>
            <a:ext cx="0" cy="3524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53" name="Line 21"/>
          <p:cNvSpPr>
            <a:spLocks noChangeShapeType="1"/>
          </p:cNvSpPr>
          <p:nvPr/>
        </p:nvSpPr>
        <p:spPr bwMode="auto">
          <a:xfrm>
            <a:off x="2647950" y="4429125"/>
            <a:ext cx="0" cy="3524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54" name="Line 22"/>
          <p:cNvSpPr>
            <a:spLocks noChangeShapeType="1"/>
          </p:cNvSpPr>
          <p:nvPr/>
        </p:nvSpPr>
        <p:spPr bwMode="auto">
          <a:xfrm>
            <a:off x="2609850" y="5410200"/>
            <a:ext cx="0" cy="3524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55" name="Line 23"/>
          <p:cNvSpPr>
            <a:spLocks noChangeShapeType="1"/>
          </p:cNvSpPr>
          <p:nvPr/>
        </p:nvSpPr>
        <p:spPr bwMode="auto">
          <a:xfrm>
            <a:off x="4524375" y="6067425"/>
            <a:ext cx="85725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57" name="Rectangle 25"/>
          <p:cNvSpPr>
            <a:spLocks noChangeArrowheads="1"/>
          </p:cNvSpPr>
          <p:nvPr/>
        </p:nvSpPr>
        <p:spPr bwMode="auto">
          <a:xfrm>
            <a:off x="4968875" y="3486150"/>
            <a:ext cx="3881438" cy="369888"/>
          </a:xfrm>
          <a:prstGeom prst="rect">
            <a:avLst/>
          </a:prstGeom>
          <a:solidFill>
            <a:srgbClr val="FFFF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>
                <a:solidFill>
                  <a:srgbClr val="CC00FF"/>
                </a:solidFill>
              </a:rPr>
              <a:t>SomeOtherFunction</a:t>
            </a:r>
            <a:r>
              <a:rPr lang="en-US"/>
              <a:t>(sub-problem</a:t>
            </a:r>
            <a:r>
              <a:rPr lang="en-US" baseline="-25000"/>
              <a:t>1</a:t>
            </a:r>
            <a:r>
              <a:rPr lang="en-US"/>
              <a:t>)</a:t>
            </a:r>
          </a:p>
        </p:txBody>
      </p:sp>
      <p:sp>
        <p:nvSpPr>
          <p:cNvPr id="965658" name="Line 26"/>
          <p:cNvSpPr>
            <a:spLocks noChangeShapeType="1"/>
          </p:cNvSpPr>
          <p:nvPr/>
        </p:nvSpPr>
        <p:spPr bwMode="auto">
          <a:xfrm>
            <a:off x="4419600" y="3629025"/>
            <a:ext cx="5619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59" name="Line 27"/>
          <p:cNvSpPr>
            <a:spLocks noChangeShapeType="1"/>
          </p:cNvSpPr>
          <p:nvPr/>
        </p:nvSpPr>
        <p:spPr bwMode="auto">
          <a:xfrm flipH="1">
            <a:off x="4419600" y="3781425"/>
            <a:ext cx="561975" cy="0"/>
          </a:xfrm>
          <a:prstGeom prst="line">
            <a:avLst/>
          </a:prstGeom>
          <a:noFill/>
          <a:ln w="254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60" name="Rectangle 28"/>
          <p:cNvSpPr>
            <a:spLocks noChangeArrowheads="1"/>
          </p:cNvSpPr>
          <p:nvPr/>
        </p:nvSpPr>
        <p:spPr bwMode="auto">
          <a:xfrm>
            <a:off x="3714750" y="-152400"/>
            <a:ext cx="48387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000"/>
              <a:t>Problem Solving</a:t>
            </a:r>
          </a:p>
        </p:txBody>
      </p:sp>
      <p:sp>
        <p:nvSpPr>
          <p:cNvPr id="965661" name="Rectangle 29"/>
          <p:cNvSpPr>
            <a:spLocks noChangeArrowheads="1"/>
          </p:cNvSpPr>
          <p:nvPr/>
        </p:nvSpPr>
        <p:spPr bwMode="auto">
          <a:xfrm>
            <a:off x="3000375" y="-152400"/>
            <a:ext cx="48387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000"/>
              <a:t>Recursion</a:t>
            </a:r>
          </a:p>
        </p:txBody>
      </p:sp>
      <p:sp>
        <p:nvSpPr>
          <p:cNvPr id="965666" name="Rectangle 34"/>
          <p:cNvSpPr>
            <a:spLocks noChangeArrowheads="1"/>
          </p:cNvSpPr>
          <p:nvPr/>
        </p:nvSpPr>
        <p:spPr bwMode="auto">
          <a:xfrm>
            <a:off x="4964113" y="4010025"/>
            <a:ext cx="3892550" cy="369888"/>
          </a:xfrm>
          <a:prstGeom prst="rect">
            <a:avLst/>
          </a:prstGeom>
          <a:solidFill>
            <a:srgbClr val="FFFF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>
                <a:solidFill>
                  <a:srgbClr val="CC00FF"/>
                </a:solidFill>
              </a:rPr>
              <a:t>SomeOtherFunction</a:t>
            </a:r>
            <a:r>
              <a:rPr lang="en-US"/>
              <a:t>(sub-problem</a:t>
            </a:r>
            <a:r>
              <a:rPr lang="en-US" baseline="-25000"/>
              <a:t>n</a:t>
            </a:r>
            <a:r>
              <a:rPr lang="en-US"/>
              <a:t>)</a:t>
            </a:r>
          </a:p>
        </p:txBody>
      </p:sp>
      <p:sp>
        <p:nvSpPr>
          <p:cNvPr id="965667" name="Line 35"/>
          <p:cNvSpPr>
            <a:spLocks noChangeShapeType="1"/>
          </p:cNvSpPr>
          <p:nvPr/>
        </p:nvSpPr>
        <p:spPr bwMode="auto">
          <a:xfrm>
            <a:off x="4419600" y="4152900"/>
            <a:ext cx="5619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68" name="Line 36"/>
          <p:cNvSpPr>
            <a:spLocks noChangeShapeType="1"/>
          </p:cNvSpPr>
          <p:nvPr/>
        </p:nvSpPr>
        <p:spPr bwMode="auto">
          <a:xfrm flipH="1">
            <a:off x="4419600" y="4305300"/>
            <a:ext cx="561975" cy="0"/>
          </a:xfrm>
          <a:prstGeom prst="line">
            <a:avLst/>
          </a:prstGeom>
          <a:noFill/>
          <a:ln w="254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965697" name="Group 65"/>
          <p:cNvGrpSpPr>
            <a:grpSpLocks/>
          </p:cNvGrpSpPr>
          <p:nvPr/>
        </p:nvGrpSpPr>
        <p:grpSpPr bwMode="auto">
          <a:xfrm>
            <a:off x="4786313" y="1327150"/>
            <a:ext cx="1989137" cy="2301875"/>
            <a:chOff x="3015" y="834"/>
            <a:chExt cx="1253" cy="1450"/>
          </a:xfrm>
        </p:grpSpPr>
        <p:sp>
          <p:nvSpPr>
            <p:cNvPr id="965675" name="Line 43"/>
            <p:cNvSpPr>
              <a:spLocks noChangeShapeType="1"/>
            </p:cNvSpPr>
            <p:nvPr/>
          </p:nvSpPr>
          <p:spPr bwMode="auto">
            <a:xfrm>
              <a:off x="3015" y="2284"/>
              <a:ext cx="1241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76" name="Line 44"/>
            <p:cNvSpPr>
              <a:spLocks noChangeShapeType="1"/>
            </p:cNvSpPr>
            <p:nvPr/>
          </p:nvSpPr>
          <p:spPr bwMode="auto">
            <a:xfrm flipV="1">
              <a:off x="4256" y="834"/>
              <a:ext cx="0" cy="145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77" name="Line 45"/>
            <p:cNvSpPr>
              <a:spLocks noChangeShapeType="1"/>
            </p:cNvSpPr>
            <p:nvPr/>
          </p:nvSpPr>
          <p:spPr bwMode="auto">
            <a:xfrm flipV="1">
              <a:off x="3614" y="834"/>
              <a:ext cx="65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triangle" w="med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965696" name="Group 64"/>
          <p:cNvGrpSpPr>
            <a:grpSpLocks/>
          </p:cNvGrpSpPr>
          <p:nvPr/>
        </p:nvGrpSpPr>
        <p:grpSpPr bwMode="auto">
          <a:xfrm>
            <a:off x="4943475" y="1203325"/>
            <a:ext cx="1936750" cy="2578100"/>
            <a:chOff x="3114" y="758"/>
            <a:chExt cx="1220" cy="1624"/>
          </a:xfrm>
        </p:grpSpPr>
        <p:sp>
          <p:nvSpPr>
            <p:cNvPr id="965678" name="Line 46"/>
            <p:cNvSpPr>
              <a:spLocks noChangeShapeType="1"/>
            </p:cNvSpPr>
            <p:nvPr/>
          </p:nvSpPr>
          <p:spPr bwMode="auto">
            <a:xfrm>
              <a:off x="3114" y="2382"/>
              <a:ext cx="1216" cy="0"/>
            </a:xfrm>
            <a:prstGeom prst="lin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79" name="Line 47"/>
            <p:cNvSpPr>
              <a:spLocks noChangeShapeType="1"/>
            </p:cNvSpPr>
            <p:nvPr/>
          </p:nvSpPr>
          <p:spPr bwMode="auto">
            <a:xfrm flipV="1">
              <a:off x="4320" y="758"/>
              <a:ext cx="10" cy="1624"/>
            </a:xfrm>
            <a:prstGeom prst="lin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80" name="Line 48"/>
            <p:cNvSpPr>
              <a:spLocks noChangeShapeType="1"/>
            </p:cNvSpPr>
            <p:nvPr/>
          </p:nvSpPr>
          <p:spPr bwMode="auto">
            <a:xfrm flipV="1">
              <a:off x="3601" y="764"/>
              <a:ext cx="733" cy="0"/>
            </a:xfrm>
            <a:prstGeom prst="lin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965695" name="Group 63"/>
          <p:cNvGrpSpPr>
            <a:grpSpLocks/>
          </p:cNvGrpSpPr>
          <p:nvPr/>
        </p:nvGrpSpPr>
        <p:grpSpPr bwMode="auto">
          <a:xfrm>
            <a:off x="4924425" y="928688"/>
            <a:ext cx="2301875" cy="3225800"/>
            <a:chOff x="3102" y="585"/>
            <a:chExt cx="1450" cy="2032"/>
          </a:xfrm>
        </p:grpSpPr>
        <p:sp>
          <p:nvSpPr>
            <p:cNvPr id="965684" name="Line 52"/>
            <p:cNvSpPr>
              <a:spLocks noChangeShapeType="1"/>
            </p:cNvSpPr>
            <p:nvPr/>
          </p:nvSpPr>
          <p:spPr bwMode="auto">
            <a:xfrm>
              <a:off x="3102" y="2617"/>
              <a:ext cx="1442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85" name="Line 53"/>
            <p:cNvSpPr>
              <a:spLocks noChangeShapeType="1"/>
            </p:cNvSpPr>
            <p:nvPr/>
          </p:nvSpPr>
          <p:spPr bwMode="auto">
            <a:xfrm flipV="1">
              <a:off x="4544" y="585"/>
              <a:ext cx="0" cy="203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86" name="Line 54"/>
            <p:cNvSpPr>
              <a:spLocks noChangeShapeType="1"/>
            </p:cNvSpPr>
            <p:nvPr/>
          </p:nvSpPr>
          <p:spPr bwMode="auto">
            <a:xfrm flipV="1">
              <a:off x="3607" y="585"/>
              <a:ext cx="945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triangle" w="med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965694" name="Group 62"/>
          <p:cNvGrpSpPr>
            <a:grpSpLocks/>
          </p:cNvGrpSpPr>
          <p:nvPr/>
        </p:nvGrpSpPr>
        <p:grpSpPr bwMode="auto">
          <a:xfrm>
            <a:off x="4933950" y="800100"/>
            <a:ext cx="2427288" cy="3505200"/>
            <a:chOff x="3108" y="504"/>
            <a:chExt cx="1529" cy="2208"/>
          </a:xfrm>
        </p:grpSpPr>
        <p:sp>
          <p:nvSpPr>
            <p:cNvPr id="965688" name="Line 56"/>
            <p:cNvSpPr>
              <a:spLocks noChangeShapeType="1"/>
            </p:cNvSpPr>
            <p:nvPr/>
          </p:nvSpPr>
          <p:spPr bwMode="auto">
            <a:xfrm>
              <a:off x="3108" y="2712"/>
              <a:ext cx="1522" cy="0"/>
            </a:xfrm>
            <a:prstGeom prst="lin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89" name="Line 57"/>
            <p:cNvSpPr>
              <a:spLocks noChangeShapeType="1"/>
            </p:cNvSpPr>
            <p:nvPr/>
          </p:nvSpPr>
          <p:spPr bwMode="auto">
            <a:xfrm flipV="1">
              <a:off x="4618" y="504"/>
              <a:ext cx="12" cy="2208"/>
            </a:xfrm>
            <a:prstGeom prst="lin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90" name="Line 58"/>
            <p:cNvSpPr>
              <a:spLocks noChangeShapeType="1"/>
            </p:cNvSpPr>
            <p:nvPr/>
          </p:nvSpPr>
          <p:spPr bwMode="auto">
            <a:xfrm>
              <a:off x="3601" y="512"/>
              <a:ext cx="1036" cy="0"/>
            </a:xfrm>
            <a:prstGeom prst="lin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965691" name="Text Box 59"/>
          <p:cNvSpPr txBox="1">
            <a:spLocks noChangeArrowheads="1"/>
          </p:cNvSpPr>
          <p:nvPr/>
        </p:nvSpPr>
        <p:spPr bwMode="auto">
          <a:xfrm>
            <a:off x="6594475" y="3679825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965639" name="Rectangle 7"/>
          <p:cNvSpPr>
            <a:spLocks noChangeArrowheads="1"/>
          </p:cNvSpPr>
          <p:nvPr/>
        </p:nvSpPr>
        <p:spPr bwMode="auto">
          <a:xfrm>
            <a:off x="2932113" y="742950"/>
            <a:ext cx="2801937" cy="674688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1000"/>
          </a:p>
          <a:p>
            <a:r>
              <a:rPr lang="en-US">
                <a:solidFill>
                  <a:srgbClr val="0000FF"/>
                </a:solidFill>
              </a:rPr>
              <a:t>SolveAProblem</a:t>
            </a:r>
            <a:r>
              <a:rPr lang="en-US"/>
              <a:t>(problem)</a:t>
            </a:r>
          </a:p>
          <a:p>
            <a:endParaRPr lang="en-US" sz="1000"/>
          </a:p>
        </p:txBody>
      </p:sp>
      <p:sp>
        <p:nvSpPr>
          <p:cNvPr id="965698" name="Rectangle 66"/>
          <p:cNvSpPr>
            <a:spLocks noChangeArrowheads="1"/>
          </p:cNvSpPr>
          <p:nvPr/>
        </p:nvSpPr>
        <p:spPr bwMode="auto">
          <a:xfrm>
            <a:off x="4445000" y="3365500"/>
            <a:ext cx="22812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FF"/>
                </a:solidFill>
              </a:rPr>
              <a:t>SolveAProblem</a:t>
            </a:r>
            <a:r>
              <a:rPr lang="en-US" sz="1200"/>
              <a:t>(sub-problem</a:t>
            </a:r>
            <a:r>
              <a:rPr lang="en-US" sz="1200" baseline="-25000"/>
              <a:t>1</a:t>
            </a:r>
            <a:r>
              <a:rPr lang="en-US" sz="1200"/>
              <a:t>)</a:t>
            </a:r>
          </a:p>
        </p:txBody>
      </p:sp>
      <p:sp>
        <p:nvSpPr>
          <p:cNvPr id="965699" name="Rectangle 67"/>
          <p:cNvSpPr>
            <a:spLocks noChangeArrowheads="1"/>
          </p:cNvSpPr>
          <p:nvPr/>
        </p:nvSpPr>
        <p:spPr bwMode="auto">
          <a:xfrm>
            <a:off x="4454525" y="3892550"/>
            <a:ext cx="22891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FF"/>
                </a:solidFill>
              </a:rPr>
              <a:t>SolveAProblem</a:t>
            </a:r>
            <a:r>
              <a:rPr lang="en-US" sz="1200"/>
              <a:t>(sub-problem</a:t>
            </a:r>
            <a:r>
              <a:rPr lang="en-US" sz="1200" baseline="-25000"/>
              <a:t>n</a:t>
            </a:r>
            <a:r>
              <a:rPr lang="en-US" sz="120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965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965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65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65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965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6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9656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965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5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65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965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965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965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965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965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36" grpId="0" animBg="1"/>
      <p:bldP spid="965637" grpId="0" animBg="1"/>
      <p:bldP spid="965638" grpId="0" animBg="1"/>
      <p:bldP spid="965642" grpId="0" animBg="1"/>
      <p:bldP spid="965643" grpId="0" animBg="1"/>
      <p:bldP spid="965644" grpId="0" animBg="1"/>
      <p:bldP spid="965645" grpId="0" animBg="1"/>
      <p:bldP spid="965656" grpId="0"/>
      <p:bldP spid="965656" grpId="1"/>
      <p:bldP spid="965646" grpId="0" animBg="1"/>
      <p:bldP spid="965647" grpId="0"/>
      <p:bldP spid="965648" grpId="0" animBg="1"/>
      <p:bldP spid="965649" grpId="0"/>
      <p:bldP spid="965650" grpId="0" animBg="1"/>
      <p:bldP spid="965652" grpId="0"/>
      <p:bldP spid="965651" grpId="0" animBg="1"/>
      <p:bldP spid="965653" grpId="0" animBg="1"/>
      <p:bldP spid="965654" grpId="0" animBg="1"/>
      <p:bldP spid="965655" grpId="0" animBg="1"/>
      <p:bldP spid="965657" grpId="0" animBg="1"/>
      <p:bldP spid="965657" grpId="1" animBg="1"/>
      <p:bldP spid="965658" grpId="0" animBg="1"/>
      <p:bldP spid="965659" grpId="0" animBg="1"/>
      <p:bldP spid="965660" grpId="0"/>
      <p:bldP spid="965661" grpId="0"/>
      <p:bldP spid="965666" grpId="0" animBg="1"/>
      <p:bldP spid="965666" grpId="1" animBg="1"/>
      <p:bldP spid="965667" grpId="0" animBg="1"/>
      <p:bldP spid="965668" grpId="0" animBg="1"/>
      <p:bldP spid="965691" grpId="0"/>
      <p:bldP spid="965691" grpId="1"/>
      <p:bldP spid="965639" grpId="0" animBg="1"/>
      <p:bldP spid="965698" grpId="0"/>
      <p:bldP spid="96569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7733C-483B-4E6B-A464-089023653274}" type="slidenum">
              <a:rPr lang="en-US"/>
              <a:pPr/>
              <a:t>40</a:t>
            </a:fld>
            <a:endParaRPr lang="en-US"/>
          </a:p>
        </p:txBody>
      </p:sp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Working Through Recursion</a:t>
            </a:r>
          </a:p>
        </p:txBody>
      </p:sp>
      <p:grpSp>
        <p:nvGrpSpPr>
          <p:cNvPr id="926723" name="Group 3"/>
          <p:cNvGrpSpPr>
            <a:grpSpLocks/>
          </p:cNvGrpSpPr>
          <p:nvPr/>
        </p:nvGrpSpPr>
        <p:grpSpPr bwMode="auto">
          <a:xfrm>
            <a:off x="123825" y="4267200"/>
            <a:ext cx="5480050" cy="2454275"/>
            <a:chOff x="1110" y="1787"/>
            <a:chExt cx="3452" cy="1546"/>
          </a:xfrm>
        </p:grpSpPr>
        <p:sp>
          <p:nvSpPr>
            <p:cNvPr id="926724" name="Text Box 4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926725" name="Rectangle 5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926726" name="Rectangle 6"/>
            <p:cNvSpPr>
              <a:spLocks noChangeArrowheads="1"/>
            </p:cNvSpPr>
            <p:nvPr/>
          </p:nvSpPr>
          <p:spPr bwMode="auto">
            <a:xfrm>
              <a:off x="1296" y="2429"/>
              <a:ext cx="2361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 </a:t>
              </a:r>
              <a:r>
                <a:rPr lang="en-US">
                  <a:solidFill>
                    <a:srgbClr val="6600CC"/>
                  </a:solidFill>
                </a:rPr>
                <a:t>size – 1 </a:t>
              </a:r>
              <a:r>
                <a:rPr lang="en-US"/>
                <a:t>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sp>
        <p:nvSpPr>
          <p:cNvPr id="926727" name="Text Box 7"/>
          <p:cNvSpPr txBox="1">
            <a:spLocks noChangeArrowheads="1"/>
          </p:cNvSpPr>
          <p:nvPr/>
        </p:nvSpPr>
        <p:spPr bwMode="auto">
          <a:xfrm>
            <a:off x="5784850" y="4268788"/>
            <a:ext cx="3225800" cy="243363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/>
              <a:t>{</a:t>
            </a:r>
          </a:p>
          <a:p>
            <a:pPr algn="l">
              <a:spcBef>
                <a:spcPct val="50000"/>
              </a:spcBef>
            </a:pPr>
            <a:r>
              <a:rPr lang="en-US"/>
              <a:t>    string names[3];</a:t>
            </a:r>
          </a:p>
          <a:p>
            <a:pPr algn="l">
              <a:spcBef>
                <a:spcPct val="50000"/>
              </a:spcBef>
            </a:pPr>
            <a:r>
              <a:rPr lang="en-US"/>
              <a:t>    ...</a:t>
            </a:r>
          </a:p>
          <a:p>
            <a:pPr algn="l">
              <a:spcBef>
                <a:spcPct val="50000"/>
              </a:spcBef>
            </a:pPr>
            <a:r>
              <a:rPr lang="en-US"/>
              <a:t>    reversePrint(names,3);</a:t>
            </a:r>
          </a:p>
          <a:p>
            <a:pPr algn="l">
              <a:spcBef>
                <a:spcPct val="50000"/>
              </a:spcBef>
            </a:pPr>
            <a:r>
              <a:rPr lang="en-US"/>
              <a:t>}</a:t>
            </a:r>
          </a:p>
        </p:txBody>
      </p:sp>
      <p:grpSp>
        <p:nvGrpSpPr>
          <p:cNvPr id="926728" name="Group 8"/>
          <p:cNvGrpSpPr>
            <a:grpSpLocks/>
          </p:cNvGrpSpPr>
          <p:nvPr/>
        </p:nvGrpSpPr>
        <p:grpSpPr bwMode="auto">
          <a:xfrm>
            <a:off x="6553200" y="928688"/>
            <a:ext cx="1905000" cy="2119312"/>
            <a:chOff x="4128" y="585"/>
            <a:chExt cx="1200" cy="1335"/>
          </a:xfrm>
        </p:grpSpPr>
        <p:sp>
          <p:nvSpPr>
            <p:cNvPr id="926729" name="Rectangle 9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30" name="Rectangle 10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31" name="Rectangle 11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32" name="Rectangle 12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33" name="Text Box 13"/>
            <p:cNvSpPr txBox="1">
              <a:spLocks noChangeArrowheads="1"/>
            </p:cNvSpPr>
            <p:nvPr/>
          </p:nvSpPr>
          <p:spPr bwMode="auto">
            <a:xfrm>
              <a:off x="4128" y="585"/>
              <a:ext cx="5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names</a:t>
              </a:r>
            </a:p>
          </p:txBody>
        </p:sp>
        <p:sp>
          <p:nvSpPr>
            <p:cNvPr id="926734" name="Text Box 14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6735" name="Text Box 15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926736" name="Text Box 16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926737" name="Text Box 17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sp>
        <p:nvSpPr>
          <p:cNvPr id="926738" name="Text Box 18"/>
          <p:cNvSpPr txBox="1">
            <a:spLocks noChangeArrowheads="1"/>
          </p:cNvSpPr>
          <p:nvPr/>
        </p:nvSpPr>
        <p:spPr bwMode="auto">
          <a:xfrm>
            <a:off x="7472363" y="1274763"/>
            <a:ext cx="852487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Phyllis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endParaRPr lang="en-US">
              <a:solidFill>
                <a:srgbClr val="6600CC"/>
              </a:solidFill>
            </a:endParaRPr>
          </a:p>
        </p:txBody>
      </p:sp>
      <p:sp>
        <p:nvSpPr>
          <p:cNvPr id="926739" name="Line 19"/>
          <p:cNvSpPr>
            <a:spLocks noChangeShapeType="1"/>
          </p:cNvSpPr>
          <p:nvPr/>
        </p:nvSpPr>
        <p:spPr bwMode="auto">
          <a:xfrm>
            <a:off x="5791200" y="6105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6740" name="Group 20"/>
          <p:cNvGrpSpPr>
            <a:grpSpLocks/>
          </p:cNvGrpSpPr>
          <p:nvPr/>
        </p:nvGrpSpPr>
        <p:grpSpPr bwMode="auto">
          <a:xfrm>
            <a:off x="4572000" y="4648200"/>
            <a:ext cx="1133475" cy="857250"/>
            <a:chOff x="2880" y="2928"/>
            <a:chExt cx="714" cy="540"/>
          </a:xfrm>
        </p:grpSpPr>
        <p:sp>
          <p:nvSpPr>
            <p:cNvPr id="926741" name="Rectangle 21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42" name="Text Box 22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926743" name="Text Box 23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926744" name="Rectangle 24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45" name="Rectangle 25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6746" name="Text Box 26"/>
          <p:cNvSpPr txBox="1">
            <a:spLocks noChangeArrowheads="1"/>
          </p:cNvSpPr>
          <p:nvPr/>
        </p:nvSpPr>
        <p:spPr bwMode="auto">
          <a:xfrm>
            <a:off x="7524750" y="5638800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2000</a:t>
            </a:r>
          </a:p>
        </p:txBody>
      </p:sp>
      <p:sp>
        <p:nvSpPr>
          <p:cNvPr id="926747" name="Text Box 27"/>
          <p:cNvSpPr txBox="1">
            <a:spLocks noChangeArrowheads="1"/>
          </p:cNvSpPr>
          <p:nvPr/>
        </p:nvSpPr>
        <p:spPr bwMode="auto">
          <a:xfrm>
            <a:off x="8229600" y="564356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3</a:t>
            </a:r>
          </a:p>
        </p:txBody>
      </p:sp>
      <p:sp>
        <p:nvSpPr>
          <p:cNvPr id="926748" name="Rectangle 28"/>
          <p:cNvSpPr>
            <a:spLocks noChangeArrowheads="1"/>
          </p:cNvSpPr>
          <p:nvPr/>
        </p:nvSpPr>
        <p:spPr bwMode="auto">
          <a:xfrm>
            <a:off x="5724525" y="4171950"/>
            <a:ext cx="3343275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749" name="Line 29"/>
          <p:cNvSpPr>
            <a:spLocks noChangeShapeType="1"/>
          </p:cNvSpPr>
          <p:nvPr/>
        </p:nvSpPr>
        <p:spPr bwMode="auto">
          <a:xfrm>
            <a:off x="447675" y="5962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812" name="Text Box 92"/>
          <p:cNvSpPr txBox="1">
            <a:spLocks noChangeArrowheads="1"/>
          </p:cNvSpPr>
          <p:nvPr/>
        </p:nvSpPr>
        <p:spPr bwMode="auto">
          <a:xfrm>
            <a:off x="5219700" y="5113338"/>
            <a:ext cx="323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3</a:t>
            </a:r>
          </a:p>
        </p:txBody>
      </p:sp>
      <p:sp>
        <p:nvSpPr>
          <p:cNvPr id="926750" name="Text Box 30"/>
          <p:cNvSpPr txBox="1">
            <a:spLocks noChangeArrowheads="1"/>
          </p:cNvSpPr>
          <p:nvPr/>
        </p:nvSpPr>
        <p:spPr bwMode="auto">
          <a:xfrm>
            <a:off x="5010150" y="4738688"/>
            <a:ext cx="151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2000</a:t>
            </a:r>
          </a:p>
        </p:txBody>
      </p:sp>
      <p:sp>
        <p:nvSpPr>
          <p:cNvPr id="926751" name="Rectangle 31"/>
          <p:cNvSpPr>
            <a:spLocks noChangeArrowheads="1"/>
          </p:cNvSpPr>
          <p:nvPr/>
        </p:nvSpPr>
        <p:spPr bwMode="auto">
          <a:xfrm>
            <a:off x="76200" y="4219575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26752" name="Group 32"/>
          <p:cNvGrpSpPr>
            <a:grpSpLocks/>
          </p:cNvGrpSpPr>
          <p:nvPr/>
        </p:nvGrpSpPr>
        <p:grpSpPr bwMode="auto">
          <a:xfrm>
            <a:off x="219075" y="2162175"/>
            <a:ext cx="5480050" cy="2454275"/>
            <a:chOff x="1110" y="1787"/>
            <a:chExt cx="3452" cy="1546"/>
          </a:xfrm>
        </p:grpSpPr>
        <p:sp>
          <p:nvSpPr>
            <p:cNvPr id="926753" name="Text Box 33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926754" name="Rectangle 34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926755" name="Rectangle 35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arr[0]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926756" name="Group 36"/>
          <p:cNvGrpSpPr>
            <a:grpSpLocks/>
          </p:cNvGrpSpPr>
          <p:nvPr/>
        </p:nvGrpSpPr>
        <p:grpSpPr bwMode="auto">
          <a:xfrm>
            <a:off x="4648200" y="2571750"/>
            <a:ext cx="1133475" cy="857250"/>
            <a:chOff x="2880" y="2928"/>
            <a:chExt cx="714" cy="540"/>
          </a:xfrm>
        </p:grpSpPr>
        <p:sp>
          <p:nvSpPr>
            <p:cNvPr id="926757" name="Rectangle 37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58" name="Text Box 38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926759" name="Text Box 39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926760" name="Rectangle 40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61" name="Rectangle 41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6762" name="Text Box 42"/>
          <p:cNvSpPr txBox="1">
            <a:spLocks noChangeArrowheads="1"/>
          </p:cNvSpPr>
          <p:nvPr/>
        </p:nvSpPr>
        <p:spPr bwMode="auto">
          <a:xfrm>
            <a:off x="5086350" y="2681288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2020</a:t>
            </a:r>
          </a:p>
        </p:txBody>
      </p:sp>
      <p:sp>
        <p:nvSpPr>
          <p:cNvPr id="926810" name="Text Box 90"/>
          <p:cNvSpPr txBox="1">
            <a:spLocks noChangeArrowheads="1"/>
          </p:cNvSpPr>
          <p:nvPr/>
        </p:nvSpPr>
        <p:spPr bwMode="auto">
          <a:xfrm>
            <a:off x="5229225" y="3027363"/>
            <a:ext cx="323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</a:t>
            </a:r>
          </a:p>
        </p:txBody>
      </p:sp>
      <p:sp>
        <p:nvSpPr>
          <p:cNvPr id="926763" name="Line 43"/>
          <p:cNvSpPr>
            <a:spLocks noChangeShapeType="1"/>
          </p:cNvSpPr>
          <p:nvPr/>
        </p:nvSpPr>
        <p:spPr bwMode="auto">
          <a:xfrm>
            <a:off x="514350" y="3829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64" name="Rectangle 44"/>
          <p:cNvSpPr>
            <a:spLocks noChangeArrowheads="1"/>
          </p:cNvSpPr>
          <p:nvPr/>
        </p:nvSpPr>
        <p:spPr bwMode="auto">
          <a:xfrm>
            <a:off x="228600" y="2038350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26765" name="Group 45"/>
          <p:cNvGrpSpPr>
            <a:grpSpLocks/>
          </p:cNvGrpSpPr>
          <p:nvPr/>
        </p:nvGrpSpPr>
        <p:grpSpPr bwMode="auto">
          <a:xfrm>
            <a:off x="381000" y="60325"/>
            <a:ext cx="5480050" cy="2454275"/>
            <a:chOff x="1110" y="1787"/>
            <a:chExt cx="3452" cy="1546"/>
          </a:xfrm>
        </p:grpSpPr>
        <p:sp>
          <p:nvSpPr>
            <p:cNvPr id="926766" name="Text Box 46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926767" name="Rectangle 47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926768" name="Rectangle 48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926769" name="Group 49"/>
          <p:cNvGrpSpPr>
            <a:grpSpLocks/>
          </p:cNvGrpSpPr>
          <p:nvPr/>
        </p:nvGrpSpPr>
        <p:grpSpPr bwMode="auto">
          <a:xfrm>
            <a:off x="4810125" y="469900"/>
            <a:ext cx="1133475" cy="857250"/>
            <a:chOff x="2880" y="2928"/>
            <a:chExt cx="714" cy="540"/>
          </a:xfrm>
        </p:grpSpPr>
        <p:sp>
          <p:nvSpPr>
            <p:cNvPr id="926770" name="Rectangle 50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71" name="Text Box 51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926772" name="Text Box 52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926773" name="Rectangle 53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74" name="Rectangle 54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6775" name="Text Box 55"/>
          <p:cNvSpPr txBox="1">
            <a:spLocks noChangeArrowheads="1"/>
          </p:cNvSpPr>
          <p:nvPr/>
        </p:nvSpPr>
        <p:spPr bwMode="auto">
          <a:xfrm>
            <a:off x="5248275" y="55086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2040</a:t>
            </a:r>
          </a:p>
        </p:txBody>
      </p:sp>
      <p:sp>
        <p:nvSpPr>
          <p:cNvPr id="926776" name="Line 56"/>
          <p:cNvSpPr>
            <a:spLocks noChangeShapeType="1"/>
          </p:cNvSpPr>
          <p:nvPr/>
        </p:nvSpPr>
        <p:spPr bwMode="auto">
          <a:xfrm>
            <a:off x="714375" y="20002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77" name="Line 57"/>
          <p:cNvSpPr>
            <a:spLocks noChangeShapeType="1"/>
          </p:cNvSpPr>
          <p:nvPr/>
        </p:nvSpPr>
        <p:spPr bwMode="auto">
          <a:xfrm>
            <a:off x="142875" y="2371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78" name="Line 58"/>
          <p:cNvSpPr>
            <a:spLocks noChangeShapeType="1"/>
          </p:cNvSpPr>
          <p:nvPr/>
        </p:nvSpPr>
        <p:spPr bwMode="auto">
          <a:xfrm>
            <a:off x="533400" y="41243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79" name="AutoShape 59"/>
          <p:cNvSpPr>
            <a:spLocks noChangeArrowheads="1"/>
          </p:cNvSpPr>
          <p:nvPr/>
        </p:nvSpPr>
        <p:spPr bwMode="auto">
          <a:xfrm>
            <a:off x="638175" y="2819400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926780" name="Rectangle 60"/>
          <p:cNvSpPr>
            <a:spLocks noChangeArrowheads="1"/>
          </p:cNvSpPr>
          <p:nvPr/>
        </p:nvSpPr>
        <p:spPr bwMode="auto">
          <a:xfrm>
            <a:off x="1828800" y="3113088"/>
            <a:ext cx="920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Phyllis </a:t>
            </a:r>
          </a:p>
        </p:txBody>
      </p:sp>
      <p:sp>
        <p:nvSpPr>
          <p:cNvPr id="926781" name="Line 61"/>
          <p:cNvSpPr>
            <a:spLocks noChangeShapeType="1"/>
          </p:cNvSpPr>
          <p:nvPr/>
        </p:nvSpPr>
        <p:spPr bwMode="auto">
          <a:xfrm>
            <a:off x="0" y="44672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82" name="Line 62"/>
          <p:cNvSpPr>
            <a:spLocks noChangeShapeType="1"/>
          </p:cNvSpPr>
          <p:nvPr/>
        </p:nvSpPr>
        <p:spPr bwMode="auto">
          <a:xfrm>
            <a:off x="457200" y="6219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83" name="AutoShape 63"/>
          <p:cNvSpPr>
            <a:spLocks noChangeArrowheads="1"/>
          </p:cNvSpPr>
          <p:nvPr/>
        </p:nvSpPr>
        <p:spPr bwMode="auto">
          <a:xfrm>
            <a:off x="704850" y="4905375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006666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926784" name="Rectangle 64"/>
          <p:cNvSpPr>
            <a:spLocks noChangeArrowheads="1"/>
          </p:cNvSpPr>
          <p:nvPr/>
        </p:nvSpPr>
        <p:spPr bwMode="auto">
          <a:xfrm>
            <a:off x="1924050" y="5199063"/>
            <a:ext cx="8651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 </a:t>
            </a:r>
          </a:p>
        </p:txBody>
      </p:sp>
      <p:sp>
        <p:nvSpPr>
          <p:cNvPr id="926785" name="Line 65"/>
          <p:cNvSpPr>
            <a:spLocks noChangeShapeType="1"/>
          </p:cNvSpPr>
          <p:nvPr/>
        </p:nvSpPr>
        <p:spPr bwMode="auto">
          <a:xfrm>
            <a:off x="-85725" y="6600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86" name="Line 66"/>
          <p:cNvSpPr>
            <a:spLocks noChangeShapeType="1"/>
          </p:cNvSpPr>
          <p:nvPr/>
        </p:nvSpPr>
        <p:spPr bwMode="auto">
          <a:xfrm>
            <a:off x="5629275" y="6534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87" name="Text Box 67"/>
          <p:cNvSpPr txBox="1">
            <a:spLocks noChangeArrowheads="1"/>
          </p:cNvSpPr>
          <p:nvPr/>
        </p:nvSpPr>
        <p:spPr bwMode="auto">
          <a:xfrm>
            <a:off x="8410575" y="1047750"/>
            <a:ext cx="742950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2000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2020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2040</a:t>
            </a:r>
          </a:p>
        </p:txBody>
      </p:sp>
      <p:grpSp>
        <p:nvGrpSpPr>
          <p:cNvPr id="926788" name="Group 68"/>
          <p:cNvGrpSpPr>
            <a:grpSpLocks/>
          </p:cNvGrpSpPr>
          <p:nvPr/>
        </p:nvGrpSpPr>
        <p:grpSpPr bwMode="auto">
          <a:xfrm>
            <a:off x="6296025" y="800100"/>
            <a:ext cx="1028700" cy="495300"/>
            <a:chOff x="3966" y="504"/>
            <a:chExt cx="648" cy="312"/>
          </a:xfrm>
        </p:grpSpPr>
        <p:sp>
          <p:nvSpPr>
            <p:cNvPr id="926789" name="Rectangle 69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6790" name="Text Box 70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arr        </a:t>
              </a:r>
            </a:p>
          </p:txBody>
        </p:sp>
      </p:grpSp>
      <p:grpSp>
        <p:nvGrpSpPr>
          <p:cNvPr id="926791" name="Group 71"/>
          <p:cNvGrpSpPr>
            <a:grpSpLocks/>
          </p:cNvGrpSpPr>
          <p:nvPr/>
        </p:nvGrpSpPr>
        <p:grpSpPr bwMode="auto">
          <a:xfrm>
            <a:off x="6553200" y="723900"/>
            <a:ext cx="2619375" cy="1819275"/>
            <a:chOff x="5760" y="3552"/>
            <a:chExt cx="1650" cy="1146"/>
          </a:xfrm>
        </p:grpSpPr>
        <p:sp>
          <p:nvSpPr>
            <p:cNvPr id="926792" name="Rectangle 72"/>
            <p:cNvSpPr>
              <a:spLocks noChangeArrowheads="1"/>
            </p:cNvSpPr>
            <p:nvPr/>
          </p:nvSpPr>
          <p:spPr bwMode="auto">
            <a:xfrm>
              <a:off x="5760" y="3672"/>
              <a:ext cx="1218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6793" name="Rectangle 73"/>
            <p:cNvSpPr>
              <a:spLocks noChangeArrowheads="1"/>
            </p:cNvSpPr>
            <p:nvPr/>
          </p:nvSpPr>
          <p:spPr bwMode="auto">
            <a:xfrm>
              <a:off x="6978" y="3552"/>
              <a:ext cx="432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6794" name="Rectangle 74"/>
            <p:cNvSpPr>
              <a:spLocks noChangeArrowheads="1"/>
            </p:cNvSpPr>
            <p:nvPr/>
          </p:nvSpPr>
          <p:spPr bwMode="auto">
            <a:xfrm>
              <a:off x="5946" y="4158"/>
              <a:ext cx="276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95" name="Text Box 75"/>
            <p:cNvSpPr txBox="1">
              <a:spLocks noChangeArrowheads="1"/>
            </p:cNvSpPr>
            <p:nvPr/>
          </p:nvSpPr>
          <p:spPr bwMode="auto">
            <a:xfrm>
              <a:off x="5780" y="39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926796" name="Rectangle 76"/>
            <p:cNvSpPr>
              <a:spLocks noChangeArrowheads="1"/>
            </p:cNvSpPr>
            <p:nvPr/>
          </p:nvSpPr>
          <p:spPr bwMode="auto">
            <a:xfrm>
              <a:off x="5956" y="4168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6797" name="Rectangle 77"/>
            <p:cNvSpPr>
              <a:spLocks noChangeArrowheads="1"/>
            </p:cNvSpPr>
            <p:nvPr/>
          </p:nvSpPr>
          <p:spPr bwMode="auto">
            <a:xfrm>
              <a:off x="5962" y="4450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</p:grpSp>
      <p:grpSp>
        <p:nvGrpSpPr>
          <p:cNvPr id="926798" name="Group 78"/>
          <p:cNvGrpSpPr>
            <a:grpSpLocks/>
          </p:cNvGrpSpPr>
          <p:nvPr/>
        </p:nvGrpSpPr>
        <p:grpSpPr bwMode="auto">
          <a:xfrm>
            <a:off x="6565900" y="1295400"/>
            <a:ext cx="2644775" cy="1695450"/>
            <a:chOff x="5760" y="2592"/>
            <a:chExt cx="1666" cy="1068"/>
          </a:xfrm>
        </p:grpSpPr>
        <p:sp>
          <p:nvSpPr>
            <p:cNvPr id="926799" name="Rectangle 79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6800" name="Rectangle 80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6801" name="Rectangle 81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802" name="Text Box 82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926803" name="Rectangle 83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6804" name="Rectangle 84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6805" name="AutoShape 85"/>
          <p:cNvSpPr>
            <a:spLocks noChangeArrowheads="1"/>
          </p:cNvSpPr>
          <p:nvPr/>
        </p:nvSpPr>
        <p:spPr bwMode="auto">
          <a:xfrm>
            <a:off x="-5305425" y="4933950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926806" name="AutoShape 86"/>
          <p:cNvSpPr>
            <a:spLocks noChangeArrowheads="1"/>
          </p:cNvSpPr>
          <p:nvPr/>
        </p:nvSpPr>
        <p:spPr bwMode="auto">
          <a:xfrm>
            <a:off x="666750" y="838200"/>
            <a:ext cx="3286125" cy="742950"/>
          </a:xfrm>
          <a:prstGeom prst="wedgeRoundRectCallout">
            <a:avLst>
              <a:gd name="adj1" fmla="val 3042"/>
              <a:gd name="adj2" fmla="val 94657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926807" name="Rectangle 87"/>
          <p:cNvSpPr>
            <a:spLocks noChangeArrowheads="1"/>
          </p:cNvSpPr>
          <p:nvPr/>
        </p:nvSpPr>
        <p:spPr bwMode="auto">
          <a:xfrm>
            <a:off x="2041525" y="1141413"/>
            <a:ext cx="60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</p:txBody>
      </p:sp>
      <p:sp>
        <p:nvSpPr>
          <p:cNvPr id="926809" name="Text Box 89"/>
          <p:cNvSpPr txBox="1">
            <a:spLocks noChangeArrowheads="1"/>
          </p:cNvSpPr>
          <p:nvPr/>
        </p:nvSpPr>
        <p:spPr bwMode="auto">
          <a:xfrm>
            <a:off x="5448300" y="922338"/>
            <a:ext cx="287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2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4.44444E-6 L 0.53125 0.2902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268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26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267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26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267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26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26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44444E-6 L 0.55 0.0541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926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926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267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926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9267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9267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9267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26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0.54167 -0.20555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926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9267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926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9267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9267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926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9267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926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739" grpId="0" animBg="1"/>
      <p:bldP spid="926746" grpId="0"/>
      <p:bldP spid="926747" grpId="0"/>
      <p:bldP spid="926748" grpId="0" animBg="1"/>
      <p:bldP spid="926749" grpId="0" animBg="1"/>
      <p:bldP spid="926812" grpId="0"/>
      <p:bldP spid="926750" grpId="0"/>
      <p:bldP spid="926751" grpId="0" animBg="1"/>
      <p:bldP spid="926751" grpId="1" animBg="1"/>
      <p:bldP spid="926762" grpId="0"/>
      <p:bldP spid="926810" grpId="0"/>
      <p:bldP spid="926763" grpId="0" animBg="1"/>
      <p:bldP spid="926764" grpId="0" animBg="1"/>
      <p:bldP spid="926764" grpId="1" animBg="1"/>
      <p:bldP spid="926775" grpId="0"/>
      <p:bldP spid="926776" grpId="0" animBg="1"/>
      <p:bldP spid="926776" grpId="1" animBg="1"/>
      <p:bldP spid="926777" grpId="0" animBg="1"/>
      <p:bldP spid="926777" grpId="1" animBg="1"/>
      <p:bldP spid="926778" grpId="0" animBg="1"/>
      <p:bldP spid="926778" grpId="1" animBg="1"/>
      <p:bldP spid="926779" grpId="0" animBg="1"/>
      <p:bldP spid="926779" grpId="1" animBg="1"/>
      <p:bldP spid="926780" grpId="0"/>
      <p:bldP spid="926780" grpId="1"/>
      <p:bldP spid="926781" grpId="0" animBg="1"/>
      <p:bldP spid="926781" grpId="1" animBg="1"/>
      <p:bldP spid="926782" grpId="0" animBg="1"/>
      <p:bldP spid="926782" grpId="1" animBg="1"/>
      <p:bldP spid="926783" grpId="0" animBg="1"/>
      <p:bldP spid="926783" grpId="1" animBg="1"/>
      <p:bldP spid="926784" grpId="0"/>
      <p:bldP spid="926784" grpId="1"/>
      <p:bldP spid="926785" grpId="0" animBg="1"/>
      <p:bldP spid="926785" grpId="1" animBg="1"/>
      <p:bldP spid="926786" grpId="0" animBg="1"/>
      <p:bldP spid="926806" grpId="0" animBg="1"/>
      <p:bldP spid="926806" grpId="1" animBg="1"/>
      <p:bldP spid="926807" grpId="0"/>
      <p:bldP spid="926807" grpId="1"/>
      <p:bldP spid="92680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70EA-93B5-4627-80D1-9A6DDD0907B1}" type="slidenum">
              <a:rPr lang="en-US"/>
              <a:pPr/>
              <a:t>41</a:t>
            </a:fld>
            <a:endParaRPr lang="en-US"/>
          </a:p>
        </p:txBody>
      </p:sp>
      <p:sp>
        <p:nvSpPr>
          <p:cNvPr id="86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-156631"/>
            <a:ext cx="8562975" cy="1143000"/>
          </a:xfrm>
        </p:spPr>
        <p:txBody>
          <a:bodyPr/>
          <a:lstStyle/>
          <a:p>
            <a:r>
              <a:rPr lang="en-US" sz="3400"/>
              <a:t>Example #3: Recursion on a Linked List</a:t>
            </a:r>
          </a:p>
        </p:txBody>
      </p:sp>
      <p:sp>
        <p:nvSpPr>
          <p:cNvPr id="862211" name="Text Box 3"/>
          <p:cNvSpPr txBox="1">
            <a:spLocks noChangeArrowheads="1"/>
          </p:cNvSpPr>
          <p:nvPr/>
        </p:nvSpPr>
        <p:spPr bwMode="auto">
          <a:xfrm>
            <a:off x="325967" y="957798"/>
            <a:ext cx="654896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When we process a </a:t>
            </a:r>
            <a:r>
              <a:rPr lang="en-US" sz="2000" dirty="0">
                <a:solidFill>
                  <a:srgbClr val="6600CC"/>
                </a:solidFill>
              </a:rPr>
              <a:t>linked list</a:t>
            </a:r>
            <a:r>
              <a:rPr lang="en-US" sz="2000" dirty="0"/>
              <a:t> using recursion, it’s very much like processing an </a:t>
            </a:r>
            <a:r>
              <a:rPr lang="en-US" sz="2000" dirty="0">
                <a:solidFill>
                  <a:srgbClr val="6600CC"/>
                </a:solidFill>
              </a:rPr>
              <a:t>array using strategy #2</a:t>
            </a:r>
            <a:r>
              <a:rPr lang="en-US" sz="2000" dirty="0"/>
              <a:t>!</a:t>
            </a:r>
          </a:p>
        </p:txBody>
      </p:sp>
      <p:grpSp>
        <p:nvGrpSpPr>
          <p:cNvPr id="862279" name="Group 71"/>
          <p:cNvGrpSpPr>
            <a:grpSpLocks/>
          </p:cNvGrpSpPr>
          <p:nvPr/>
        </p:nvGrpSpPr>
        <p:grpSpPr bwMode="auto">
          <a:xfrm>
            <a:off x="6745283" y="1304925"/>
            <a:ext cx="2501900" cy="5191125"/>
            <a:chOff x="3429" y="870"/>
            <a:chExt cx="1576" cy="3270"/>
          </a:xfrm>
        </p:grpSpPr>
        <p:sp>
          <p:nvSpPr>
            <p:cNvPr id="862223" name="Text Box 15"/>
            <p:cNvSpPr txBox="1">
              <a:spLocks noChangeArrowheads="1"/>
            </p:cNvSpPr>
            <p:nvPr/>
          </p:nvSpPr>
          <p:spPr bwMode="auto">
            <a:xfrm>
              <a:off x="4317" y="2256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…</a:t>
              </a:r>
            </a:p>
          </p:txBody>
        </p:sp>
        <p:sp>
          <p:nvSpPr>
            <p:cNvPr id="862224" name="Rectangle 16"/>
            <p:cNvSpPr>
              <a:spLocks noChangeArrowheads="1"/>
            </p:cNvSpPr>
            <p:nvPr/>
          </p:nvSpPr>
          <p:spPr bwMode="auto">
            <a:xfrm>
              <a:off x="4214" y="1704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25" name="Rectangle 17"/>
            <p:cNvSpPr>
              <a:spLocks noChangeArrowheads="1"/>
            </p:cNvSpPr>
            <p:nvPr/>
          </p:nvSpPr>
          <p:spPr bwMode="auto">
            <a:xfrm>
              <a:off x="4214" y="189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27" name="Rectangle 19"/>
            <p:cNvSpPr>
              <a:spLocks noChangeArrowheads="1"/>
            </p:cNvSpPr>
            <p:nvPr/>
          </p:nvSpPr>
          <p:spPr bwMode="auto">
            <a:xfrm>
              <a:off x="4212" y="209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28" name="Rectangle 20"/>
            <p:cNvSpPr>
              <a:spLocks noChangeArrowheads="1"/>
            </p:cNvSpPr>
            <p:nvPr/>
          </p:nvSpPr>
          <p:spPr bwMode="auto">
            <a:xfrm>
              <a:off x="4223" y="2597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29" name="Rectangle 21"/>
            <p:cNvSpPr>
              <a:spLocks noChangeArrowheads="1"/>
            </p:cNvSpPr>
            <p:nvPr/>
          </p:nvSpPr>
          <p:spPr bwMode="auto">
            <a:xfrm>
              <a:off x="4223" y="278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31" name="Rectangle 23"/>
            <p:cNvSpPr>
              <a:spLocks noChangeArrowheads="1"/>
            </p:cNvSpPr>
            <p:nvPr/>
          </p:nvSpPr>
          <p:spPr bwMode="auto">
            <a:xfrm>
              <a:off x="4221" y="2984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32" name="Rectangle 24"/>
            <p:cNvSpPr>
              <a:spLocks noChangeArrowheads="1"/>
            </p:cNvSpPr>
            <p:nvPr/>
          </p:nvSpPr>
          <p:spPr bwMode="auto">
            <a:xfrm>
              <a:off x="4223" y="346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33" name="Rectangle 25"/>
            <p:cNvSpPr>
              <a:spLocks noChangeArrowheads="1"/>
            </p:cNvSpPr>
            <p:nvPr/>
          </p:nvSpPr>
          <p:spPr bwMode="auto">
            <a:xfrm>
              <a:off x="4223" y="3653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35" name="Rectangle 27"/>
            <p:cNvSpPr>
              <a:spLocks noChangeArrowheads="1"/>
            </p:cNvSpPr>
            <p:nvPr/>
          </p:nvSpPr>
          <p:spPr bwMode="auto">
            <a:xfrm>
              <a:off x="4221" y="3848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36" name="Rectangle 28"/>
            <p:cNvSpPr>
              <a:spLocks noChangeArrowheads="1"/>
            </p:cNvSpPr>
            <p:nvPr/>
          </p:nvSpPr>
          <p:spPr bwMode="auto">
            <a:xfrm>
              <a:off x="4223" y="90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62240" name="Group 32"/>
            <p:cNvGrpSpPr>
              <a:grpSpLocks/>
            </p:cNvGrpSpPr>
            <p:nvPr/>
          </p:nvGrpSpPr>
          <p:grpSpPr bwMode="auto">
            <a:xfrm>
              <a:off x="3429" y="885"/>
              <a:ext cx="1576" cy="250"/>
              <a:chOff x="3477" y="885"/>
              <a:chExt cx="1576" cy="250"/>
            </a:xfrm>
          </p:grpSpPr>
          <p:sp>
            <p:nvSpPr>
              <p:cNvPr id="862241" name="Text Box 33"/>
              <p:cNvSpPr txBox="1">
                <a:spLocks noChangeArrowheads="1"/>
              </p:cNvSpPr>
              <p:nvPr/>
            </p:nvSpPr>
            <p:spPr bwMode="auto">
              <a:xfrm>
                <a:off x="3477" y="885"/>
                <a:ext cx="15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chemeClr val="tx1"/>
                    </a:solidFill>
                    <a:cs typeface="Arial" charset="0"/>
                  </a:rPr>
                  <a:t>     head                  </a:t>
                </a:r>
              </a:p>
            </p:txBody>
          </p:sp>
          <p:sp>
            <p:nvSpPr>
              <p:cNvPr id="862242" name="Rectangle 3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62243" name="Group 35"/>
            <p:cNvGrpSpPr>
              <a:grpSpLocks/>
            </p:cNvGrpSpPr>
            <p:nvPr/>
          </p:nvGrpSpPr>
          <p:grpSpPr bwMode="auto">
            <a:xfrm>
              <a:off x="4215" y="3417"/>
              <a:ext cx="540" cy="717"/>
              <a:chOff x="4263" y="2562"/>
              <a:chExt cx="540" cy="717"/>
            </a:xfrm>
          </p:grpSpPr>
          <p:sp>
            <p:nvSpPr>
              <p:cNvPr id="862244" name="Rectangle 36"/>
              <p:cNvSpPr>
                <a:spLocks noChangeArrowheads="1"/>
              </p:cNvSpPr>
              <p:nvPr/>
            </p:nvSpPr>
            <p:spPr bwMode="auto">
              <a:xfrm>
                <a:off x="4263" y="2592"/>
                <a:ext cx="540" cy="68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2245" name="Text Box 37"/>
              <p:cNvSpPr txBox="1">
                <a:spLocks noChangeArrowheads="1"/>
              </p:cNvSpPr>
              <p:nvPr/>
            </p:nvSpPr>
            <p:spPr bwMode="auto">
              <a:xfrm>
                <a:off x="4272" y="2562"/>
                <a:ext cx="3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b="1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 val</a:t>
                </a:r>
              </a:p>
            </p:txBody>
          </p:sp>
          <p:sp>
            <p:nvSpPr>
              <p:cNvPr id="862246" name="Rectangle 38"/>
              <p:cNvSpPr>
                <a:spLocks noChangeArrowheads="1"/>
              </p:cNvSpPr>
              <p:nvPr/>
            </p:nvSpPr>
            <p:spPr bwMode="auto">
              <a:xfrm>
                <a:off x="4292" y="2771"/>
                <a:ext cx="480" cy="161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2247" name="Text Box 39"/>
              <p:cNvSpPr txBox="1">
                <a:spLocks noChangeArrowheads="1"/>
              </p:cNvSpPr>
              <p:nvPr/>
            </p:nvSpPr>
            <p:spPr bwMode="auto">
              <a:xfrm>
                <a:off x="4320" y="2891"/>
                <a:ext cx="4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b="1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next</a:t>
                </a:r>
              </a:p>
            </p:txBody>
          </p:sp>
          <p:sp>
            <p:nvSpPr>
              <p:cNvPr id="862248" name="Rectangle 40"/>
              <p:cNvSpPr>
                <a:spLocks noChangeArrowheads="1"/>
              </p:cNvSpPr>
              <p:nvPr/>
            </p:nvSpPr>
            <p:spPr bwMode="auto">
              <a:xfrm>
                <a:off x="4292" y="3100"/>
                <a:ext cx="480" cy="143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62249" name="Text Box 41"/>
            <p:cNvSpPr txBox="1">
              <a:spLocks noChangeArrowheads="1"/>
            </p:cNvSpPr>
            <p:nvPr/>
          </p:nvSpPr>
          <p:spPr bwMode="auto">
            <a:xfrm>
              <a:off x="4222" y="870"/>
              <a:ext cx="5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FFCC"/>
                  </a:solidFill>
                  <a:cs typeface="Arial" charset="0"/>
                </a:rPr>
                <a:t>1200</a:t>
              </a:r>
            </a:p>
          </p:txBody>
        </p:sp>
        <p:sp>
          <p:nvSpPr>
            <p:cNvPr id="862250" name="Text Box 42"/>
            <p:cNvSpPr txBox="1">
              <a:spLocks noChangeArrowheads="1"/>
            </p:cNvSpPr>
            <p:nvPr/>
          </p:nvSpPr>
          <p:spPr bwMode="auto">
            <a:xfrm>
              <a:off x="4164" y="3606"/>
              <a:ext cx="43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     39</a:t>
              </a:r>
            </a:p>
          </p:txBody>
        </p:sp>
        <p:grpSp>
          <p:nvGrpSpPr>
            <p:cNvPr id="862251" name="Group 43"/>
            <p:cNvGrpSpPr>
              <a:grpSpLocks/>
            </p:cNvGrpSpPr>
            <p:nvPr/>
          </p:nvGrpSpPr>
          <p:grpSpPr bwMode="auto">
            <a:xfrm>
              <a:off x="4213" y="2565"/>
              <a:ext cx="540" cy="750"/>
              <a:chOff x="3648" y="2595"/>
              <a:chExt cx="540" cy="750"/>
            </a:xfrm>
          </p:grpSpPr>
          <p:grpSp>
            <p:nvGrpSpPr>
              <p:cNvPr id="862252" name="Group 44"/>
              <p:cNvGrpSpPr>
                <a:grpSpLocks/>
              </p:cNvGrpSpPr>
              <p:nvPr/>
            </p:nvGrpSpPr>
            <p:grpSpPr bwMode="auto">
              <a:xfrm>
                <a:off x="3648" y="2595"/>
                <a:ext cx="540" cy="717"/>
                <a:chOff x="4263" y="2562"/>
                <a:chExt cx="540" cy="717"/>
              </a:xfrm>
            </p:grpSpPr>
            <p:sp>
              <p:nvSpPr>
                <p:cNvPr id="862253" name="Rectangle 45"/>
                <p:cNvSpPr>
                  <a:spLocks noChangeArrowheads="1"/>
                </p:cNvSpPr>
                <p:nvPr/>
              </p:nvSpPr>
              <p:spPr bwMode="auto">
                <a:xfrm>
                  <a:off x="4263" y="2592"/>
                  <a:ext cx="540" cy="68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2254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4272" y="2562"/>
                  <a:ext cx="39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b="1">
                      <a:solidFill>
                        <a:schemeClr val="tx1"/>
                      </a:solidFill>
                      <a:latin typeface="Arial" charset="0"/>
                      <a:cs typeface="Arial" charset="0"/>
                    </a:rPr>
                    <a:t>  val</a:t>
                  </a:r>
                </a:p>
              </p:txBody>
            </p:sp>
            <p:sp>
              <p:nvSpPr>
                <p:cNvPr id="862255" name="Rectangle 47"/>
                <p:cNvSpPr>
                  <a:spLocks noChangeArrowheads="1"/>
                </p:cNvSpPr>
                <p:nvPr/>
              </p:nvSpPr>
              <p:spPr bwMode="auto">
                <a:xfrm>
                  <a:off x="4292" y="2771"/>
                  <a:ext cx="480" cy="161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2256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320" y="2891"/>
                  <a:ext cx="41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b="1">
                      <a:solidFill>
                        <a:schemeClr val="tx1"/>
                      </a:solidFill>
                      <a:latin typeface="Arial" charset="0"/>
                      <a:cs typeface="Arial" charset="0"/>
                    </a:rPr>
                    <a:t>next</a:t>
                  </a:r>
                </a:p>
              </p:txBody>
            </p:sp>
            <p:sp>
              <p:nvSpPr>
                <p:cNvPr id="862257" name="Rectangle 49"/>
                <p:cNvSpPr>
                  <a:spLocks noChangeArrowheads="1"/>
                </p:cNvSpPr>
                <p:nvPr/>
              </p:nvSpPr>
              <p:spPr bwMode="auto">
                <a:xfrm>
                  <a:off x="4292" y="3100"/>
                  <a:ext cx="480" cy="143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62258" name="Text Box 50"/>
              <p:cNvSpPr txBox="1">
                <a:spLocks noChangeArrowheads="1"/>
              </p:cNvSpPr>
              <p:nvPr/>
            </p:nvSpPr>
            <p:spPr bwMode="auto">
              <a:xfrm>
                <a:off x="3657" y="2769"/>
                <a:ext cx="35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b="1">
                    <a:solidFill>
                      <a:schemeClr val="accent2"/>
                    </a:solidFill>
                    <a:latin typeface="Arial" charset="0"/>
                    <a:cs typeface="Arial" charset="0"/>
                  </a:rPr>
                  <a:t>  18</a:t>
                </a:r>
              </a:p>
            </p:txBody>
          </p:sp>
          <p:sp>
            <p:nvSpPr>
              <p:cNvPr id="862259" name="Text Box 51"/>
              <p:cNvSpPr txBox="1">
                <a:spLocks noChangeArrowheads="1"/>
              </p:cNvSpPr>
              <p:nvPr/>
            </p:nvSpPr>
            <p:spPr bwMode="auto">
              <a:xfrm>
                <a:off x="3686" y="3095"/>
                <a:ext cx="48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rgbClr val="FF0066"/>
                    </a:solidFill>
                    <a:cs typeface="Arial" charset="0"/>
                  </a:rPr>
                  <a:t>1400</a:t>
                </a:r>
              </a:p>
            </p:txBody>
          </p:sp>
        </p:grpSp>
        <p:grpSp>
          <p:nvGrpSpPr>
            <p:cNvPr id="862260" name="Group 52"/>
            <p:cNvGrpSpPr>
              <a:grpSpLocks/>
            </p:cNvGrpSpPr>
            <p:nvPr/>
          </p:nvGrpSpPr>
          <p:grpSpPr bwMode="auto">
            <a:xfrm flipH="1">
              <a:off x="4191" y="2251"/>
              <a:ext cx="44" cy="353"/>
              <a:chOff x="4772" y="1008"/>
              <a:chExt cx="116" cy="1844"/>
            </a:xfrm>
          </p:grpSpPr>
          <p:cxnSp>
            <p:nvCxnSpPr>
              <p:cNvPr id="862261" name="AutoShape 53"/>
              <p:cNvCxnSpPr>
                <a:cxnSpLocks noChangeShapeType="1"/>
              </p:cNvCxnSpPr>
              <p:nvPr/>
            </p:nvCxnSpPr>
            <p:spPr bwMode="auto">
              <a:xfrm flipH="1">
                <a:off x="4772" y="1008"/>
                <a:ext cx="37" cy="1844"/>
              </a:xfrm>
              <a:prstGeom prst="curvedConnector3">
                <a:avLst>
                  <a:gd name="adj1" fmla="val -1062167"/>
                </a:avLst>
              </a:prstGeom>
              <a:noFill/>
              <a:ln w="38100">
                <a:solidFill>
                  <a:srgbClr val="00800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62262" name="Text Box 54"/>
              <p:cNvSpPr txBox="1">
                <a:spLocks noChangeArrowheads="1"/>
              </p:cNvSpPr>
              <p:nvPr/>
            </p:nvSpPr>
            <p:spPr bwMode="auto">
              <a:xfrm>
                <a:off x="4772" y="1290"/>
                <a:ext cx="116" cy="1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endParaRPr lang="en-US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862263" name="Group 55"/>
            <p:cNvGrpSpPr>
              <a:grpSpLocks/>
            </p:cNvGrpSpPr>
            <p:nvPr/>
          </p:nvGrpSpPr>
          <p:grpSpPr bwMode="auto">
            <a:xfrm>
              <a:off x="4092" y="1662"/>
              <a:ext cx="651" cy="750"/>
              <a:chOff x="3537" y="2595"/>
              <a:chExt cx="651" cy="750"/>
            </a:xfrm>
          </p:grpSpPr>
          <p:grpSp>
            <p:nvGrpSpPr>
              <p:cNvPr id="862264" name="Group 56"/>
              <p:cNvGrpSpPr>
                <a:grpSpLocks/>
              </p:cNvGrpSpPr>
              <p:nvPr/>
            </p:nvGrpSpPr>
            <p:grpSpPr bwMode="auto">
              <a:xfrm>
                <a:off x="3648" y="2595"/>
                <a:ext cx="540" cy="717"/>
                <a:chOff x="4263" y="2562"/>
                <a:chExt cx="540" cy="717"/>
              </a:xfrm>
            </p:grpSpPr>
            <p:sp>
              <p:nvSpPr>
                <p:cNvPr id="862265" name="Rectangle 57"/>
                <p:cNvSpPr>
                  <a:spLocks noChangeArrowheads="1"/>
                </p:cNvSpPr>
                <p:nvPr/>
              </p:nvSpPr>
              <p:spPr bwMode="auto">
                <a:xfrm>
                  <a:off x="4263" y="2592"/>
                  <a:ext cx="540" cy="68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2266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4272" y="2562"/>
                  <a:ext cx="43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b="1">
                      <a:solidFill>
                        <a:schemeClr val="tx1"/>
                      </a:solidFill>
                      <a:latin typeface="Arial" charset="0"/>
                      <a:cs typeface="Arial" charset="0"/>
                    </a:rPr>
                    <a:t>   val</a:t>
                  </a:r>
                </a:p>
              </p:txBody>
            </p:sp>
            <p:sp>
              <p:nvSpPr>
                <p:cNvPr id="862267" name="Rectangle 59"/>
                <p:cNvSpPr>
                  <a:spLocks noChangeArrowheads="1"/>
                </p:cNvSpPr>
                <p:nvPr/>
              </p:nvSpPr>
              <p:spPr bwMode="auto">
                <a:xfrm>
                  <a:off x="4292" y="2771"/>
                  <a:ext cx="480" cy="161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2268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4320" y="2891"/>
                  <a:ext cx="41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b="1">
                      <a:solidFill>
                        <a:schemeClr val="tx1"/>
                      </a:solidFill>
                      <a:latin typeface="Arial" charset="0"/>
                      <a:cs typeface="Arial" charset="0"/>
                    </a:rPr>
                    <a:t>next</a:t>
                  </a:r>
                </a:p>
              </p:txBody>
            </p:sp>
            <p:sp>
              <p:nvSpPr>
                <p:cNvPr id="862269" name="Rectangle 61"/>
                <p:cNvSpPr>
                  <a:spLocks noChangeArrowheads="1"/>
                </p:cNvSpPr>
                <p:nvPr/>
              </p:nvSpPr>
              <p:spPr bwMode="auto">
                <a:xfrm>
                  <a:off x="4292" y="3100"/>
                  <a:ext cx="480" cy="143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62270" name="Text Box 62"/>
              <p:cNvSpPr txBox="1">
                <a:spLocks noChangeArrowheads="1"/>
              </p:cNvSpPr>
              <p:nvPr/>
            </p:nvSpPr>
            <p:spPr bwMode="auto">
              <a:xfrm>
                <a:off x="3537" y="2769"/>
                <a:ext cx="5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chemeClr val="accent2"/>
                    </a:solidFill>
                    <a:latin typeface="Arial" charset="0"/>
                    <a:cs typeface="Arial" charset="0"/>
                  </a:rPr>
                  <a:t>      42</a:t>
                </a:r>
              </a:p>
            </p:txBody>
          </p:sp>
          <p:sp>
            <p:nvSpPr>
              <p:cNvPr id="862271" name="Text Box 63"/>
              <p:cNvSpPr txBox="1">
                <a:spLocks noChangeArrowheads="1"/>
              </p:cNvSpPr>
              <p:nvPr/>
            </p:nvSpPr>
            <p:spPr bwMode="auto">
              <a:xfrm>
                <a:off x="3686" y="3095"/>
                <a:ext cx="48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rgbClr val="FF0066"/>
                    </a:solidFill>
                    <a:cs typeface="Arial" charset="0"/>
                  </a:rPr>
                  <a:t>1300</a:t>
                </a:r>
              </a:p>
            </p:txBody>
          </p:sp>
        </p:grpSp>
        <p:grpSp>
          <p:nvGrpSpPr>
            <p:cNvPr id="862272" name="Group 64"/>
            <p:cNvGrpSpPr>
              <a:grpSpLocks/>
            </p:cNvGrpSpPr>
            <p:nvPr/>
          </p:nvGrpSpPr>
          <p:grpSpPr bwMode="auto">
            <a:xfrm flipH="1">
              <a:off x="4035" y="1044"/>
              <a:ext cx="213" cy="701"/>
              <a:chOff x="4772" y="1008"/>
              <a:chExt cx="479" cy="1863"/>
            </a:xfrm>
          </p:grpSpPr>
          <p:cxnSp>
            <p:nvCxnSpPr>
              <p:cNvPr id="862273" name="AutoShape 65"/>
              <p:cNvCxnSpPr>
                <a:cxnSpLocks noChangeShapeType="1"/>
              </p:cNvCxnSpPr>
              <p:nvPr/>
            </p:nvCxnSpPr>
            <p:spPr bwMode="auto">
              <a:xfrm flipH="1">
                <a:off x="4772" y="1008"/>
                <a:ext cx="37" cy="1844"/>
              </a:xfrm>
              <a:prstGeom prst="curvedConnector3">
                <a:avLst>
                  <a:gd name="adj1" fmla="val -1062167"/>
                </a:avLst>
              </a:prstGeom>
              <a:noFill/>
              <a:ln w="38100">
                <a:solidFill>
                  <a:srgbClr val="00800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62274" name="Text Box 66"/>
              <p:cNvSpPr txBox="1">
                <a:spLocks noChangeArrowheads="1"/>
              </p:cNvSpPr>
              <p:nvPr/>
            </p:nvSpPr>
            <p:spPr bwMode="auto">
              <a:xfrm>
                <a:off x="5184" y="2257"/>
                <a:ext cx="67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862275" name="Group 67"/>
            <p:cNvGrpSpPr>
              <a:grpSpLocks/>
            </p:cNvGrpSpPr>
            <p:nvPr/>
          </p:nvGrpSpPr>
          <p:grpSpPr bwMode="auto">
            <a:xfrm flipH="1">
              <a:off x="4186" y="3169"/>
              <a:ext cx="37" cy="373"/>
              <a:chOff x="4772" y="1008"/>
              <a:chExt cx="117" cy="2091"/>
            </a:xfrm>
          </p:grpSpPr>
          <p:cxnSp>
            <p:nvCxnSpPr>
              <p:cNvPr id="862276" name="AutoShape 68"/>
              <p:cNvCxnSpPr>
                <a:cxnSpLocks noChangeShapeType="1"/>
              </p:cNvCxnSpPr>
              <p:nvPr/>
            </p:nvCxnSpPr>
            <p:spPr bwMode="auto">
              <a:xfrm flipH="1">
                <a:off x="4772" y="1008"/>
                <a:ext cx="37" cy="1844"/>
              </a:xfrm>
              <a:prstGeom prst="curvedConnector3">
                <a:avLst>
                  <a:gd name="adj1" fmla="val -1062167"/>
                </a:avLst>
              </a:prstGeom>
              <a:noFill/>
              <a:ln w="38100">
                <a:solidFill>
                  <a:srgbClr val="00800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62277" name="Text Box 69"/>
              <p:cNvSpPr txBox="1">
                <a:spLocks noChangeArrowheads="1"/>
              </p:cNvSpPr>
              <p:nvPr/>
            </p:nvSpPr>
            <p:spPr bwMode="auto">
              <a:xfrm>
                <a:off x="4772" y="1804"/>
                <a:ext cx="117" cy="12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endParaRPr lang="en-US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862278" name="Rectangle 70"/>
            <p:cNvSpPr>
              <a:spLocks noChangeArrowheads="1"/>
            </p:cNvSpPr>
            <p:nvPr/>
          </p:nvSpPr>
          <p:spPr bwMode="auto">
            <a:xfrm>
              <a:off x="4212" y="3907"/>
              <a:ext cx="5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FF0066"/>
                  </a:solidFill>
                  <a:cs typeface="Arial" charset="0"/>
                </a:rPr>
                <a:t>nullptr</a:t>
              </a:r>
              <a:endParaRPr lang="en-US" dirty="0">
                <a:solidFill>
                  <a:srgbClr val="FF0066"/>
                </a:solidFill>
                <a:cs typeface="Arial" charset="0"/>
              </a:endParaRPr>
            </a:p>
          </p:txBody>
        </p:sp>
      </p:grpSp>
      <p:sp>
        <p:nvSpPr>
          <p:cNvPr id="862280" name="Text Box 72"/>
          <p:cNvSpPr txBox="1">
            <a:spLocks noChangeArrowheads="1"/>
          </p:cNvSpPr>
          <p:nvPr/>
        </p:nvSpPr>
        <p:spPr bwMode="auto">
          <a:xfrm>
            <a:off x="2727325" y="1939933"/>
            <a:ext cx="2225675" cy="1477328"/>
          </a:xfrm>
          <a:prstGeom prst="rect">
            <a:avLst/>
          </a:prstGeom>
          <a:solidFill>
            <a:srgbClr val="EFFFEF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 err="1"/>
              <a:t>struct</a:t>
            </a:r>
            <a:r>
              <a:rPr lang="en-US" sz="2000" dirty="0"/>
              <a:t> Node</a:t>
            </a:r>
          </a:p>
          <a:p>
            <a:pPr algn="l"/>
            <a:r>
              <a:rPr lang="en-US" sz="1400" b="1" dirty="0"/>
              <a:t>{</a:t>
            </a:r>
          </a:p>
          <a:p>
            <a:pPr algn="l"/>
            <a:r>
              <a:rPr lang="en-US" sz="2000" dirty="0"/>
              <a:t>   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val</a:t>
            </a:r>
            <a:r>
              <a:rPr lang="en-US" sz="2000" dirty="0"/>
              <a:t>;</a:t>
            </a:r>
          </a:p>
          <a:p>
            <a:pPr algn="l"/>
            <a:r>
              <a:rPr lang="en-US" sz="2000" dirty="0"/>
              <a:t>    Node *next;</a:t>
            </a:r>
          </a:p>
          <a:p>
            <a:pPr algn="l"/>
            <a:r>
              <a:rPr lang="en-US" sz="1400" b="1" dirty="0"/>
              <a:t>};</a:t>
            </a:r>
            <a:endParaRPr lang="en-US" sz="2000" b="1" dirty="0"/>
          </a:p>
        </p:txBody>
      </p:sp>
      <p:sp>
        <p:nvSpPr>
          <p:cNvPr id="862282" name="Text Box 74"/>
          <p:cNvSpPr txBox="1">
            <a:spLocks noChangeArrowheads="1"/>
          </p:cNvSpPr>
          <p:nvPr/>
        </p:nvSpPr>
        <p:spPr bwMode="auto">
          <a:xfrm>
            <a:off x="508000" y="3709466"/>
            <a:ext cx="6759575" cy="198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000" dirty="0">
                <a:solidFill>
                  <a:schemeClr val="accent2"/>
                </a:solidFill>
                <a:latin typeface="Comic Sans MS" pitchFamily="66" charset="0"/>
              </a:rPr>
              <a:t>There are two differences: </a:t>
            </a:r>
            <a:br>
              <a:rPr lang="en-US" sz="2000" dirty="0">
                <a:solidFill>
                  <a:schemeClr val="accent2"/>
                </a:solidFill>
                <a:latin typeface="Comic Sans MS" pitchFamily="66" charset="0"/>
              </a:rPr>
            </a:br>
            <a:endParaRPr lang="en-US" sz="900" dirty="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 dirty="0">
                <a:latin typeface="Comic Sans MS" pitchFamily="66" charset="0"/>
              </a:rPr>
              <a:t>Instead of passing in a</a:t>
            </a:r>
            <a:r>
              <a:rPr lang="en-US" sz="2000" dirty="0">
                <a:solidFill>
                  <a:srgbClr val="6600CC"/>
                </a:solidFill>
                <a:latin typeface="Comic Sans MS" pitchFamily="66" charset="0"/>
              </a:rPr>
              <a:t> pointer to an array element, </a:t>
            </a:r>
            <a:r>
              <a:rPr lang="en-US" sz="2000" dirty="0">
                <a:latin typeface="Comic Sans MS" pitchFamily="66" charset="0"/>
              </a:rPr>
              <a:t>you pass in a</a:t>
            </a:r>
            <a:r>
              <a:rPr lang="en-US" sz="2000" dirty="0">
                <a:solidFill>
                  <a:srgbClr val="6600CC"/>
                </a:solidFill>
                <a:latin typeface="Comic Sans MS" pitchFamily="66" charset="0"/>
              </a:rPr>
              <a:t> pointer to a node</a:t>
            </a:r>
            <a:br>
              <a:rPr lang="en-US" sz="2000" dirty="0">
                <a:solidFill>
                  <a:srgbClr val="6600CC"/>
                </a:solidFill>
                <a:latin typeface="Comic Sans MS" pitchFamily="66" charset="0"/>
              </a:rPr>
            </a:br>
            <a:endParaRPr lang="en-US" sz="1000" dirty="0">
              <a:solidFill>
                <a:srgbClr val="6600CC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 dirty="0">
                <a:latin typeface="Comic Sans MS" pitchFamily="66" charset="0"/>
              </a:rPr>
              <a:t>You </a:t>
            </a:r>
            <a:r>
              <a:rPr lang="en-US" sz="2000" dirty="0">
                <a:solidFill>
                  <a:srgbClr val="FF0000"/>
                </a:solidFill>
                <a:latin typeface="Comic Sans MS" pitchFamily="66" charset="0"/>
              </a:rPr>
              <a:t>don’t</a:t>
            </a:r>
            <a:r>
              <a:rPr lang="en-US" sz="2000" dirty="0">
                <a:latin typeface="Comic Sans MS" pitchFamily="66" charset="0"/>
              </a:rPr>
              <a:t> need to pass in a</a:t>
            </a:r>
            <a:r>
              <a:rPr lang="en-US" sz="2000" dirty="0">
                <a:solidFill>
                  <a:srgbClr val="6600CC"/>
                </a:solidFill>
                <a:latin typeface="Comic Sans MS" pitchFamily="66" charset="0"/>
              </a:rPr>
              <a:t> size value </a:t>
            </a:r>
            <a:r>
              <a:rPr lang="en-US" sz="2000" dirty="0">
                <a:latin typeface="Comic Sans MS" pitchFamily="66" charset="0"/>
              </a:rPr>
              <a:t>for your list </a:t>
            </a:r>
            <a:br>
              <a:rPr lang="en-US" sz="2000" dirty="0">
                <a:latin typeface="Comic Sans MS" pitchFamily="66" charset="0"/>
              </a:rPr>
            </a:br>
            <a:r>
              <a:rPr lang="en-US" sz="2000" dirty="0">
                <a:latin typeface="Comic Sans MS" pitchFamily="66" charset="0"/>
              </a:rPr>
              <a:t>(this is determined via the </a:t>
            </a:r>
            <a:r>
              <a:rPr lang="en-US" sz="2000" dirty="0">
                <a:solidFill>
                  <a:srgbClr val="6600CC"/>
                </a:solidFill>
                <a:latin typeface="Comic Sans MS" pitchFamily="66" charset="0"/>
              </a:rPr>
              <a:t>next </a:t>
            </a:r>
            <a:r>
              <a:rPr lang="en-US" sz="2000" dirty="0">
                <a:latin typeface="Comic Sans MS" pitchFamily="66" charset="0"/>
              </a:rPr>
              <a:t>pointers)</a:t>
            </a:r>
          </a:p>
        </p:txBody>
      </p:sp>
      <p:sp>
        <p:nvSpPr>
          <p:cNvPr id="862283" name="Text Box 75"/>
          <p:cNvSpPr txBox="1">
            <a:spLocks noChangeArrowheads="1"/>
          </p:cNvSpPr>
          <p:nvPr/>
        </p:nvSpPr>
        <p:spPr bwMode="auto">
          <a:xfrm>
            <a:off x="119592" y="5876926"/>
            <a:ext cx="74549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Let’s see an example. We’ll write a function that </a:t>
            </a:r>
            <a:r>
              <a:rPr lang="en-US" sz="2000" dirty="0">
                <a:solidFill>
                  <a:srgbClr val="6600CC"/>
                </a:solidFill>
              </a:rPr>
              <a:t>finds the biggest number </a:t>
            </a:r>
            <a:r>
              <a:rPr lang="en-US" sz="2000" dirty="0"/>
              <a:t>in a </a:t>
            </a:r>
            <a:r>
              <a:rPr lang="en-US" sz="2000" dirty="0">
                <a:solidFill>
                  <a:srgbClr val="FF0000"/>
                </a:solidFill>
              </a:rPr>
              <a:t>NON-EMPTY </a:t>
            </a:r>
            <a:r>
              <a:rPr lang="en-US" sz="2000" dirty="0">
                <a:solidFill>
                  <a:srgbClr val="6600CC"/>
                </a:solidFill>
              </a:rPr>
              <a:t>linked list</a:t>
            </a:r>
            <a:r>
              <a:rPr lang="en-US" sz="20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2280" grpId="0" animBg="1"/>
      <p:bldP spid="862282" grpId="0" build="p"/>
      <p:bldP spid="86228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010150" y="943324"/>
            <a:ext cx="4057650" cy="4371092"/>
            <a:chOff x="5010150" y="943324"/>
            <a:chExt cx="4057650" cy="4371092"/>
          </a:xfrm>
        </p:grpSpPr>
        <p:sp>
          <p:nvSpPr>
            <p:cNvPr id="868354" name="Rectangle 2"/>
            <p:cNvSpPr>
              <a:spLocks noChangeArrowheads="1"/>
            </p:cNvSpPr>
            <p:nvPr/>
          </p:nvSpPr>
          <p:spPr bwMode="auto">
            <a:xfrm>
              <a:off x="5010150" y="958226"/>
              <a:ext cx="4057650" cy="435619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030788" y="943324"/>
              <a:ext cx="3989387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dirty="0" err="1"/>
                <a:t>struct</a:t>
              </a:r>
              <a:r>
                <a:rPr lang="en-US" sz="1600" dirty="0"/>
                <a:t> Node</a:t>
              </a:r>
            </a:p>
            <a:p>
              <a:pPr algn="l"/>
              <a:r>
                <a:rPr lang="en-US" sz="1100" b="1" dirty="0"/>
                <a:t>{</a:t>
              </a:r>
            </a:p>
            <a:p>
              <a:pPr algn="l"/>
              <a:r>
                <a:rPr lang="en-US" sz="1600" dirty="0"/>
                <a:t>    </a:t>
              </a:r>
              <a:r>
                <a:rPr lang="en-US" sz="1600" dirty="0" err="1"/>
                <a:t>int</a:t>
              </a:r>
              <a:r>
                <a:rPr lang="en-US" sz="1600" dirty="0"/>
                <a:t> </a:t>
              </a:r>
              <a:r>
                <a:rPr lang="en-US" sz="1600" dirty="0" err="1"/>
                <a:t>val</a:t>
              </a:r>
              <a:r>
                <a:rPr lang="en-US" sz="1600" dirty="0"/>
                <a:t>;</a:t>
              </a:r>
            </a:p>
            <a:p>
              <a:pPr algn="l"/>
              <a:r>
                <a:rPr lang="en-US" sz="1600" dirty="0"/>
                <a:t>    Node *next;</a:t>
              </a:r>
            </a:p>
            <a:p>
              <a:pPr algn="l"/>
              <a:r>
                <a:rPr lang="en-US" sz="1200" b="1" dirty="0"/>
                <a:t>};</a:t>
              </a:r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58618-5D9A-4CE0-A73A-5383B08F3A2C}" type="slidenum">
              <a:rPr lang="en-US"/>
              <a:pPr/>
              <a:t>42</a:t>
            </a:fld>
            <a:endParaRPr lang="en-US"/>
          </a:p>
        </p:txBody>
      </p:sp>
      <p:sp>
        <p:nvSpPr>
          <p:cNvPr id="868355" name="Text Box 3"/>
          <p:cNvSpPr txBox="1">
            <a:spLocks noChangeArrowheads="1"/>
          </p:cNvSpPr>
          <p:nvPr/>
        </p:nvSpPr>
        <p:spPr bwMode="auto">
          <a:xfrm>
            <a:off x="5030788" y="3414401"/>
            <a:ext cx="227965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 dirty="0"/>
              <a:t>{</a:t>
            </a:r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}</a:t>
            </a:r>
          </a:p>
        </p:txBody>
      </p:sp>
      <p:sp>
        <p:nvSpPr>
          <p:cNvPr id="868356" name="Rectangle 4"/>
          <p:cNvSpPr>
            <a:spLocks noGrp="1" noChangeArrowheads="1"/>
          </p:cNvSpPr>
          <p:nvPr>
            <p:ph type="title"/>
          </p:nvPr>
        </p:nvSpPr>
        <p:spPr>
          <a:xfrm>
            <a:off x="-209550" y="-190500"/>
            <a:ext cx="7772400" cy="1143000"/>
          </a:xfrm>
        </p:spPr>
        <p:txBody>
          <a:bodyPr/>
          <a:lstStyle/>
          <a:p>
            <a:r>
              <a:rPr lang="en-US" sz="2800"/>
              <a:t>Step #1: </a:t>
            </a:r>
            <a:r>
              <a:rPr lang="en-US" sz="2800">
                <a:solidFill>
                  <a:schemeClr val="accent2"/>
                </a:solidFill>
              </a:rPr>
              <a:t>Write the function header</a:t>
            </a:r>
          </a:p>
        </p:txBody>
      </p:sp>
      <p:sp>
        <p:nvSpPr>
          <p:cNvPr id="868357" name="Text Box 5"/>
          <p:cNvSpPr txBox="1">
            <a:spLocks noChangeArrowheads="1"/>
          </p:cNvSpPr>
          <p:nvPr/>
        </p:nvSpPr>
        <p:spPr bwMode="auto">
          <a:xfrm>
            <a:off x="5383213" y="3100081"/>
            <a:ext cx="3656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biggest(                    )</a:t>
            </a:r>
          </a:p>
        </p:txBody>
      </p:sp>
      <p:sp>
        <p:nvSpPr>
          <p:cNvPr id="868358" name="Text Box 6"/>
          <p:cNvSpPr txBox="1">
            <a:spLocks noChangeArrowheads="1"/>
          </p:cNvSpPr>
          <p:nvPr/>
        </p:nvSpPr>
        <p:spPr bwMode="auto">
          <a:xfrm>
            <a:off x="5002213" y="3100081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</a:t>
            </a:r>
          </a:p>
        </p:txBody>
      </p:sp>
      <p:sp>
        <p:nvSpPr>
          <p:cNvPr id="868359" name="Text Box 7"/>
          <p:cNvSpPr txBox="1">
            <a:spLocks noChangeArrowheads="1"/>
          </p:cNvSpPr>
          <p:nvPr/>
        </p:nvSpPr>
        <p:spPr bwMode="auto">
          <a:xfrm>
            <a:off x="587114" y="887912"/>
            <a:ext cx="402642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Figure out what </a:t>
            </a:r>
            <a:r>
              <a:rPr lang="en-US" sz="2000" dirty="0">
                <a:solidFill>
                  <a:srgbClr val="6600CC"/>
                </a:solidFill>
              </a:rPr>
              <a:t>argument(s)</a:t>
            </a:r>
            <a:r>
              <a:rPr lang="en-US" sz="2000" dirty="0">
                <a:solidFill>
                  <a:schemeClr val="tx1"/>
                </a:solidFill>
              </a:rPr>
              <a:t> your function will take and what it needs to </a:t>
            </a:r>
            <a:r>
              <a:rPr lang="en-US" sz="2000" dirty="0">
                <a:solidFill>
                  <a:srgbClr val="6600CC"/>
                </a:solidFill>
              </a:rPr>
              <a:t>return </a:t>
            </a:r>
            <a:r>
              <a:rPr lang="en-US" sz="2000" dirty="0">
                <a:solidFill>
                  <a:schemeClr val="tx1"/>
                </a:solidFill>
              </a:rPr>
              <a:t>(if anything).  </a:t>
            </a:r>
          </a:p>
        </p:txBody>
      </p:sp>
      <p:sp>
        <p:nvSpPr>
          <p:cNvPr id="868360" name="Text Box 8"/>
          <p:cNvSpPr txBox="1">
            <a:spLocks noChangeArrowheads="1"/>
          </p:cNvSpPr>
          <p:nvPr/>
        </p:nvSpPr>
        <p:spPr bwMode="auto">
          <a:xfrm>
            <a:off x="422275" y="4321443"/>
            <a:ext cx="43561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Our function will return the biggest value in the list, so we can make the return type an </a:t>
            </a:r>
            <a:r>
              <a:rPr lang="en-US" dirty="0">
                <a:solidFill>
                  <a:srgbClr val="6600CC"/>
                </a:solidFill>
              </a:rPr>
              <a:t>int</a:t>
            </a:r>
            <a:r>
              <a:rPr lang="en-US" dirty="0"/>
              <a:t>.</a:t>
            </a:r>
          </a:p>
        </p:txBody>
      </p:sp>
      <p:sp>
        <p:nvSpPr>
          <p:cNvPr id="868361" name="Text Box 9"/>
          <p:cNvSpPr txBox="1">
            <a:spLocks noChangeArrowheads="1"/>
          </p:cNvSpPr>
          <p:nvPr/>
        </p:nvSpPr>
        <p:spPr bwMode="auto">
          <a:xfrm>
            <a:off x="312738" y="3372079"/>
            <a:ext cx="45751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Right! All we need to pass in is a </a:t>
            </a:r>
            <a:br>
              <a:rPr lang="en-US" dirty="0"/>
            </a:br>
            <a:r>
              <a:rPr lang="en-US" dirty="0">
                <a:solidFill>
                  <a:srgbClr val="6600CC"/>
                </a:solidFill>
              </a:rPr>
              <a:t>pointer to a node </a:t>
            </a:r>
            <a:r>
              <a:rPr lang="en-US" dirty="0"/>
              <a:t>of the linked list.</a:t>
            </a:r>
          </a:p>
        </p:txBody>
      </p:sp>
      <p:sp>
        <p:nvSpPr>
          <p:cNvPr id="868362" name="Text Box 10"/>
          <p:cNvSpPr txBox="1">
            <a:spLocks noChangeArrowheads="1"/>
          </p:cNvSpPr>
          <p:nvPr/>
        </p:nvSpPr>
        <p:spPr bwMode="auto">
          <a:xfrm>
            <a:off x="422275" y="5557407"/>
            <a:ext cx="4356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far, so good. </a:t>
            </a:r>
            <a:r>
              <a:rPr lang="en-US" dirty="0"/>
              <a:t>Let’s go on to step #2.</a:t>
            </a:r>
          </a:p>
        </p:txBody>
      </p:sp>
      <p:sp>
        <p:nvSpPr>
          <p:cNvPr id="868365" name="Text Box 13"/>
          <p:cNvSpPr txBox="1">
            <a:spLocks noChangeArrowheads="1"/>
          </p:cNvSpPr>
          <p:nvPr/>
        </p:nvSpPr>
        <p:spPr bwMode="auto">
          <a:xfrm>
            <a:off x="6253532" y="3119131"/>
            <a:ext cx="1508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Node *cur</a:t>
            </a:r>
          </a:p>
        </p:txBody>
      </p:sp>
      <p:sp>
        <p:nvSpPr>
          <p:cNvPr id="868366" name="Text Box 14"/>
          <p:cNvSpPr txBox="1">
            <a:spLocks noChangeArrowheads="1"/>
          </p:cNvSpPr>
          <p:nvPr/>
        </p:nvSpPr>
        <p:spPr bwMode="auto">
          <a:xfrm>
            <a:off x="312738" y="2163493"/>
            <a:ext cx="45751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To find the biggest item in a linked list, what kind of parameter should we pass to our function?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8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8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68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68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355" grpId="0"/>
      <p:bldP spid="868359" grpId="0"/>
      <p:bldP spid="868360" grpId="0"/>
      <p:bldP spid="868361" grpId="0"/>
      <p:bldP spid="868362" grpId="0"/>
      <p:bldP spid="868365" grpId="0"/>
      <p:bldP spid="86836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Box 8"/>
          <p:cNvSpPr txBox="1">
            <a:spLocks noChangeArrowheads="1"/>
          </p:cNvSpPr>
          <p:nvPr/>
        </p:nvSpPr>
        <p:spPr bwMode="auto">
          <a:xfrm>
            <a:off x="260606" y="6075687"/>
            <a:ext cx="31394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Let’s see how to do this.  </a:t>
            </a:r>
          </a:p>
        </p:txBody>
      </p:sp>
      <p:sp>
        <p:nvSpPr>
          <p:cNvPr id="41" name="Text Box 8"/>
          <p:cNvSpPr txBox="1">
            <a:spLocks noChangeArrowheads="1"/>
          </p:cNvSpPr>
          <p:nvPr/>
        </p:nvSpPr>
        <p:spPr bwMode="auto">
          <a:xfrm>
            <a:off x="153682" y="711537"/>
            <a:ext cx="484947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Pretend that you are given a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that finds the biggest value in a linked list and returns it…</a:t>
            </a: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65841" y="1907448"/>
            <a:ext cx="488992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There’s only one catch!  You are </a:t>
            </a:r>
            <a:r>
              <a:rPr lang="en-US" sz="2000" dirty="0">
                <a:solidFill>
                  <a:srgbClr val="FF0000"/>
                </a:solidFill>
              </a:rPr>
              <a:t>forbidden</a:t>
            </a:r>
            <a:r>
              <a:rPr lang="en-US" sz="2000" dirty="0">
                <a:solidFill>
                  <a:schemeClr val="tx1"/>
                </a:solidFill>
              </a:rPr>
              <a:t> from passing in a full linked list with </a:t>
            </a:r>
            <a:r>
              <a:rPr lang="en-US" sz="2000" dirty="0">
                <a:solidFill>
                  <a:srgbClr val="FF0000"/>
                </a:solidFill>
              </a:rPr>
              <a:t>all n elements </a:t>
            </a:r>
            <a:r>
              <a:rPr lang="en-US" sz="2000" dirty="0">
                <a:solidFill>
                  <a:schemeClr val="tx1"/>
                </a:solidFill>
              </a:rPr>
              <a:t>to this function.</a:t>
            </a:r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221969" y="3093647"/>
            <a:ext cx="459469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So you can’t use it to find the biggest item in the entire list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rgbClr val="FF0000"/>
                </a:solidFill>
              </a:rPr>
              <a:t>one with all n items</a:t>
            </a:r>
            <a:r>
              <a:rPr lang="en-US" sz="2000" dirty="0">
                <a:solidFill>
                  <a:schemeClr val="tx1"/>
                </a:solidFill>
              </a:rPr>
              <a:t>)…</a:t>
            </a: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146266" y="4422439"/>
            <a:ext cx="351133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But you can use it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to find the biggest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item in a partial list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(e.g., with </a:t>
            </a:r>
            <a:r>
              <a:rPr lang="en-US" sz="2000" dirty="0">
                <a:solidFill>
                  <a:srgbClr val="FF0000"/>
                </a:solidFill>
              </a:rPr>
              <a:t>n-1</a:t>
            </a:r>
            <a:r>
              <a:rPr lang="en-US" sz="2000" dirty="0">
                <a:solidFill>
                  <a:schemeClr val="tx1"/>
                </a:solidFill>
              </a:rPr>
              <a:t> elements)!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002213" y="943324"/>
            <a:ext cx="4065587" cy="4410069"/>
            <a:chOff x="5002213" y="1235164"/>
            <a:chExt cx="4065587" cy="4410069"/>
          </a:xfrm>
        </p:grpSpPr>
        <p:sp>
          <p:nvSpPr>
            <p:cNvPr id="66" name="Rectangle 2"/>
            <p:cNvSpPr>
              <a:spLocks noChangeArrowheads="1"/>
            </p:cNvSpPr>
            <p:nvPr/>
          </p:nvSpPr>
          <p:spPr bwMode="auto">
            <a:xfrm>
              <a:off x="5010150" y="1250066"/>
              <a:ext cx="4057650" cy="435619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Text Box 3"/>
            <p:cNvSpPr txBox="1">
              <a:spLocks noChangeArrowheads="1"/>
            </p:cNvSpPr>
            <p:nvPr/>
          </p:nvSpPr>
          <p:spPr bwMode="auto">
            <a:xfrm>
              <a:off x="5030788" y="3706241"/>
              <a:ext cx="2279650" cy="1938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 b="1" dirty="0"/>
                <a:t>{</a:t>
              </a:r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r>
                <a:rPr lang="en-US" sz="1200" b="1" dirty="0"/>
                <a:t>}</a:t>
              </a:r>
            </a:p>
          </p:txBody>
        </p:sp>
        <p:sp>
          <p:nvSpPr>
            <p:cNvPr id="68" name="Text Box 5"/>
            <p:cNvSpPr txBox="1">
              <a:spLocks noChangeArrowheads="1"/>
            </p:cNvSpPr>
            <p:nvPr/>
          </p:nvSpPr>
          <p:spPr bwMode="auto">
            <a:xfrm>
              <a:off x="5383213" y="3391921"/>
              <a:ext cx="36560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biggest(                    )</a:t>
              </a:r>
            </a:p>
          </p:txBody>
        </p:sp>
        <p:sp>
          <p:nvSpPr>
            <p:cNvPr id="69" name="Text Box 6"/>
            <p:cNvSpPr txBox="1">
              <a:spLocks noChangeArrowheads="1"/>
            </p:cNvSpPr>
            <p:nvPr/>
          </p:nvSpPr>
          <p:spPr bwMode="auto">
            <a:xfrm>
              <a:off x="5002213" y="3391921"/>
              <a:ext cx="2279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6257350" y="3410971"/>
              <a:ext cx="150812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6600CC"/>
                  </a:solidFill>
                </a:rPr>
                <a:t>Node *cur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030788" y="1235164"/>
              <a:ext cx="3989387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dirty="0" err="1"/>
                <a:t>struct</a:t>
              </a:r>
              <a:r>
                <a:rPr lang="en-US" sz="1600" dirty="0"/>
                <a:t> Node</a:t>
              </a:r>
            </a:p>
            <a:p>
              <a:pPr algn="l"/>
              <a:r>
                <a:rPr lang="en-US" sz="1100" b="1" dirty="0"/>
                <a:t>{</a:t>
              </a:r>
            </a:p>
            <a:p>
              <a:pPr algn="l"/>
              <a:r>
                <a:rPr lang="en-US" sz="1600" dirty="0"/>
                <a:t>    </a:t>
              </a:r>
              <a:r>
                <a:rPr lang="en-US" sz="1600" dirty="0" err="1"/>
                <a:t>int</a:t>
              </a:r>
              <a:r>
                <a:rPr lang="en-US" sz="1600" dirty="0"/>
                <a:t> </a:t>
              </a:r>
              <a:r>
                <a:rPr lang="en-US" sz="1600" dirty="0" err="1"/>
                <a:t>val</a:t>
              </a:r>
              <a:r>
                <a:rPr lang="en-US" sz="1600" dirty="0"/>
                <a:t>;</a:t>
              </a:r>
            </a:p>
            <a:p>
              <a:pPr algn="l"/>
              <a:r>
                <a:rPr lang="en-US" sz="1600" dirty="0"/>
                <a:t>    Node *next;</a:t>
              </a:r>
            </a:p>
            <a:p>
              <a:pPr algn="l"/>
              <a:r>
                <a:rPr lang="en-US" sz="1200" b="1" dirty="0"/>
                <a:t>};</a:t>
              </a:r>
            </a:p>
          </p:txBody>
        </p:sp>
      </p:grpSp>
      <p:sp>
        <p:nvSpPr>
          <p:cNvPr id="40" name="Rectangle 6"/>
          <p:cNvSpPr txBox="1">
            <a:spLocks noChangeArrowheads="1"/>
          </p:cNvSpPr>
          <p:nvPr/>
        </p:nvSpPr>
        <p:spPr bwMode="auto">
          <a:xfrm>
            <a:off x="-522678" y="-161925"/>
            <a:ext cx="81629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2800" kern="0" dirty="0"/>
              <a:t>Step #2: </a:t>
            </a:r>
            <a:r>
              <a:rPr lang="en-US" sz="2800" kern="0" dirty="0">
                <a:solidFill>
                  <a:schemeClr val="accent2"/>
                </a:solidFill>
              </a:rPr>
              <a:t>Define your magic function</a:t>
            </a:r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12BC0-AC43-4718-8741-07C202A22B1D}" type="slidenum">
              <a:rPr lang="en-US"/>
              <a:pPr/>
              <a:t>43</a:t>
            </a:fld>
            <a:endParaRPr lang="en-US"/>
          </a:p>
        </p:txBody>
      </p:sp>
      <p:sp>
        <p:nvSpPr>
          <p:cNvPr id="72" name="Rectangle 28"/>
          <p:cNvSpPr>
            <a:spLocks noChangeArrowheads="1"/>
          </p:cNvSpPr>
          <p:nvPr/>
        </p:nvSpPr>
        <p:spPr bwMode="auto">
          <a:xfrm>
            <a:off x="208192" y="796409"/>
            <a:ext cx="4759841" cy="56793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  <a:extLst/>
        </p:spPr>
        <p:txBody>
          <a:bodyPr wrap="square" anchor="ctr">
            <a:noAutofit/>
          </a:bodyPr>
          <a:lstStyle/>
          <a:p>
            <a:endParaRPr lang="en-US" u="sng" dirty="0"/>
          </a:p>
        </p:txBody>
      </p:sp>
      <p:grpSp>
        <p:nvGrpSpPr>
          <p:cNvPr id="3" name="Group 2"/>
          <p:cNvGrpSpPr/>
          <p:nvPr/>
        </p:nvGrpSpPr>
        <p:grpSpPr>
          <a:xfrm>
            <a:off x="4998575" y="5367575"/>
            <a:ext cx="4204419" cy="1336502"/>
            <a:chOff x="4518205" y="5018186"/>
            <a:chExt cx="4655311" cy="1859205"/>
          </a:xfrm>
        </p:grpSpPr>
        <p:sp>
          <p:nvSpPr>
            <p:cNvPr id="870407" name="Rectangle 7"/>
            <p:cNvSpPr>
              <a:spLocks noChangeArrowheads="1"/>
            </p:cNvSpPr>
            <p:nvPr/>
          </p:nvSpPr>
          <p:spPr bwMode="auto">
            <a:xfrm>
              <a:off x="4537254" y="5087157"/>
              <a:ext cx="4495800" cy="1770843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870408" name="Text Box 8"/>
            <p:cNvSpPr txBox="1">
              <a:spLocks noChangeArrowheads="1"/>
            </p:cNvSpPr>
            <p:nvPr/>
          </p:nvSpPr>
          <p:spPr bwMode="auto">
            <a:xfrm>
              <a:off x="4518205" y="5018186"/>
              <a:ext cx="4655311" cy="1859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main()</a:t>
              </a:r>
            </a:p>
            <a:p>
              <a:pPr algn="l"/>
              <a:r>
                <a:rPr lang="en-US" sz="1100" b="1" dirty="0"/>
                <a:t>{</a:t>
              </a:r>
              <a:br>
                <a:rPr lang="en-US" sz="1200" dirty="0"/>
              </a:br>
              <a:r>
                <a:rPr lang="en-US" sz="1200" dirty="0"/>
                <a:t>    </a:t>
              </a:r>
              <a:r>
                <a:rPr lang="en-US" dirty="0"/>
                <a:t>Node *cur = </a:t>
              </a:r>
              <a:r>
                <a:rPr lang="en-US" dirty="0" err="1"/>
                <a:t>createLinkedList</a:t>
              </a:r>
              <a:r>
                <a:rPr lang="en-US" dirty="0"/>
                <a:t>();  </a:t>
              </a:r>
            </a:p>
            <a:p>
              <a:pPr algn="l"/>
              <a:r>
                <a:rPr lang="en-US" sz="1600" dirty="0"/>
                <a:t> </a:t>
              </a:r>
            </a:p>
            <a:p>
              <a:pPr algn="l"/>
              <a:br>
                <a:rPr lang="en-US" sz="800" dirty="0"/>
              </a:br>
              <a:r>
                <a:rPr lang="en-US" sz="1200" b="1" dirty="0"/>
                <a:t>}</a:t>
              </a:r>
            </a:p>
          </p:txBody>
        </p:sp>
      </p:grpSp>
      <p:pic>
        <p:nvPicPr>
          <p:cNvPr id="870429" name="Picture 2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95" y="4487761"/>
            <a:ext cx="1117600" cy="228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0430" name="Line 30"/>
          <p:cNvSpPr>
            <a:spLocks noChangeShapeType="1"/>
          </p:cNvSpPr>
          <p:nvPr/>
        </p:nvSpPr>
        <p:spPr bwMode="auto">
          <a:xfrm>
            <a:off x="4911390" y="600623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Text Box 8"/>
          <p:cNvSpPr txBox="1">
            <a:spLocks noChangeArrowheads="1"/>
          </p:cNvSpPr>
          <p:nvPr/>
        </p:nvSpPr>
        <p:spPr bwMode="auto">
          <a:xfrm>
            <a:off x="5038928" y="2212806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magicbiggest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6600CC"/>
                </a:solidFill>
              </a:rPr>
              <a:t>Node *n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cxnSp>
        <p:nvCxnSpPr>
          <p:cNvPr id="48" name="Straight Arrow Connector 47"/>
          <p:cNvCxnSpPr/>
          <p:nvPr/>
        </p:nvCxnSpPr>
        <p:spPr bwMode="auto">
          <a:xfrm>
            <a:off x="5260340" y="2859485"/>
            <a:ext cx="0" cy="281216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/>
          <p:cNvCxnSpPr/>
          <p:nvPr/>
        </p:nvCxnSpPr>
        <p:spPr bwMode="auto">
          <a:xfrm flipH="1">
            <a:off x="7356961" y="2801807"/>
            <a:ext cx="322198" cy="343974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5156154" y="6171866"/>
            <a:ext cx="42527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biggest = </a:t>
            </a:r>
            <a:r>
              <a:rPr lang="en-US" dirty="0" err="1"/>
              <a:t>magicbiggest</a:t>
            </a:r>
            <a:r>
              <a:rPr lang="en-US" dirty="0"/>
              <a:t>(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cur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); </a:t>
            </a:r>
            <a:r>
              <a:rPr lang="en-US" sz="1200" dirty="0"/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Line 30"/>
          <p:cNvSpPr>
            <a:spLocks noChangeShapeType="1"/>
          </p:cNvSpPr>
          <p:nvPr/>
        </p:nvSpPr>
        <p:spPr bwMode="auto">
          <a:xfrm>
            <a:off x="4921613" y="636146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" name="Straight Connector 32"/>
          <p:cNvCxnSpPr/>
          <p:nvPr/>
        </p:nvCxnSpPr>
        <p:spPr bwMode="auto">
          <a:xfrm>
            <a:off x="6455319" y="6249355"/>
            <a:ext cx="2389312" cy="21435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AutoShape 46"/>
          <p:cNvSpPr>
            <a:spLocks noChangeArrowheads="1"/>
          </p:cNvSpPr>
          <p:nvPr/>
        </p:nvSpPr>
        <p:spPr bwMode="auto">
          <a:xfrm flipH="1">
            <a:off x="5003158" y="1727200"/>
            <a:ext cx="4073904" cy="1639659"/>
          </a:xfrm>
          <a:prstGeom prst="wedgeRoundRectCallout">
            <a:avLst>
              <a:gd name="adj1" fmla="val 2574"/>
              <a:gd name="adj2" fmla="val 225768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Now, how can we somehow isolate just </a:t>
            </a:r>
            <a:r>
              <a:rPr lang="en-US" sz="2000" dirty="0">
                <a:solidFill>
                  <a:srgbClr val="FF0000"/>
                </a:solidFill>
              </a:rPr>
              <a:t>n-1 </a:t>
            </a:r>
            <a:r>
              <a:rPr lang="en-US" sz="2000" dirty="0">
                <a:solidFill>
                  <a:schemeClr val="tx1"/>
                </a:solidFill>
              </a:rPr>
              <a:t>nodes from our linked list so we can pass them into our magic function?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3" name="AutoShape 46"/>
          <p:cNvSpPr>
            <a:spLocks noChangeArrowheads="1"/>
          </p:cNvSpPr>
          <p:nvPr/>
        </p:nvSpPr>
        <p:spPr bwMode="auto">
          <a:xfrm flipH="1">
            <a:off x="508783" y="2184139"/>
            <a:ext cx="3457912" cy="1175805"/>
          </a:xfrm>
          <a:prstGeom prst="wedgeRoundRectCallout">
            <a:avLst>
              <a:gd name="adj1" fmla="val -51721"/>
              <a:gd name="adj2" fmla="val 136336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Well, if </a:t>
            </a:r>
            <a:r>
              <a:rPr lang="en-US" sz="2000" dirty="0">
                <a:solidFill>
                  <a:srgbClr val="FF0000"/>
                </a:solidFill>
              </a:rPr>
              <a:t>cur</a:t>
            </a:r>
            <a:r>
              <a:rPr lang="en-US" sz="2000" dirty="0">
                <a:solidFill>
                  <a:schemeClr val="tx1"/>
                </a:solidFill>
              </a:rPr>
              <a:t> points to the top node of an </a:t>
            </a:r>
            <a:r>
              <a:rPr lang="en-US" sz="2000" dirty="0">
                <a:solidFill>
                  <a:srgbClr val="FF0000"/>
                </a:solidFill>
              </a:rPr>
              <a:t>n-element</a:t>
            </a:r>
            <a:r>
              <a:rPr lang="en-US" sz="2000" dirty="0">
                <a:solidFill>
                  <a:schemeClr val="tx1"/>
                </a:solidFill>
              </a:rPr>
              <a:t> linked list…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4" name="AutoShape 46"/>
          <p:cNvSpPr>
            <a:spLocks noChangeArrowheads="1"/>
          </p:cNvSpPr>
          <p:nvPr/>
        </p:nvSpPr>
        <p:spPr bwMode="auto">
          <a:xfrm flipH="1">
            <a:off x="221968" y="3222007"/>
            <a:ext cx="3485909" cy="1175805"/>
          </a:xfrm>
          <a:prstGeom prst="wedgeRoundRectCallout">
            <a:avLst>
              <a:gd name="adj1" fmla="val -57962"/>
              <a:gd name="adj2" fmla="val 132809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Then </a:t>
            </a:r>
            <a:r>
              <a:rPr lang="en-US" sz="2000" dirty="0">
                <a:solidFill>
                  <a:srgbClr val="FF0000"/>
                </a:solidFill>
              </a:rPr>
              <a:t>cur-&gt;next</a:t>
            </a:r>
            <a:r>
              <a:rPr lang="en-US" sz="2000" dirty="0">
                <a:solidFill>
                  <a:schemeClr val="tx1"/>
                </a:solidFill>
              </a:rPr>
              <a:t> points to a linked list with</a:t>
            </a:r>
            <a:r>
              <a:rPr lang="en-US" sz="2000" dirty="0">
                <a:solidFill>
                  <a:srgbClr val="FF0000"/>
                </a:solidFill>
              </a:rPr>
              <a:t> n-1 </a:t>
            </a:r>
            <a:r>
              <a:rPr lang="en-US" sz="2000" dirty="0">
                <a:solidFill>
                  <a:schemeClr val="tx1"/>
                </a:solidFill>
              </a:rPr>
              <a:t>elements…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56130" y="5067045"/>
            <a:ext cx="605307" cy="1736226"/>
            <a:chOff x="9775065" y="2772041"/>
            <a:chExt cx="605307" cy="2005242"/>
          </a:xfrm>
        </p:grpSpPr>
        <p:sp>
          <p:nvSpPr>
            <p:cNvPr id="4" name="Up-Down Arrow 3"/>
            <p:cNvSpPr/>
            <p:nvPr/>
          </p:nvSpPr>
          <p:spPr bwMode="auto">
            <a:xfrm>
              <a:off x="9775065" y="2772041"/>
              <a:ext cx="605307" cy="2005242"/>
            </a:xfrm>
            <a:prstGeom prst="upDownArrow">
              <a:avLst/>
            </a:prstGeom>
            <a:solidFill>
              <a:srgbClr val="FFFF99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9389927" y="3634482"/>
              <a:ext cx="1337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 elements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270514" y="5592259"/>
            <a:ext cx="605307" cy="1256696"/>
            <a:chOff x="9775065" y="2772041"/>
            <a:chExt cx="605307" cy="2005242"/>
          </a:xfrm>
        </p:grpSpPr>
        <p:sp>
          <p:nvSpPr>
            <p:cNvPr id="56" name="Up-Down Arrow 55"/>
            <p:cNvSpPr/>
            <p:nvPr/>
          </p:nvSpPr>
          <p:spPr bwMode="auto">
            <a:xfrm>
              <a:off x="9775065" y="2772041"/>
              <a:ext cx="605307" cy="2005242"/>
            </a:xfrm>
            <a:prstGeom prst="upDownArrow">
              <a:avLst/>
            </a:prstGeom>
            <a:solidFill>
              <a:srgbClr val="FFFF99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 rot="16200000">
              <a:off x="9122371" y="3665259"/>
              <a:ext cx="1872339" cy="30777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n-1 elements</a:t>
              </a:r>
            </a:p>
          </p:txBody>
        </p:sp>
      </p:grpSp>
      <p:sp>
        <p:nvSpPr>
          <p:cNvPr id="58" name="Text Box 15"/>
          <p:cNvSpPr txBox="1">
            <a:spLocks noChangeArrowheads="1"/>
          </p:cNvSpPr>
          <p:nvPr/>
        </p:nvSpPr>
        <p:spPr bwMode="auto">
          <a:xfrm>
            <a:off x="5159402" y="6161803"/>
            <a:ext cx="42494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 err="1"/>
              <a:t>int</a:t>
            </a:r>
            <a:r>
              <a:rPr lang="en-US" sz="1600" dirty="0"/>
              <a:t> biggest</a:t>
            </a:r>
            <a:r>
              <a:rPr lang="en-US" dirty="0"/>
              <a:t> = </a:t>
            </a:r>
            <a:r>
              <a:rPr lang="en-US" dirty="0" err="1"/>
              <a:t>magicbiggest</a:t>
            </a:r>
            <a:r>
              <a:rPr lang="en-US" dirty="0"/>
              <a:t>( 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            </a:t>
            </a:r>
            <a:r>
              <a:rPr lang="en-US" dirty="0"/>
              <a:t>); </a:t>
            </a:r>
            <a:r>
              <a:rPr lang="en-US" sz="1200" dirty="0"/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70419" name="Rectangle 19"/>
          <p:cNvSpPr>
            <a:spLocks noChangeArrowheads="1"/>
          </p:cNvSpPr>
          <p:nvPr/>
        </p:nvSpPr>
        <p:spPr bwMode="auto">
          <a:xfrm>
            <a:off x="7875489" y="6165803"/>
            <a:ext cx="1200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cur-&gt;next</a:t>
            </a:r>
          </a:p>
        </p:txBody>
      </p:sp>
      <p:sp>
        <p:nvSpPr>
          <p:cNvPr id="59" name="AutoShape 46"/>
          <p:cNvSpPr>
            <a:spLocks noChangeArrowheads="1"/>
          </p:cNvSpPr>
          <p:nvPr/>
        </p:nvSpPr>
        <p:spPr bwMode="auto">
          <a:xfrm flipH="1">
            <a:off x="5651818" y="3454126"/>
            <a:ext cx="3457912" cy="1648795"/>
          </a:xfrm>
          <a:prstGeom prst="wedgeRoundRectCallout">
            <a:avLst>
              <a:gd name="adj1" fmla="val 12389"/>
              <a:gd name="adj2" fmla="val 117654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So if we trust our magic function, this will give us the biggest item in the </a:t>
            </a:r>
            <a:r>
              <a:rPr lang="en-US" sz="2000" dirty="0">
                <a:solidFill>
                  <a:srgbClr val="FF0000"/>
                </a:solidFill>
              </a:rPr>
              <a:t>last n-1 </a:t>
            </a:r>
            <a:r>
              <a:rPr lang="en-US" sz="2000" dirty="0">
                <a:solidFill>
                  <a:schemeClr val="tx1"/>
                </a:solidFill>
              </a:rPr>
              <a:t>nodes of our linked list.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01354 0.05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7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1" grpId="0"/>
      <p:bldP spid="42" grpId="0"/>
      <p:bldP spid="43" grpId="0"/>
      <p:bldP spid="44" grpId="0"/>
      <p:bldP spid="72" grpId="1" animBg="1"/>
      <p:bldP spid="870430" grpId="0" animBg="1"/>
      <p:bldP spid="870430" grpId="1" animBg="1"/>
      <p:bldP spid="47" grpId="0"/>
      <p:bldP spid="39" grpId="0"/>
      <p:bldP spid="39" grpId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4" grpId="2" animBg="1"/>
      <p:bldP spid="58" grpId="0"/>
      <p:bldP spid="870419" grpId="0"/>
      <p:bldP spid="59" grpId="0" animBg="1"/>
      <p:bldP spid="59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998575" y="5367575"/>
            <a:ext cx="4410311" cy="1336502"/>
            <a:chOff x="4998575" y="5367575"/>
            <a:chExt cx="4410311" cy="1336502"/>
          </a:xfrm>
        </p:grpSpPr>
        <p:grpSp>
          <p:nvGrpSpPr>
            <p:cNvPr id="58" name="Group 57"/>
            <p:cNvGrpSpPr/>
            <p:nvPr/>
          </p:nvGrpSpPr>
          <p:grpSpPr>
            <a:xfrm>
              <a:off x="4998575" y="5367575"/>
              <a:ext cx="4204419" cy="1336502"/>
              <a:chOff x="4518205" y="5018186"/>
              <a:chExt cx="4655311" cy="1859205"/>
            </a:xfrm>
          </p:grpSpPr>
          <p:sp>
            <p:nvSpPr>
              <p:cNvPr id="59" name="Rectangle 7"/>
              <p:cNvSpPr>
                <a:spLocks noChangeArrowheads="1"/>
              </p:cNvSpPr>
              <p:nvPr/>
            </p:nvSpPr>
            <p:spPr bwMode="auto">
              <a:xfrm>
                <a:off x="4537254" y="5087157"/>
                <a:ext cx="4495800" cy="1770843"/>
              </a:xfrm>
              <a:prstGeom prst="rect">
                <a:avLst/>
              </a:prstGeom>
              <a:solidFill>
                <a:srgbClr val="F7FFF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0" name="Text Box 8"/>
              <p:cNvSpPr txBox="1">
                <a:spLocks noChangeArrowheads="1"/>
              </p:cNvSpPr>
              <p:nvPr/>
            </p:nvSpPr>
            <p:spPr bwMode="auto">
              <a:xfrm>
                <a:off x="4518205" y="5018186"/>
                <a:ext cx="4655311" cy="1859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 err="1"/>
                  <a:t>int</a:t>
                </a:r>
                <a:r>
                  <a:rPr lang="en-US" dirty="0"/>
                  <a:t> main()</a:t>
                </a:r>
              </a:p>
              <a:p>
                <a:pPr algn="l"/>
                <a:r>
                  <a:rPr lang="en-US" sz="1100" b="1" dirty="0"/>
                  <a:t>{</a:t>
                </a:r>
                <a:br>
                  <a:rPr lang="en-US" sz="1200" dirty="0"/>
                </a:br>
                <a:r>
                  <a:rPr lang="en-US" sz="1200" dirty="0"/>
                  <a:t>    </a:t>
                </a:r>
                <a:r>
                  <a:rPr lang="en-US" dirty="0"/>
                  <a:t>Node *cur = </a:t>
                </a:r>
                <a:r>
                  <a:rPr lang="en-US" dirty="0" err="1"/>
                  <a:t>createLinkedList</a:t>
                </a:r>
                <a:r>
                  <a:rPr lang="en-US" dirty="0"/>
                  <a:t>();  </a:t>
                </a:r>
              </a:p>
              <a:p>
                <a:pPr algn="l"/>
                <a:r>
                  <a:rPr lang="en-US" sz="1600" dirty="0"/>
                  <a:t> </a:t>
                </a:r>
              </a:p>
              <a:p>
                <a:pPr algn="l"/>
                <a:br>
                  <a:rPr lang="en-US" sz="800" dirty="0"/>
                </a:br>
                <a:r>
                  <a:rPr lang="en-US" sz="1200" b="1" dirty="0"/>
                  <a:t>}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5159402" y="6161803"/>
              <a:ext cx="4249484" cy="370712"/>
              <a:chOff x="5159402" y="6161803"/>
              <a:chExt cx="4249484" cy="370712"/>
            </a:xfrm>
          </p:grpSpPr>
          <p:sp>
            <p:nvSpPr>
              <p:cNvPr id="61" name="Text Box 15"/>
              <p:cNvSpPr txBox="1">
                <a:spLocks noChangeArrowheads="1"/>
              </p:cNvSpPr>
              <p:nvPr/>
            </p:nvSpPr>
            <p:spPr bwMode="auto">
              <a:xfrm>
                <a:off x="5159402" y="6161803"/>
                <a:ext cx="424948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600" dirty="0" err="1"/>
                  <a:t>int</a:t>
                </a:r>
                <a:r>
                  <a:rPr lang="en-US" sz="1600" dirty="0"/>
                  <a:t> biggest</a:t>
                </a:r>
                <a:r>
                  <a:rPr lang="en-US" dirty="0"/>
                  <a:t> = </a:t>
                </a:r>
                <a:r>
                  <a:rPr lang="en-US" dirty="0" err="1"/>
                  <a:t>magicbiggest</a:t>
                </a:r>
                <a:r>
                  <a:rPr lang="en-US" dirty="0"/>
                  <a:t>( </a:t>
                </a:r>
                <a:r>
                  <a:rPr lang="en-US" dirty="0">
                    <a:solidFill>
                      <a:srgbClr val="6600CC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            </a:t>
                </a:r>
                <a:r>
                  <a:rPr lang="en-US" dirty="0"/>
                  <a:t>); </a:t>
                </a:r>
                <a:r>
                  <a:rPr lang="en-US" sz="1200" dirty="0"/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2" name="Rectangle 19"/>
              <p:cNvSpPr>
                <a:spLocks noChangeArrowheads="1"/>
              </p:cNvSpPr>
              <p:nvPr/>
            </p:nvSpPr>
            <p:spPr bwMode="auto">
              <a:xfrm>
                <a:off x="7837781" y="6165803"/>
                <a:ext cx="1200150" cy="3667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cur-&gt;next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5002213" y="943324"/>
            <a:ext cx="4243387" cy="4410069"/>
            <a:chOff x="5002213" y="943324"/>
            <a:chExt cx="4243387" cy="4410069"/>
          </a:xfrm>
        </p:grpSpPr>
        <p:grpSp>
          <p:nvGrpSpPr>
            <p:cNvPr id="45" name="Group 44"/>
            <p:cNvGrpSpPr/>
            <p:nvPr/>
          </p:nvGrpSpPr>
          <p:grpSpPr>
            <a:xfrm>
              <a:off x="5002213" y="943324"/>
              <a:ext cx="4065587" cy="4410069"/>
              <a:chOff x="5002213" y="1235164"/>
              <a:chExt cx="4065587" cy="4410069"/>
            </a:xfrm>
          </p:grpSpPr>
          <p:sp>
            <p:nvSpPr>
              <p:cNvPr id="46" name="Rectangle 2"/>
              <p:cNvSpPr>
                <a:spLocks noChangeArrowheads="1"/>
              </p:cNvSpPr>
              <p:nvPr/>
            </p:nvSpPr>
            <p:spPr bwMode="auto">
              <a:xfrm>
                <a:off x="5010150" y="1250066"/>
                <a:ext cx="4057650" cy="4356190"/>
              </a:xfrm>
              <a:prstGeom prst="rect">
                <a:avLst/>
              </a:prstGeom>
              <a:solidFill>
                <a:srgbClr val="FFF3E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7" name="Text Box 3"/>
              <p:cNvSpPr txBox="1">
                <a:spLocks noChangeArrowheads="1"/>
              </p:cNvSpPr>
              <p:nvPr/>
            </p:nvSpPr>
            <p:spPr bwMode="auto">
              <a:xfrm>
                <a:off x="5030788" y="3706241"/>
                <a:ext cx="2279650" cy="19389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200" b="1" dirty="0"/>
                  <a:t>{</a:t>
                </a:r>
              </a:p>
              <a:p>
                <a:pPr algn="l"/>
                <a:endParaRPr lang="en-US" sz="1200" dirty="0"/>
              </a:p>
              <a:p>
                <a:pPr algn="l"/>
                <a:endParaRPr lang="en-US" sz="1200" dirty="0"/>
              </a:p>
              <a:p>
                <a:pPr algn="l"/>
                <a:endParaRPr lang="en-US" sz="1200" dirty="0"/>
              </a:p>
              <a:p>
                <a:pPr algn="l"/>
                <a:endParaRPr lang="en-US" sz="1200" dirty="0"/>
              </a:p>
              <a:p>
                <a:pPr algn="l"/>
                <a:endParaRPr lang="en-US" sz="1200" dirty="0"/>
              </a:p>
              <a:p>
                <a:pPr algn="l"/>
                <a:endParaRPr lang="en-US" sz="1200" dirty="0"/>
              </a:p>
              <a:p>
                <a:pPr algn="l"/>
                <a:endParaRPr lang="en-US" sz="1200" dirty="0"/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200" b="1" dirty="0"/>
                  <a:t>}</a:t>
                </a:r>
              </a:p>
            </p:txBody>
          </p:sp>
          <p:sp>
            <p:nvSpPr>
              <p:cNvPr id="48" name="Text Box 5"/>
              <p:cNvSpPr txBox="1">
                <a:spLocks noChangeArrowheads="1"/>
              </p:cNvSpPr>
              <p:nvPr/>
            </p:nvSpPr>
            <p:spPr bwMode="auto">
              <a:xfrm>
                <a:off x="5383213" y="3391921"/>
                <a:ext cx="3656012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dirty="0"/>
                  <a:t>biggest(                    )</a:t>
                </a:r>
              </a:p>
            </p:txBody>
          </p:sp>
          <p:sp>
            <p:nvSpPr>
              <p:cNvPr id="49" name="Text Box 6"/>
              <p:cNvSpPr txBox="1">
                <a:spLocks noChangeArrowheads="1"/>
              </p:cNvSpPr>
              <p:nvPr/>
            </p:nvSpPr>
            <p:spPr bwMode="auto">
              <a:xfrm>
                <a:off x="5002213" y="3391921"/>
                <a:ext cx="2279650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/>
                  <a:t>int</a:t>
                </a:r>
              </a:p>
            </p:txBody>
          </p:sp>
          <p:sp>
            <p:nvSpPr>
              <p:cNvPr id="50" name="Text Box 13"/>
              <p:cNvSpPr txBox="1">
                <a:spLocks noChangeArrowheads="1"/>
              </p:cNvSpPr>
              <p:nvPr/>
            </p:nvSpPr>
            <p:spPr bwMode="auto">
              <a:xfrm>
                <a:off x="6257350" y="3410971"/>
                <a:ext cx="1508125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dirty="0">
                    <a:solidFill>
                      <a:srgbClr val="6600CC"/>
                    </a:solidFill>
                  </a:rPr>
                  <a:t>Node *cur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030788" y="1235164"/>
                <a:ext cx="3989387" cy="11849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600" dirty="0" err="1"/>
                  <a:t>struct</a:t>
                </a:r>
                <a:r>
                  <a:rPr lang="en-US" sz="1600" dirty="0"/>
                  <a:t> Node</a:t>
                </a:r>
              </a:p>
              <a:p>
                <a:pPr algn="l"/>
                <a:r>
                  <a:rPr lang="en-US" sz="1100" b="1" dirty="0"/>
                  <a:t>{</a:t>
                </a:r>
              </a:p>
              <a:p>
                <a:pPr algn="l"/>
                <a:r>
                  <a:rPr lang="en-US" sz="1600" dirty="0"/>
                  <a:t>    </a:t>
                </a:r>
                <a:r>
                  <a:rPr lang="en-US" sz="1600" dirty="0" err="1"/>
                  <a:t>int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val</a:t>
                </a:r>
                <a:r>
                  <a:rPr lang="en-US" sz="1600" dirty="0"/>
                  <a:t>;</a:t>
                </a:r>
              </a:p>
              <a:p>
                <a:pPr algn="l"/>
                <a:r>
                  <a:rPr lang="en-US" sz="1600" dirty="0"/>
                  <a:t>    Node *next;</a:t>
                </a:r>
              </a:p>
              <a:p>
                <a:pPr algn="l"/>
                <a:r>
                  <a:rPr lang="en-US" sz="1200" b="1" dirty="0"/>
                  <a:t>};</a:t>
                </a:r>
              </a:p>
            </p:txBody>
          </p:sp>
        </p:grpSp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5038928" y="2212806"/>
              <a:ext cx="4206672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tx1"/>
                  </a:solidFill>
                </a:rPr>
                <a:t>// provided for your use!</a:t>
              </a:r>
            </a:p>
            <a:p>
              <a:pPr algn="l"/>
              <a:r>
                <a:rPr lang="en-US" dirty="0" err="1">
                  <a:solidFill>
                    <a:schemeClr val="accent1">
                      <a:lumMod val="75000"/>
                    </a:schemeClr>
                  </a:solidFill>
                </a:rPr>
                <a:t>int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magicbiggest</a:t>
              </a:r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>
                  <a:solidFill>
                    <a:srgbClr val="6600CC"/>
                  </a:solidFill>
                </a:rPr>
                <a:t>Node *n</a:t>
              </a:r>
              <a:r>
                <a:rPr lang="en-US" dirty="0">
                  <a:solidFill>
                    <a:schemeClr val="tx1"/>
                  </a:solidFill>
                </a:rPr>
                <a:t>) { </a:t>
              </a:r>
              <a:r>
                <a:rPr lang="en-US" sz="1400" dirty="0">
                  <a:solidFill>
                    <a:schemeClr val="tx1"/>
                  </a:solidFill>
                </a:rPr>
                <a:t>…</a:t>
              </a:r>
              <a:r>
                <a:rPr lang="en-US" dirty="0">
                  <a:solidFill>
                    <a:schemeClr val="tx1"/>
                  </a:solidFill>
                </a:rPr>
                <a:t> }</a:t>
              </a:r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CBF0-A5C7-40B3-8B0B-7FAE76A6F72C}" type="slidenum">
              <a:rPr lang="en-US"/>
              <a:pPr/>
              <a:t>44</a:t>
            </a:fld>
            <a:endParaRPr lang="en-US"/>
          </a:p>
        </p:txBody>
      </p:sp>
      <p:sp>
        <p:nvSpPr>
          <p:cNvPr id="872461" name="Rectangle 13"/>
          <p:cNvSpPr>
            <a:spLocks noGrp="1" noChangeArrowheads="1"/>
          </p:cNvSpPr>
          <p:nvPr>
            <p:ph type="title"/>
          </p:nvPr>
        </p:nvSpPr>
        <p:spPr>
          <a:xfrm>
            <a:off x="13750" y="-161925"/>
            <a:ext cx="7772400" cy="1143000"/>
          </a:xfrm>
        </p:spPr>
        <p:txBody>
          <a:bodyPr/>
          <a:lstStyle/>
          <a:p>
            <a:r>
              <a:rPr lang="en-US" sz="3200" dirty="0"/>
              <a:t>Step #3: </a:t>
            </a:r>
            <a:r>
              <a:rPr lang="en-US" sz="3200" dirty="0">
                <a:solidFill>
                  <a:schemeClr val="accent2"/>
                </a:solidFill>
              </a:rPr>
              <a:t>Add your base case Code</a:t>
            </a:r>
          </a:p>
        </p:txBody>
      </p:sp>
      <p:sp>
        <p:nvSpPr>
          <p:cNvPr id="872462" name="Text Box 14"/>
          <p:cNvSpPr txBox="1">
            <a:spLocks noChangeArrowheads="1"/>
          </p:cNvSpPr>
          <p:nvPr/>
        </p:nvSpPr>
        <p:spPr bwMode="auto">
          <a:xfrm>
            <a:off x="-405378" y="821541"/>
            <a:ext cx="58263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Determine your </a:t>
            </a:r>
            <a:r>
              <a:rPr lang="en-US" dirty="0">
                <a:solidFill>
                  <a:srgbClr val="6600CC"/>
                </a:solidFill>
              </a:rPr>
              <a:t>base case(s)</a:t>
            </a:r>
            <a:r>
              <a:rPr lang="en-US" dirty="0">
                <a:solidFill>
                  <a:schemeClr val="tx1"/>
                </a:solidFill>
              </a:rPr>
              <a:t> and write the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code to handle them </a:t>
            </a:r>
            <a:r>
              <a:rPr lang="en-US" i="1" dirty="0">
                <a:solidFill>
                  <a:srgbClr val="6600CC"/>
                </a:solidFill>
              </a:rPr>
              <a:t>without recursion!</a:t>
            </a:r>
          </a:p>
        </p:txBody>
      </p:sp>
      <p:sp>
        <p:nvSpPr>
          <p:cNvPr id="872463" name="Text Box 15"/>
          <p:cNvSpPr txBox="1">
            <a:spLocks noChangeArrowheads="1"/>
          </p:cNvSpPr>
          <p:nvPr/>
        </p:nvSpPr>
        <p:spPr bwMode="auto">
          <a:xfrm>
            <a:off x="155085" y="3451225"/>
            <a:ext cx="4632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Well, if a linked list </a:t>
            </a:r>
            <a:r>
              <a:rPr lang="en-US" dirty="0">
                <a:solidFill>
                  <a:srgbClr val="6600CC"/>
                </a:solidFill>
              </a:rPr>
              <a:t>has only one node</a:t>
            </a:r>
            <a:r>
              <a:rPr lang="en-US" dirty="0"/>
              <a:t>…</a:t>
            </a:r>
          </a:p>
        </p:txBody>
      </p:sp>
      <p:sp>
        <p:nvSpPr>
          <p:cNvPr id="872464" name="Text Box 16"/>
          <p:cNvSpPr txBox="1">
            <a:spLocks noChangeArrowheads="1"/>
          </p:cNvSpPr>
          <p:nvPr/>
        </p:nvSpPr>
        <p:spPr bwMode="auto">
          <a:xfrm>
            <a:off x="382411" y="1612704"/>
            <a:ext cx="43561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For this problem</a:t>
            </a:r>
            <a:r>
              <a:rPr lang="en-US" dirty="0"/>
              <a:t>, we’re assuming that the user must pass in a linked list with </a:t>
            </a:r>
            <a:br>
              <a:rPr lang="en-US" dirty="0"/>
            </a:br>
            <a:r>
              <a:rPr lang="en-US" dirty="0">
                <a:solidFill>
                  <a:srgbClr val="6600CC"/>
                </a:solidFill>
              </a:rPr>
              <a:t>at least one element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72467" name="Text Box 19"/>
          <p:cNvSpPr txBox="1">
            <a:spLocks noChangeArrowheads="1"/>
          </p:cNvSpPr>
          <p:nvPr/>
        </p:nvSpPr>
        <p:spPr bwMode="auto">
          <a:xfrm>
            <a:off x="373572" y="2670175"/>
            <a:ext cx="43561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So, what’s the </a:t>
            </a:r>
            <a:r>
              <a:rPr lang="en-US">
                <a:solidFill>
                  <a:srgbClr val="6600CC"/>
                </a:solidFill>
              </a:rPr>
              <a:t>simplest case</a:t>
            </a:r>
            <a:r>
              <a:rPr lang="en-US"/>
              <a:t> that our function must handle?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72500" name="Text Box 52"/>
          <p:cNvSpPr txBox="1">
            <a:spLocks noChangeArrowheads="1"/>
          </p:cNvSpPr>
          <p:nvPr/>
        </p:nvSpPr>
        <p:spPr bwMode="auto">
          <a:xfrm>
            <a:off x="5230813" y="3560644"/>
            <a:ext cx="40941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sz="1600" dirty="0">
                <a:solidFill>
                  <a:srgbClr val="6600CC"/>
                </a:solidFill>
              </a:rPr>
              <a:t>cur-&gt;next ==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dirty="0"/>
              <a:t>) </a:t>
            </a:r>
            <a:r>
              <a:rPr lang="en-US" sz="1200" dirty="0"/>
              <a:t> // the only node</a:t>
            </a:r>
          </a:p>
          <a:p>
            <a:pPr algn="l"/>
            <a:r>
              <a:rPr lang="en-US" dirty="0"/>
              <a:t>    return </a:t>
            </a:r>
            <a:r>
              <a:rPr lang="en-US" dirty="0">
                <a:solidFill>
                  <a:srgbClr val="6600CC"/>
                </a:solidFill>
              </a:rPr>
              <a:t>cur-&gt;</a:t>
            </a:r>
            <a:r>
              <a:rPr lang="en-US" dirty="0" err="1">
                <a:solidFill>
                  <a:srgbClr val="6600CC"/>
                </a:solidFill>
              </a:rPr>
              <a:t>val</a:t>
            </a:r>
            <a:r>
              <a:rPr lang="en-US" dirty="0"/>
              <a:t>;   </a:t>
            </a:r>
            <a:r>
              <a:rPr lang="en-US" sz="1200" dirty="0"/>
              <a:t>// so return its value</a:t>
            </a:r>
          </a:p>
        </p:txBody>
      </p:sp>
      <p:pic>
        <p:nvPicPr>
          <p:cNvPr id="872503" name="Picture 5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3967163"/>
            <a:ext cx="971550" cy="139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2504" name="Rectangle 56"/>
          <p:cNvSpPr>
            <a:spLocks noChangeArrowheads="1"/>
          </p:cNvSpPr>
          <p:nvPr/>
        </p:nvSpPr>
        <p:spPr bwMode="auto">
          <a:xfrm>
            <a:off x="155084" y="5389563"/>
            <a:ext cx="4632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Then </a:t>
            </a:r>
            <a:r>
              <a:rPr lang="en-US" i="1" dirty="0"/>
              <a:t>by definition</a:t>
            </a:r>
            <a:r>
              <a:rPr lang="en-US" dirty="0"/>
              <a:t> that node </a:t>
            </a:r>
            <a:r>
              <a:rPr lang="en-US" i="1" dirty="0"/>
              <a:t>must</a:t>
            </a:r>
            <a:r>
              <a:rPr lang="en-US" dirty="0"/>
              <a:t> hold the biggest (only!) value in the list, right? </a:t>
            </a:r>
          </a:p>
        </p:txBody>
      </p:sp>
      <p:sp>
        <p:nvSpPr>
          <p:cNvPr id="872505" name="Line 57"/>
          <p:cNvSpPr>
            <a:spLocks noChangeShapeType="1"/>
          </p:cNvSpPr>
          <p:nvPr/>
        </p:nvSpPr>
        <p:spPr bwMode="auto">
          <a:xfrm flipV="1">
            <a:off x="2676525" y="3881318"/>
            <a:ext cx="4417592" cy="131932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872506" name="Line 58"/>
          <p:cNvSpPr>
            <a:spLocks noChangeShapeType="1"/>
          </p:cNvSpPr>
          <p:nvPr/>
        </p:nvSpPr>
        <p:spPr bwMode="auto">
          <a:xfrm flipV="1">
            <a:off x="2571749" y="4072379"/>
            <a:ext cx="3838477" cy="86157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872507" name="Rectangle 59"/>
          <p:cNvSpPr>
            <a:spLocks noChangeArrowheads="1"/>
          </p:cNvSpPr>
          <p:nvPr/>
        </p:nvSpPr>
        <p:spPr bwMode="auto">
          <a:xfrm>
            <a:off x="659636" y="6201246"/>
            <a:ext cx="37195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Are there any other base cases?</a:t>
            </a:r>
          </a:p>
        </p:txBody>
      </p:sp>
      <p:sp>
        <p:nvSpPr>
          <p:cNvPr id="872526" name="AutoShape 78"/>
          <p:cNvSpPr>
            <a:spLocks noChangeArrowheads="1"/>
          </p:cNvSpPr>
          <p:nvPr/>
        </p:nvSpPr>
        <p:spPr bwMode="auto">
          <a:xfrm flipH="1">
            <a:off x="2000152" y="4221633"/>
            <a:ext cx="3705225" cy="1095375"/>
          </a:xfrm>
          <a:prstGeom prst="wedgeRoundRectCallout">
            <a:avLst>
              <a:gd name="adj1" fmla="val 8866"/>
              <a:gd name="adj2" fmla="val 135361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Nope… Since we don’t have to deal with an empty list, this is the simplest case…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2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2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72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72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2462" grpId="0"/>
      <p:bldP spid="872463" grpId="0"/>
      <p:bldP spid="872464" grpId="0"/>
      <p:bldP spid="872467" grpId="0"/>
      <p:bldP spid="872500" grpId="0"/>
      <p:bldP spid="872504" grpId="0"/>
      <p:bldP spid="872505" grpId="0" animBg="1"/>
      <p:bldP spid="872505" grpId="1" animBg="1"/>
      <p:bldP spid="872506" grpId="0" animBg="1"/>
      <p:bldP spid="872506" grpId="1" animBg="1"/>
      <p:bldP spid="872507" grpId="0"/>
      <p:bldP spid="87252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4998575" y="5367575"/>
            <a:ext cx="4410311" cy="1336502"/>
            <a:chOff x="4998575" y="5367575"/>
            <a:chExt cx="4410311" cy="1336502"/>
          </a:xfrm>
        </p:grpSpPr>
        <p:grpSp>
          <p:nvGrpSpPr>
            <p:cNvPr id="83" name="Group 82"/>
            <p:cNvGrpSpPr/>
            <p:nvPr/>
          </p:nvGrpSpPr>
          <p:grpSpPr>
            <a:xfrm>
              <a:off x="4998575" y="5367575"/>
              <a:ext cx="4204419" cy="1336502"/>
              <a:chOff x="4518205" y="5018186"/>
              <a:chExt cx="4655311" cy="1859205"/>
            </a:xfrm>
          </p:grpSpPr>
          <p:sp>
            <p:nvSpPr>
              <p:cNvPr id="87" name="Rectangle 7"/>
              <p:cNvSpPr>
                <a:spLocks noChangeArrowheads="1"/>
              </p:cNvSpPr>
              <p:nvPr/>
            </p:nvSpPr>
            <p:spPr bwMode="auto">
              <a:xfrm>
                <a:off x="4537254" y="5087157"/>
                <a:ext cx="4495800" cy="1770843"/>
              </a:xfrm>
              <a:prstGeom prst="rect">
                <a:avLst/>
              </a:prstGeom>
              <a:solidFill>
                <a:srgbClr val="F7FFF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8" name="Text Box 8"/>
              <p:cNvSpPr txBox="1">
                <a:spLocks noChangeArrowheads="1"/>
              </p:cNvSpPr>
              <p:nvPr/>
            </p:nvSpPr>
            <p:spPr bwMode="auto">
              <a:xfrm>
                <a:off x="4518205" y="5018186"/>
                <a:ext cx="4655311" cy="1859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 err="1"/>
                  <a:t>int</a:t>
                </a:r>
                <a:r>
                  <a:rPr lang="en-US" dirty="0"/>
                  <a:t> main()</a:t>
                </a:r>
              </a:p>
              <a:p>
                <a:pPr algn="l"/>
                <a:r>
                  <a:rPr lang="en-US" sz="1100" b="1" dirty="0"/>
                  <a:t>{</a:t>
                </a:r>
                <a:br>
                  <a:rPr lang="en-US" sz="1200" dirty="0"/>
                </a:br>
                <a:r>
                  <a:rPr lang="en-US" sz="1200" dirty="0"/>
                  <a:t>    </a:t>
                </a:r>
                <a:r>
                  <a:rPr lang="en-US" dirty="0"/>
                  <a:t>Node *cur = </a:t>
                </a:r>
                <a:r>
                  <a:rPr lang="en-US" dirty="0" err="1"/>
                  <a:t>createLinkedList</a:t>
                </a:r>
                <a:r>
                  <a:rPr lang="en-US" dirty="0"/>
                  <a:t>();  </a:t>
                </a:r>
              </a:p>
              <a:p>
                <a:pPr algn="l"/>
                <a:r>
                  <a:rPr lang="en-US" sz="1600" dirty="0"/>
                  <a:t> </a:t>
                </a:r>
              </a:p>
              <a:p>
                <a:pPr algn="l"/>
                <a:br>
                  <a:rPr lang="en-US" sz="800" dirty="0"/>
                </a:br>
                <a:r>
                  <a:rPr lang="en-US" sz="1200" b="1" dirty="0"/>
                  <a:t>}</a:t>
                </a: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5159402" y="6161803"/>
              <a:ext cx="4249484" cy="370712"/>
              <a:chOff x="5159402" y="6161803"/>
              <a:chExt cx="4249484" cy="370712"/>
            </a:xfrm>
          </p:grpSpPr>
          <p:sp>
            <p:nvSpPr>
              <p:cNvPr id="85" name="Text Box 15"/>
              <p:cNvSpPr txBox="1">
                <a:spLocks noChangeArrowheads="1"/>
              </p:cNvSpPr>
              <p:nvPr/>
            </p:nvSpPr>
            <p:spPr bwMode="auto">
              <a:xfrm>
                <a:off x="5159402" y="6161803"/>
                <a:ext cx="424948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600" dirty="0" err="1"/>
                  <a:t>int</a:t>
                </a:r>
                <a:r>
                  <a:rPr lang="en-US" sz="1600" dirty="0"/>
                  <a:t> biggest</a:t>
                </a:r>
                <a:r>
                  <a:rPr lang="en-US" dirty="0"/>
                  <a:t> = </a:t>
                </a:r>
                <a:r>
                  <a:rPr lang="en-US" dirty="0" err="1"/>
                  <a:t>magicbiggest</a:t>
                </a:r>
                <a:r>
                  <a:rPr lang="en-US" dirty="0"/>
                  <a:t>( </a:t>
                </a:r>
                <a:r>
                  <a:rPr lang="en-US" dirty="0">
                    <a:solidFill>
                      <a:srgbClr val="6600CC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             </a:t>
                </a:r>
                <a:r>
                  <a:rPr lang="en-US" dirty="0"/>
                  <a:t>); </a:t>
                </a:r>
                <a:r>
                  <a:rPr lang="en-US" sz="1200" dirty="0"/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6" name="Rectangle 19"/>
              <p:cNvSpPr>
                <a:spLocks noChangeArrowheads="1"/>
              </p:cNvSpPr>
              <p:nvPr/>
            </p:nvSpPr>
            <p:spPr bwMode="auto">
              <a:xfrm>
                <a:off x="7889287" y="6165803"/>
                <a:ext cx="1200150" cy="3667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cur-&gt;next</a:t>
                </a: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5002213" y="943324"/>
            <a:ext cx="4322762" cy="4410069"/>
            <a:chOff x="5002213" y="943324"/>
            <a:chExt cx="4322762" cy="4410069"/>
          </a:xfrm>
        </p:grpSpPr>
        <p:grpSp>
          <p:nvGrpSpPr>
            <p:cNvPr id="71" name="Group 70"/>
            <p:cNvGrpSpPr/>
            <p:nvPr/>
          </p:nvGrpSpPr>
          <p:grpSpPr>
            <a:xfrm>
              <a:off x="5002213" y="943324"/>
              <a:ext cx="4243387" cy="4410069"/>
              <a:chOff x="5002213" y="943324"/>
              <a:chExt cx="4243387" cy="4410069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5002213" y="943324"/>
                <a:ext cx="4065587" cy="4410069"/>
                <a:chOff x="5002213" y="1235164"/>
                <a:chExt cx="4065587" cy="4410069"/>
              </a:xfrm>
            </p:grpSpPr>
            <p:sp>
              <p:nvSpPr>
                <p:cNvPr id="74" name="Rectangle 2"/>
                <p:cNvSpPr>
                  <a:spLocks noChangeArrowheads="1"/>
                </p:cNvSpPr>
                <p:nvPr/>
              </p:nvSpPr>
              <p:spPr bwMode="auto">
                <a:xfrm>
                  <a:off x="5010150" y="1250066"/>
                  <a:ext cx="4057650" cy="4356190"/>
                </a:xfrm>
                <a:prstGeom prst="rect">
                  <a:avLst/>
                </a:prstGeom>
                <a:solidFill>
                  <a:srgbClr val="FFF3E7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030788" y="3706241"/>
                  <a:ext cx="2279650" cy="19389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200" b="1" dirty="0"/>
                    <a:t>{</a:t>
                  </a:r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r>
                    <a:rPr lang="en-US" sz="1200" b="1" dirty="0"/>
                    <a:t>}</a:t>
                  </a:r>
                </a:p>
              </p:txBody>
            </p:sp>
            <p:sp>
              <p:nvSpPr>
                <p:cNvPr id="7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383213" y="3391921"/>
                  <a:ext cx="3656012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dirty="0"/>
                    <a:t>biggest(                    )</a:t>
                  </a:r>
                </a:p>
              </p:txBody>
            </p:sp>
            <p:sp>
              <p:nvSpPr>
                <p:cNvPr id="77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5002213" y="3391921"/>
                  <a:ext cx="2279650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/>
                    <a:t>int</a:t>
                  </a:r>
                </a:p>
              </p:txBody>
            </p:sp>
            <p:sp>
              <p:nvSpPr>
                <p:cNvPr id="78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6257350" y="3410971"/>
                  <a:ext cx="1508125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dirty="0">
                      <a:solidFill>
                        <a:srgbClr val="6600CC"/>
                      </a:solidFill>
                    </a:rPr>
                    <a:t>Node *cur</a:t>
                  </a: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5030788" y="1235164"/>
                  <a:ext cx="3989387" cy="11849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600" dirty="0" err="1"/>
                    <a:t>struct</a:t>
                  </a:r>
                  <a:r>
                    <a:rPr lang="en-US" sz="1600" dirty="0"/>
                    <a:t> Node</a:t>
                  </a:r>
                </a:p>
                <a:p>
                  <a:pPr algn="l"/>
                  <a:r>
                    <a:rPr lang="en-US" sz="1100" b="1" dirty="0"/>
                    <a:t>{</a:t>
                  </a:r>
                </a:p>
                <a:p>
                  <a:pPr algn="l"/>
                  <a:r>
                    <a:rPr lang="en-US" sz="1600" dirty="0"/>
                    <a:t>    </a:t>
                  </a:r>
                  <a:r>
                    <a:rPr lang="en-US" sz="1600" dirty="0" err="1"/>
                    <a:t>int</a:t>
                  </a:r>
                  <a:r>
                    <a:rPr lang="en-US" sz="1600" dirty="0"/>
                    <a:t> </a:t>
                  </a:r>
                  <a:r>
                    <a:rPr lang="en-US" sz="1600" dirty="0" err="1"/>
                    <a:t>val</a:t>
                  </a:r>
                  <a:r>
                    <a:rPr lang="en-US" sz="1600" dirty="0"/>
                    <a:t>;</a:t>
                  </a:r>
                </a:p>
                <a:p>
                  <a:pPr algn="l"/>
                  <a:r>
                    <a:rPr lang="en-US" sz="1600" dirty="0"/>
                    <a:t>    Node *next;</a:t>
                  </a:r>
                </a:p>
                <a:p>
                  <a:pPr algn="l"/>
                  <a:r>
                    <a:rPr lang="en-US" sz="1200" b="1" dirty="0"/>
                    <a:t>};</a:t>
                  </a:r>
                </a:p>
              </p:txBody>
            </p:sp>
          </p:grpSp>
          <p:sp>
            <p:nvSpPr>
              <p:cNvPr id="73" name="Text Box 8"/>
              <p:cNvSpPr txBox="1">
                <a:spLocks noChangeArrowheads="1"/>
              </p:cNvSpPr>
              <p:nvPr/>
            </p:nvSpPr>
            <p:spPr bwMode="auto">
              <a:xfrm>
                <a:off x="5038928" y="2212806"/>
                <a:ext cx="4206672" cy="646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tx1"/>
                    </a:solidFill>
                  </a:rPr>
                  <a:t>// provided for your use!</a:t>
                </a:r>
              </a:p>
              <a:p>
                <a:pPr algn="l"/>
                <a:r>
                  <a:rPr 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int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magicbiggest</a:t>
                </a:r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:r>
                  <a:rPr lang="en-US" dirty="0">
                    <a:solidFill>
                      <a:srgbClr val="6600CC"/>
                    </a:solidFill>
                  </a:rPr>
                  <a:t>Node *n</a:t>
                </a:r>
                <a:r>
                  <a:rPr lang="en-US" dirty="0">
                    <a:solidFill>
                      <a:schemeClr val="tx1"/>
                    </a:solidFill>
                  </a:rPr>
                  <a:t>) { </a:t>
                </a:r>
                <a:r>
                  <a:rPr lang="en-US" sz="1400" dirty="0">
                    <a:solidFill>
                      <a:schemeClr val="tx1"/>
                    </a:solidFill>
                  </a:rPr>
                  <a:t>…</a:t>
                </a:r>
                <a:r>
                  <a:rPr lang="en-US" dirty="0">
                    <a:solidFill>
                      <a:schemeClr val="tx1"/>
                    </a:solidFill>
                  </a:rPr>
                  <a:t> }</a:t>
                </a:r>
              </a:p>
            </p:txBody>
          </p:sp>
        </p:grpSp>
        <p:sp>
          <p:nvSpPr>
            <p:cNvPr id="80" name="Text Box 52"/>
            <p:cNvSpPr txBox="1">
              <a:spLocks noChangeArrowheads="1"/>
            </p:cNvSpPr>
            <p:nvPr/>
          </p:nvSpPr>
          <p:spPr bwMode="auto">
            <a:xfrm>
              <a:off x="5230813" y="3560644"/>
              <a:ext cx="4094162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sz="1600" dirty="0">
                  <a:solidFill>
                    <a:srgbClr val="6600CC"/>
                  </a:solidFill>
                </a:rPr>
                <a:t>cur-&gt;next == </a:t>
              </a:r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r>
                <a:rPr lang="en-US" dirty="0"/>
                <a:t>) </a:t>
              </a:r>
              <a:r>
                <a:rPr lang="en-US" sz="1200" dirty="0"/>
                <a:t> // the only node</a:t>
              </a:r>
            </a:p>
            <a:p>
              <a:pPr algn="l"/>
              <a:r>
                <a:rPr lang="en-US" dirty="0"/>
                <a:t>    return </a:t>
              </a:r>
              <a:r>
                <a:rPr lang="en-US" dirty="0">
                  <a:solidFill>
                    <a:srgbClr val="6600CC"/>
                  </a:solidFill>
                </a:rPr>
                <a:t>cur-&gt;</a:t>
              </a:r>
              <a:r>
                <a:rPr lang="en-US" dirty="0" err="1">
                  <a:solidFill>
                    <a:srgbClr val="6600CC"/>
                  </a:solidFill>
                </a:rPr>
                <a:t>val</a:t>
              </a:r>
              <a:r>
                <a:rPr lang="en-US" dirty="0"/>
                <a:t>;   </a:t>
              </a:r>
              <a:r>
                <a:rPr lang="en-US" sz="1200" dirty="0"/>
                <a:t>// so return its value</a:t>
              </a:r>
            </a:p>
          </p:txBody>
        </p:sp>
      </p:grpSp>
      <p:sp>
        <p:nvSpPr>
          <p:cNvPr id="38" name="Rectangle 5"/>
          <p:cNvSpPr>
            <a:spLocks noGrp="1" noChangeArrowheads="1"/>
          </p:cNvSpPr>
          <p:nvPr>
            <p:ph type="title"/>
          </p:nvPr>
        </p:nvSpPr>
        <p:spPr>
          <a:xfrm>
            <a:off x="8817" y="-167947"/>
            <a:ext cx="9048750" cy="1143000"/>
          </a:xfrm>
        </p:spPr>
        <p:txBody>
          <a:bodyPr/>
          <a:lstStyle/>
          <a:p>
            <a:r>
              <a:rPr lang="en-US" sz="2800" dirty="0"/>
              <a:t>Step #4: </a:t>
            </a:r>
            <a:r>
              <a:rPr lang="en-US" sz="2800" dirty="0">
                <a:solidFill>
                  <a:schemeClr val="accent2"/>
                </a:solidFill>
              </a:rPr>
              <a:t>Solve the problem using the magic function</a:t>
            </a:r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4769-702E-4C4B-80A3-BF2026389637}" type="slidenum">
              <a:rPr lang="en-US"/>
              <a:pPr/>
              <a:t>45</a:t>
            </a:fld>
            <a:endParaRPr lang="en-US"/>
          </a:p>
        </p:txBody>
      </p:sp>
      <p:sp>
        <p:nvSpPr>
          <p:cNvPr id="874501" name="Text Box 5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874514" name="Text Box 18"/>
          <p:cNvSpPr txBox="1">
            <a:spLocks noChangeArrowheads="1"/>
          </p:cNvSpPr>
          <p:nvPr/>
        </p:nvSpPr>
        <p:spPr bwMode="auto">
          <a:xfrm>
            <a:off x="9547936" y="3059350"/>
            <a:ext cx="38846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firstVal</a:t>
            </a:r>
            <a:r>
              <a:rPr lang="en-US" dirty="0"/>
              <a:t> = </a:t>
            </a:r>
            <a:r>
              <a:rPr lang="en-US" dirty="0">
                <a:solidFill>
                  <a:srgbClr val="6600CC"/>
                </a:solidFill>
              </a:rPr>
              <a:t>cur-&gt;</a:t>
            </a:r>
            <a:r>
              <a:rPr lang="en-US" dirty="0" err="1">
                <a:solidFill>
                  <a:srgbClr val="6600CC"/>
                </a:solidFill>
              </a:rPr>
              <a:t>val</a:t>
            </a:r>
            <a:r>
              <a:rPr lang="en-US" dirty="0"/>
              <a:t>;</a:t>
            </a:r>
          </a:p>
          <a:p>
            <a:pPr algn="l"/>
            <a:endParaRPr lang="en-US" sz="1000" dirty="0"/>
          </a:p>
        </p:txBody>
      </p:sp>
      <p:sp>
        <p:nvSpPr>
          <p:cNvPr id="874548" name="Text Box 52"/>
          <p:cNvSpPr txBox="1">
            <a:spLocks noChangeArrowheads="1"/>
          </p:cNvSpPr>
          <p:nvPr/>
        </p:nvSpPr>
        <p:spPr bwMode="auto">
          <a:xfrm>
            <a:off x="9656048" y="3975234"/>
            <a:ext cx="38846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 rest =</a:t>
            </a:r>
          </a:p>
          <a:p>
            <a:pPr algn="l"/>
            <a:endParaRPr lang="en-US" sz="1000"/>
          </a:p>
        </p:txBody>
      </p:sp>
      <p:pic>
        <p:nvPicPr>
          <p:cNvPr id="874550" name="Picture 5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742" y="4419600"/>
            <a:ext cx="996941" cy="228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4554" name="Rectangle 58"/>
          <p:cNvSpPr>
            <a:spLocks noChangeArrowheads="1"/>
          </p:cNvSpPr>
          <p:nvPr/>
        </p:nvSpPr>
        <p:spPr bwMode="auto">
          <a:xfrm>
            <a:off x="4266996" y="4892040"/>
            <a:ext cx="654243" cy="608806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874557" name="Rectangle 61"/>
          <p:cNvSpPr>
            <a:spLocks noChangeArrowheads="1"/>
          </p:cNvSpPr>
          <p:nvPr/>
        </p:nvSpPr>
        <p:spPr bwMode="auto">
          <a:xfrm>
            <a:off x="4267926" y="5553075"/>
            <a:ext cx="654243" cy="11811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74559" name="Text Box 63"/>
          <p:cNvSpPr txBox="1">
            <a:spLocks noChangeArrowheads="1"/>
          </p:cNvSpPr>
          <p:nvPr/>
        </p:nvSpPr>
        <p:spPr bwMode="auto">
          <a:xfrm>
            <a:off x="3354388" y="5060950"/>
            <a:ext cx="225161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874563" name="Text Box 67"/>
          <p:cNvSpPr txBox="1">
            <a:spLocks noChangeArrowheads="1"/>
          </p:cNvSpPr>
          <p:nvPr/>
        </p:nvSpPr>
        <p:spPr bwMode="auto">
          <a:xfrm>
            <a:off x="379412" y="12230100"/>
            <a:ext cx="3092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Ok, on to our next step!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 Box 12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40" name="Text Box 8"/>
          <p:cNvSpPr txBox="1">
            <a:spLocks noChangeArrowheads="1"/>
          </p:cNvSpPr>
          <p:nvPr/>
        </p:nvSpPr>
        <p:spPr bwMode="auto">
          <a:xfrm>
            <a:off x="146299" y="2552442"/>
            <a:ext cx="4933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 let’s break our problem into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>
                <a:solidFill>
                  <a:schemeClr val="tx1"/>
                </a:solidFill>
              </a:rPr>
              <a:t> (or more) simpler sub-problems and use our magic function to solve those.</a:t>
            </a:r>
          </a:p>
        </p:txBody>
      </p:sp>
      <p:sp>
        <p:nvSpPr>
          <p:cNvPr id="41" name="Text Box 8"/>
          <p:cNvSpPr txBox="1">
            <a:spLocks noChangeArrowheads="1"/>
          </p:cNvSpPr>
          <p:nvPr/>
        </p:nvSpPr>
        <p:spPr bwMode="auto">
          <a:xfrm>
            <a:off x="140314" y="1817864"/>
            <a:ext cx="484519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Unfortunately, you can’t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to process </a:t>
            </a:r>
            <a:r>
              <a:rPr lang="en-US" dirty="0">
                <a:solidFill>
                  <a:srgbClr val="FF0000"/>
                </a:solidFill>
              </a:rPr>
              <a:t>all n nodes </a:t>
            </a:r>
            <a:r>
              <a:rPr lang="en-US" dirty="0">
                <a:solidFill>
                  <a:schemeClr val="tx1"/>
                </a:solidFill>
              </a:rPr>
              <a:t>of the list.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54828" y="833849"/>
            <a:ext cx="42981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Now try to figure out how to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in your new function to help you solve the problem.</a:t>
            </a:r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22467" y="3672105"/>
            <a:ext cx="4153608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Strategy for Linked Lists:</a:t>
            </a:r>
            <a:endParaRPr lang="en-US" dirty="0">
              <a:solidFill>
                <a:srgbClr val="CC00FF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Use the magic function to process the </a:t>
            </a:r>
            <a:r>
              <a:rPr lang="en-US" dirty="0">
                <a:solidFill>
                  <a:srgbClr val="FF0000"/>
                </a:solidFill>
              </a:rPr>
              <a:t>last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n-1</a:t>
            </a:r>
            <a:r>
              <a:rPr lang="en-US" dirty="0">
                <a:solidFill>
                  <a:schemeClr val="tx1"/>
                </a:solidFill>
              </a:rPr>
              <a:t> elements of the list,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ignoring the </a:t>
            </a:r>
            <a:r>
              <a:rPr lang="en-US" dirty="0">
                <a:solidFill>
                  <a:srgbClr val="FF0000"/>
                </a:solidFill>
              </a:rPr>
              <a:t>first element</a:t>
            </a:r>
            <a:r>
              <a:rPr lang="en-US" dirty="0">
                <a:solidFill>
                  <a:schemeClr val="tx1"/>
                </a:solidFill>
              </a:rPr>
              <a:t>.</a:t>
            </a:r>
            <a:br>
              <a:rPr lang="en-US" dirty="0">
                <a:solidFill>
                  <a:schemeClr val="tx1"/>
                </a:solidFill>
              </a:rPr>
            </a:br>
            <a:endParaRPr lang="en-US" sz="10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Once you get a result from the magic function for the </a:t>
            </a:r>
            <a:r>
              <a:rPr lang="en-US" dirty="0">
                <a:solidFill>
                  <a:srgbClr val="FF0000"/>
                </a:solidFill>
              </a:rPr>
              <a:t>last n-1 </a:t>
            </a:r>
            <a:r>
              <a:rPr lang="en-US" dirty="0">
                <a:solidFill>
                  <a:schemeClr val="tx1"/>
                </a:solidFill>
              </a:rPr>
              <a:t>nodes, combine it with the </a:t>
            </a:r>
            <a:r>
              <a:rPr lang="en-US" dirty="0">
                <a:solidFill>
                  <a:srgbClr val="FF0000"/>
                </a:solidFill>
              </a:rPr>
              <a:t>first element</a:t>
            </a:r>
            <a:r>
              <a:rPr lang="en-US" dirty="0">
                <a:solidFill>
                  <a:schemeClr val="tx1"/>
                </a:solidFill>
              </a:rPr>
              <a:t> in the list.</a:t>
            </a:r>
          </a:p>
          <a:p>
            <a:endParaRPr lang="en-US" sz="10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Then return the full result.</a:t>
            </a:r>
          </a:p>
        </p:txBody>
      </p:sp>
      <p:sp>
        <p:nvSpPr>
          <p:cNvPr id="45" name="Rectangle 58"/>
          <p:cNvSpPr>
            <a:spLocks noChangeArrowheads="1"/>
          </p:cNvSpPr>
          <p:nvPr/>
        </p:nvSpPr>
        <p:spPr bwMode="auto">
          <a:xfrm>
            <a:off x="94101" y="713143"/>
            <a:ext cx="4824244" cy="610076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9637630" y="3705101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front =</a:t>
            </a:r>
          </a:p>
        </p:txBody>
      </p:sp>
      <p:sp>
        <p:nvSpPr>
          <p:cNvPr id="46" name="AutoShape 46"/>
          <p:cNvSpPr>
            <a:spLocks noChangeArrowheads="1"/>
          </p:cNvSpPr>
          <p:nvPr/>
        </p:nvSpPr>
        <p:spPr bwMode="auto">
          <a:xfrm flipH="1">
            <a:off x="281708" y="1825915"/>
            <a:ext cx="3993399" cy="2985981"/>
          </a:xfrm>
          <a:prstGeom prst="wedgeRoundRectCallout">
            <a:avLst>
              <a:gd name="adj1" fmla="val -74027"/>
              <a:gd name="adj2" fmla="val 37006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400" dirty="0">
                <a:solidFill>
                  <a:srgbClr val="6600CC"/>
                </a:solidFill>
              </a:rPr>
              <a:t>Hopefully, we can agree that if the </a:t>
            </a:r>
            <a:r>
              <a:rPr lang="en-US" sz="2400" dirty="0">
                <a:solidFill>
                  <a:srgbClr val="FF0000"/>
                </a:solidFill>
              </a:rPr>
              <a:t>magic function </a:t>
            </a:r>
            <a:r>
              <a:rPr lang="en-US" sz="2400" dirty="0">
                <a:solidFill>
                  <a:srgbClr val="6600CC"/>
                </a:solidFill>
              </a:rPr>
              <a:t>does what it’s supposed to…</a:t>
            </a:r>
          </a:p>
          <a:p>
            <a:endParaRPr lang="en-US" sz="2400" dirty="0">
              <a:solidFill>
                <a:srgbClr val="6600CC"/>
              </a:solidFill>
            </a:endParaRPr>
          </a:p>
          <a:p>
            <a:r>
              <a:rPr lang="en-US" sz="2400" dirty="0">
                <a:solidFill>
                  <a:srgbClr val="6600CC"/>
                </a:solidFill>
              </a:rPr>
              <a:t>Then our new function will work correctly!</a:t>
            </a:r>
          </a:p>
        </p:txBody>
      </p:sp>
      <p:sp>
        <p:nvSpPr>
          <p:cNvPr id="47" name="Text Box 18"/>
          <p:cNvSpPr txBox="1">
            <a:spLocks noChangeArrowheads="1"/>
          </p:cNvSpPr>
          <p:nvPr/>
        </p:nvSpPr>
        <p:spPr bwMode="auto">
          <a:xfrm>
            <a:off x="5210447" y="4265033"/>
            <a:ext cx="414500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 err="1"/>
              <a:t>int</a:t>
            </a:r>
            <a:r>
              <a:rPr lang="en-US" sz="1600" dirty="0"/>
              <a:t> largest </a:t>
            </a:r>
            <a:r>
              <a:rPr lang="en-US" dirty="0"/>
              <a:t>= </a:t>
            </a:r>
            <a:r>
              <a:rPr lang="en-US" dirty="0" err="1">
                <a:solidFill>
                  <a:srgbClr val="6600CC"/>
                </a:solidFill>
              </a:rPr>
              <a:t>magicbiggest</a:t>
            </a:r>
            <a:r>
              <a:rPr lang="en-US" dirty="0">
                <a:solidFill>
                  <a:srgbClr val="6600CC"/>
                </a:solidFill>
              </a:rPr>
              <a:t>(cur);</a:t>
            </a:r>
            <a:endParaRPr lang="en-US" dirty="0"/>
          </a:p>
          <a:p>
            <a:pPr algn="l"/>
            <a:endParaRPr lang="en-US" sz="1000" dirty="0"/>
          </a:p>
        </p:txBody>
      </p:sp>
      <p:cxnSp>
        <p:nvCxnSpPr>
          <p:cNvPr id="63" name="Straight Connector 62"/>
          <p:cNvCxnSpPr/>
          <p:nvPr/>
        </p:nvCxnSpPr>
        <p:spPr bwMode="auto">
          <a:xfrm>
            <a:off x="6553200" y="4351477"/>
            <a:ext cx="1968631" cy="175166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Rectangle 102"/>
          <p:cNvSpPr>
            <a:spLocks noChangeArrowheads="1"/>
          </p:cNvSpPr>
          <p:nvPr/>
        </p:nvSpPr>
        <p:spPr bwMode="auto">
          <a:xfrm>
            <a:off x="6423117" y="6160537"/>
            <a:ext cx="28440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6600CC"/>
                </a:solidFill>
              </a:rPr>
              <a:t>magicbiggest</a:t>
            </a:r>
            <a:r>
              <a:rPr lang="en-US" dirty="0">
                <a:solidFill>
                  <a:srgbClr val="6600CC"/>
                </a:solidFill>
              </a:rPr>
              <a:t>(cur-&gt;next);</a:t>
            </a:r>
          </a:p>
        </p:txBody>
      </p:sp>
      <p:sp>
        <p:nvSpPr>
          <p:cNvPr id="66" name="Text Box 18"/>
          <p:cNvSpPr txBox="1">
            <a:spLocks noChangeArrowheads="1"/>
          </p:cNvSpPr>
          <p:nvPr/>
        </p:nvSpPr>
        <p:spPr bwMode="auto">
          <a:xfrm>
            <a:off x="5207582" y="4272088"/>
            <a:ext cx="41450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rest</a:t>
            </a:r>
            <a:r>
              <a:rPr lang="en-US" sz="1050" dirty="0"/>
              <a:t> </a:t>
            </a:r>
            <a:r>
              <a:rPr lang="en-US" sz="1600" dirty="0"/>
              <a:t>=</a:t>
            </a:r>
            <a:endParaRPr lang="en-US" sz="1000" dirty="0"/>
          </a:p>
        </p:txBody>
      </p:sp>
      <p:sp>
        <p:nvSpPr>
          <p:cNvPr id="67" name="Text Box 63"/>
          <p:cNvSpPr txBox="1">
            <a:spLocks noChangeArrowheads="1"/>
          </p:cNvSpPr>
          <p:nvPr/>
        </p:nvSpPr>
        <p:spPr bwMode="auto">
          <a:xfrm>
            <a:off x="5223559" y="4635070"/>
            <a:ext cx="4574781" cy="56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// pick biggest of 1</a:t>
            </a:r>
            <a:r>
              <a:rPr lang="en-US" sz="1400" baseline="30000" dirty="0"/>
              <a:t>st</a:t>
            </a:r>
            <a:r>
              <a:rPr lang="en-US" sz="1400" dirty="0"/>
              <a:t> node and last n-1 nodes</a:t>
            </a:r>
          </a:p>
          <a:p>
            <a:pPr algn="l"/>
            <a:r>
              <a:rPr lang="en-US" sz="1700" dirty="0"/>
              <a:t>return max( rest , cur-&gt;</a:t>
            </a:r>
            <a:r>
              <a:rPr lang="en-US" sz="1700" dirty="0" err="1"/>
              <a:t>val</a:t>
            </a:r>
            <a:r>
              <a:rPr lang="en-US" sz="1700" dirty="0"/>
              <a:t> );</a:t>
            </a:r>
            <a:endParaRPr lang="en-US" sz="1100" dirty="0"/>
          </a:p>
        </p:txBody>
      </p:sp>
      <p:sp>
        <p:nvSpPr>
          <p:cNvPr id="70" name="Rectangle 61"/>
          <p:cNvSpPr>
            <a:spLocks noChangeArrowheads="1"/>
          </p:cNvSpPr>
          <p:nvPr/>
        </p:nvSpPr>
        <p:spPr bwMode="auto">
          <a:xfrm>
            <a:off x="4267926" y="4953000"/>
            <a:ext cx="654243" cy="1781175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74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393 L -0.02275 -0.2747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" y="-1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874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4554" grpId="0" animBg="1"/>
      <p:bldP spid="874557" grpId="0" animBg="1"/>
      <p:bldP spid="40" grpId="0"/>
      <p:bldP spid="41" grpId="0"/>
      <p:bldP spid="42" grpId="0"/>
      <p:bldP spid="43" grpId="0" uiExpand="1" build="p"/>
      <p:bldP spid="45" grpId="0" animBg="1"/>
      <p:bldP spid="46" grpId="0" animBg="1"/>
      <p:bldP spid="47" grpId="0"/>
      <p:bldP spid="47" grpId="1"/>
      <p:bldP spid="64" grpId="0"/>
      <p:bldP spid="64" grpId="1"/>
      <p:bldP spid="64" grpId="2"/>
      <p:bldP spid="66" grpId="0"/>
      <p:bldP spid="70" grpId="0" animBg="1"/>
      <p:bldP spid="70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998575" y="5367575"/>
            <a:ext cx="4204419" cy="1336502"/>
            <a:chOff x="4518205" y="5018186"/>
            <a:chExt cx="4655311" cy="1859205"/>
          </a:xfrm>
        </p:grpSpPr>
        <p:sp>
          <p:nvSpPr>
            <p:cNvPr id="58" name="Rectangle 7"/>
            <p:cNvSpPr>
              <a:spLocks noChangeArrowheads="1"/>
            </p:cNvSpPr>
            <p:nvPr/>
          </p:nvSpPr>
          <p:spPr bwMode="auto">
            <a:xfrm>
              <a:off x="4537254" y="5087157"/>
              <a:ext cx="4495800" cy="1770843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59" name="Text Box 8"/>
            <p:cNvSpPr txBox="1">
              <a:spLocks noChangeArrowheads="1"/>
            </p:cNvSpPr>
            <p:nvPr/>
          </p:nvSpPr>
          <p:spPr bwMode="auto">
            <a:xfrm>
              <a:off x="4518205" y="5018186"/>
              <a:ext cx="4655311" cy="1859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main()</a:t>
              </a:r>
            </a:p>
            <a:p>
              <a:pPr algn="l"/>
              <a:r>
                <a:rPr lang="en-US" sz="1100" b="1" dirty="0"/>
                <a:t>{</a:t>
              </a:r>
              <a:br>
                <a:rPr lang="en-US" sz="1200" dirty="0"/>
              </a:br>
              <a:r>
                <a:rPr lang="en-US" sz="1200" dirty="0"/>
                <a:t>    </a:t>
              </a:r>
              <a:r>
                <a:rPr lang="en-US" dirty="0"/>
                <a:t>Node *cur = </a:t>
              </a:r>
              <a:r>
                <a:rPr lang="en-US" dirty="0" err="1"/>
                <a:t>createLinkedList</a:t>
              </a:r>
              <a:r>
                <a:rPr lang="en-US" dirty="0"/>
                <a:t>();  </a:t>
              </a:r>
            </a:p>
            <a:p>
              <a:pPr algn="l"/>
              <a:r>
                <a:rPr lang="en-US" sz="1600" dirty="0"/>
                <a:t> </a:t>
              </a:r>
            </a:p>
            <a:p>
              <a:pPr algn="l"/>
              <a:br>
                <a:rPr lang="en-US" sz="800" dirty="0"/>
              </a:br>
              <a:r>
                <a:rPr lang="en-US" sz="1200" b="1" dirty="0"/>
                <a:t>}</a:t>
              </a:r>
            </a:p>
          </p:txBody>
        </p:sp>
      </p:grpSp>
      <p:sp>
        <p:nvSpPr>
          <p:cNvPr id="4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FA34F-F339-4904-BA08-FBEF52269067}" type="slidenum">
              <a:rPr lang="en-US"/>
              <a:pPr/>
              <a:t>46</a:t>
            </a:fld>
            <a:endParaRPr lang="en-US"/>
          </a:p>
        </p:txBody>
      </p:sp>
      <p:sp>
        <p:nvSpPr>
          <p:cNvPr id="876563" name="Text Box 19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259014" y="996167"/>
            <a:ext cx="446207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OK, so let’s see what this </a:t>
            </a: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really looks like!</a:t>
            </a:r>
          </a:p>
        </p:txBody>
      </p:sp>
      <p:sp>
        <p:nvSpPr>
          <p:cNvPr id="43" name="Text Box 33"/>
          <p:cNvSpPr txBox="1">
            <a:spLocks noChangeArrowheads="1"/>
          </p:cNvSpPr>
          <p:nvPr/>
        </p:nvSpPr>
        <p:spPr bwMode="auto">
          <a:xfrm>
            <a:off x="130456" y="5951281"/>
            <a:ext cx="443469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Woohoo</a:t>
            </a:r>
            <a:r>
              <a:rPr lang="en-US" sz="2000" dirty="0">
                <a:solidFill>
                  <a:srgbClr val="FF0000"/>
                </a:solidFill>
              </a:rPr>
              <a:t>!</a:t>
            </a:r>
            <a:r>
              <a:rPr lang="en-US" sz="2000" dirty="0"/>
              <a:t> We’ve just created our third </a:t>
            </a:r>
            <a:r>
              <a:rPr lang="en-US" sz="2000" dirty="0">
                <a:solidFill>
                  <a:srgbClr val="7030A0"/>
                </a:solidFill>
              </a:rPr>
              <a:t>recursive function</a:t>
            </a:r>
            <a:r>
              <a:rPr lang="en-US" sz="2000" dirty="0"/>
              <a:t>!</a:t>
            </a:r>
          </a:p>
        </p:txBody>
      </p:sp>
      <p:sp>
        <p:nvSpPr>
          <p:cNvPr id="44" name="Text Box 7"/>
          <p:cNvSpPr txBox="1">
            <a:spLocks noChangeArrowheads="1"/>
          </p:cNvSpPr>
          <p:nvPr/>
        </p:nvSpPr>
        <p:spPr bwMode="auto">
          <a:xfrm>
            <a:off x="259014" y="1862337"/>
            <a:ext cx="4368645" cy="149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Wait a second!  Our </a:t>
            </a:r>
            <a:r>
              <a:rPr lang="en-US" sz="2000" dirty="0" err="1">
                <a:solidFill>
                  <a:srgbClr val="FF0000"/>
                </a:solidFill>
              </a:rPr>
              <a:t>magicbiggest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function just calls </a:t>
            </a:r>
            <a:r>
              <a:rPr lang="en-US" sz="2000" dirty="0">
                <a:solidFill>
                  <a:srgbClr val="FF0000"/>
                </a:solidFill>
              </a:rPr>
              <a:t>biggest</a:t>
            </a:r>
            <a:r>
              <a:rPr lang="en-US" sz="2000" dirty="0">
                <a:solidFill>
                  <a:schemeClr val="tx1"/>
                </a:solidFill>
              </a:rPr>
              <a:t>!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That means our </a:t>
            </a:r>
            <a:r>
              <a:rPr lang="en-US" sz="2000" dirty="0">
                <a:solidFill>
                  <a:srgbClr val="FF0000"/>
                </a:solidFill>
              </a:rPr>
              <a:t>biggest</a:t>
            </a:r>
            <a:r>
              <a:rPr lang="en-US" sz="2000" dirty="0">
                <a:solidFill>
                  <a:schemeClr val="tx1"/>
                </a:solidFill>
              </a:rPr>
              <a:t> function is really just calling itself!</a:t>
            </a:r>
          </a:p>
        </p:txBody>
      </p:sp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370440" y="5475110"/>
            <a:ext cx="42315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Will that work?  </a:t>
            </a:r>
            <a:r>
              <a:rPr lang="en-US" sz="2000" dirty="0">
                <a:solidFill>
                  <a:srgbClr val="FF0000"/>
                </a:solidFill>
              </a:rPr>
              <a:t>Yup! </a:t>
            </a:r>
          </a:p>
        </p:txBody>
      </p:sp>
      <p:sp>
        <p:nvSpPr>
          <p:cNvPr id="46" name="Text Box 7"/>
          <p:cNvSpPr txBox="1">
            <a:spLocks noChangeArrowheads="1"/>
          </p:cNvSpPr>
          <p:nvPr/>
        </p:nvSpPr>
        <p:spPr bwMode="auto">
          <a:xfrm>
            <a:off x="114481" y="3514872"/>
            <a:ext cx="475113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dirty="0">
                <a:solidFill>
                  <a:srgbClr val="FF0000"/>
                </a:solidFill>
              </a:rPr>
              <a:t>magic </a:t>
            </a:r>
            <a:r>
              <a:rPr lang="en-US" sz="2000" dirty="0">
                <a:solidFill>
                  <a:schemeClr val="tx1"/>
                </a:solidFill>
              </a:rPr>
              <a:t>function hid this from us, but that’s what’s really happening!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215167" y="4364672"/>
            <a:ext cx="46504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OK, well in that case, let’s replace our calls to the magic function with calls directly to our own function.</a:t>
            </a:r>
          </a:p>
        </p:txBody>
      </p:sp>
      <p:sp>
        <p:nvSpPr>
          <p:cNvPr id="48" name="Rectangle 5"/>
          <p:cNvSpPr txBox="1">
            <a:spLocks noChangeArrowheads="1"/>
          </p:cNvSpPr>
          <p:nvPr/>
        </p:nvSpPr>
        <p:spPr bwMode="auto">
          <a:xfrm>
            <a:off x="-815182" y="-14989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/>
              <a:t>Step #5: </a:t>
            </a:r>
            <a:r>
              <a:rPr lang="en-US" sz="3200" kern="0">
                <a:solidFill>
                  <a:schemeClr val="accent2"/>
                </a:solidFill>
              </a:rPr>
              <a:t>Remove the magic</a:t>
            </a:r>
            <a:endParaRPr lang="en-US" sz="3200" kern="0" dirty="0">
              <a:solidFill>
                <a:schemeClr val="accent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02213" y="943324"/>
            <a:ext cx="4796127" cy="4410069"/>
            <a:chOff x="5002213" y="943324"/>
            <a:chExt cx="4796127" cy="4410069"/>
          </a:xfrm>
        </p:grpSpPr>
        <p:grpSp>
          <p:nvGrpSpPr>
            <p:cNvPr id="60" name="Group 59"/>
            <p:cNvGrpSpPr/>
            <p:nvPr/>
          </p:nvGrpSpPr>
          <p:grpSpPr>
            <a:xfrm>
              <a:off x="5002213" y="943324"/>
              <a:ext cx="4322762" cy="4410069"/>
              <a:chOff x="5002213" y="943324"/>
              <a:chExt cx="4322762" cy="4410069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5002213" y="943324"/>
                <a:ext cx="4065587" cy="4410069"/>
                <a:chOff x="5002213" y="1235164"/>
                <a:chExt cx="4065587" cy="4410069"/>
              </a:xfrm>
            </p:grpSpPr>
            <p:sp>
              <p:nvSpPr>
                <p:cNvPr id="65" name="Rectangle 2"/>
                <p:cNvSpPr>
                  <a:spLocks noChangeArrowheads="1"/>
                </p:cNvSpPr>
                <p:nvPr/>
              </p:nvSpPr>
              <p:spPr bwMode="auto">
                <a:xfrm>
                  <a:off x="5010150" y="1250066"/>
                  <a:ext cx="4057650" cy="4356190"/>
                </a:xfrm>
                <a:prstGeom prst="rect">
                  <a:avLst/>
                </a:prstGeom>
                <a:solidFill>
                  <a:srgbClr val="FFF3E7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030788" y="3706241"/>
                  <a:ext cx="2279650" cy="19389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200" b="1" dirty="0"/>
                    <a:t>{</a:t>
                  </a:r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r>
                    <a:rPr lang="en-US" sz="1200" b="1" dirty="0"/>
                    <a:t>}</a:t>
                  </a:r>
                </a:p>
              </p:txBody>
            </p:sp>
            <p:sp>
              <p:nvSpPr>
                <p:cNvPr id="6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383213" y="3391921"/>
                  <a:ext cx="3656012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dirty="0"/>
                    <a:t>biggest(                    )</a:t>
                  </a:r>
                </a:p>
              </p:txBody>
            </p:sp>
            <p:sp>
              <p:nvSpPr>
                <p:cNvPr id="68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5002213" y="3391921"/>
                  <a:ext cx="2279650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/>
                    <a:t>int</a:t>
                  </a:r>
                </a:p>
              </p:txBody>
            </p:sp>
            <p:sp>
              <p:nvSpPr>
                <p:cNvPr id="69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6257350" y="3410971"/>
                  <a:ext cx="1508125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dirty="0">
                      <a:solidFill>
                        <a:srgbClr val="6600CC"/>
                      </a:solidFill>
                    </a:rPr>
                    <a:t>Node *cur</a:t>
                  </a: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5030788" y="1235164"/>
                  <a:ext cx="3989387" cy="11849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600" dirty="0" err="1"/>
                    <a:t>struct</a:t>
                  </a:r>
                  <a:r>
                    <a:rPr lang="en-US" sz="1600" dirty="0"/>
                    <a:t> Node</a:t>
                  </a:r>
                </a:p>
                <a:p>
                  <a:pPr algn="l"/>
                  <a:r>
                    <a:rPr lang="en-US" sz="1100" b="1" dirty="0"/>
                    <a:t>{</a:t>
                  </a:r>
                </a:p>
                <a:p>
                  <a:pPr algn="l"/>
                  <a:r>
                    <a:rPr lang="en-US" sz="1600" dirty="0"/>
                    <a:t>    </a:t>
                  </a:r>
                  <a:r>
                    <a:rPr lang="en-US" sz="1600" dirty="0" err="1"/>
                    <a:t>int</a:t>
                  </a:r>
                  <a:r>
                    <a:rPr lang="en-US" sz="1600" dirty="0"/>
                    <a:t> </a:t>
                  </a:r>
                  <a:r>
                    <a:rPr lang="en-US" sz="1600" dirty="0" err="1"/>
                    <a:t>val</a:t>
                  </a:r>
                  <a:r>
                    <a:rPr lang="en-US" sz="1600" dirty="0"/>
                    <a:t>;</a:t>
                  </a:r>
                </a:p>
                <a:p>
                  <a:pPr algn="l"/>
                  <a:r>
                    <a:rPr lang="en-US" sz="1600" dirty="0"/>
                    <a:t>    Node *next;</a:t>
                  </a:r>
                </a:p>
                <a:p>
                  <a:pPr algn="l"/>
                  <a:r>
                    <a:rPr lang="en-US" sz="1200" b="1" dirty="0"/>
                    <a:t>};</a:t>
                  </a:r>
                </a:p>
              </p:txBody>
            </p:sp>
          </p:grpSp>
          <p:sp>
            <p:nvSpPr>
              <p:cNvPr id="62" name="Text Box 52"/>
              <p:cNvSpPr txBox="1">
                <a:spLocks noChangeArrowheads="1"/>
              </p:cNvSpPr>
              <p:nvPr/>
            </p:nvSpPr>
            <p:spPr bwMode="auto">
              <a:xfrm>
                <a:off x="5230813" y="3560644"/>
                <a:ext cx="4094162" cy="641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dirty="0"/>
                  <a:t>if (</a:t>
                </a:r>
                <a:r>
                  <a:rPr lang="en-US" sz="1600" dirty="0">
                    <a:solidFill>
                      <a:srgbClr val="6600CC"/>
                    </a:solidFill>
                  </a:rPr>
                  <a:t>cur-&gt;next == </a:t>
                </a:r>
                <a:r>
                  <a:rPr lang="en-US" sz="1600" dirty="0" err="1">
                    <a:solidFill>
                      <a:srgbClr val="FF0000"/>
                    </a:solidFill>
                  </a:rPr>
                  <a:t>nullptr</a:t>
                </a:r>
                <a:r>
                  <a:rPr lang="en-US" dirty="0"/>
                  <a:t>) </a:t>
                </a:r>
                <a:r>
                  <a:rPr lang="en-US" sz="1200" dirty="0"/>
                  <a:t> // the only node</a:t>
                </a:r>
              </a:p>
              <a:p>
                <a:pPr algn="l"/>
                <a:r>
                  <a:rPr lang="en-US" dirty="0"/>
                  <a:t>    return </a:t>
                </a:r>
                <a:r>
                  <a:rPr lang="en-US" dirty="0">
                    <a:solidFill>
                      <a:srgbClr val="6600CC"/>
                    </a:solidFill>
                  </a:rPr>
                  <a:t>cur-&gt;</a:t>
                </a:r>
                <a:r>
                  <a:rPr lang="en-US" dirty="0" err="1">
                    <a:solidFill>
                      <a:srgbClr val="6600CC"/>
                    </a:solidFill>
                  </a:rPr>
                  <a:t>val</a:t>
                </a:r>
                <a:r>
                  <a:rPr lang="en-US" dirty="0"/>
                  <a:t>;   </a:t>
                </a:r>
                <a:r>
                  <a:rPr lang="en-US" sz="1200" dirty="0"/>
                  <a:t>// so return its value</a:t>
                </a:r>
              </a:p>
            </p:txBody>
          </p:sp>
        </p:grpSp>
        <p:sp>
          <p:nvSpPr>
            <p:cNvPr id="74" name="Text Box 18"/>
            <p:cNvSpPr txBox="1">
              <a:spLocks noChangeArrowheads="1"/>
            </p:cNvSpPr>
            <p:nvPr/>
          </p:nvSpPr>
          <p:spPr bwMode="auto">
            <a:xfrm>
              <a:off x="5219614" y="4272088"/>
              <a:ext cx="143384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rest</a:t>
              </a:r>
              <a:r>
                <a:rPr lang="en-US" sz="1050" dirty="0"/>
                <a:t> </a:t>
              </a:r>
              <a:r>
                <a:rPr lang="en-US" sz="1600" dirty="0"/>
                <a:t>=</a:t>
              </a:r>
              <a:endParaRPr lang="en-US" sz="1000" dirty="0"/>
            </a:p>
          </p:txBody>
        </p:sp>
        <p:sp>
          <p:nvSpPr>
            <p:cNvPr id="75" name="Text Box 63"/>
            <p:cNvSpPr txBox="1">
              <a:spLocks noChangeArrowheads="1"/>
            </p:cNvSpPr>
            <p:nvPr/>
          </p:nvSpPr>
          <p:spPr bwMode="auto">
            <a:xfrm>
              <a:off x="5223559" y="4635070"/>
              <a:ext cx="4574781" cy="569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400" dirty="0"/>
                <a:t>// pick biggest of 1</a:t>
              </a:r>
              <a:r>
                <a:rPr lang="en-US" sz="1400" baseline="30000" dirty="0"/>
                <a:t>st</a:t>
              </a:r>
              <a:r>
                <a:rPr lang="en-US" sz="1400" dirty="0"/>
                <a:t> node and last n-1 nodes</a:t>
              </a:r>
            </a:p>
            <a:p>
              <a:pPr algn="l"/>
              <a:r>
                <a:rPr lang="en-US" sz="1700" dirty="0"/>
                <a:t>return max( rest , cur-&gt;</a:t>
              </a:r>
              <a:r>
                <a:rPr lang="en-US" sz="1700" dirty="0" err="1"/>
                <a:t>val</a:t>
              </a:r>
              <a:r>
                <a:rPr lang="en-US" sz="1700" dirty="0"/>
                <a:t> );</a:t>
              </a:r>
              <a:endParaRPr lang="en-US" sz="1100" dirty="0"/>
            </a:p>
          </p:txBody>
        </p:sp>
      </p:grpSp>
      <p:sp>
        <p:nvSpPr>
          <p:cNvPr id="76" name="Text Box 8"/>
          <p:cNvSpPr txBox="1">
            <a:spLocks noChangeArrowheads="1"/>
          </p:cNvSpPr>
          <p:nvPr/>
        </p:nvSpPr>
        <p:spPr bwMode="auto">
          <a:xfrm>
            <a:off x="5038928" y="2212806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magicbiggest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6600CC"/>
                </a:solidFill>
              </a:rPr>
              <a:t>Node *n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78" name="Rectangle 102"/>
          <p:cNvSpPr>
            <a:spLocks noChangeArrowheads="1"/>
          </p:cNvSpPr>
          <p:nvPr/>
        </p:nvSpPr>
        <p:spPr bwMode="auto">
          <a:xfrm>
            <a:off x="6812974" y="4265738"/>
            <a:ext cx="22413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biggest(cur-&gt;next);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6691" y="4266938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magic</a:t>
            </a:r>
            <a:endParaRPr lang="en-US" dirty="0"/>
          </a:p>
        </p:txBody>
      </p:sp>
      <p:sp>
        <p:nvSpPr>
          <p:cNvPr id="50" name="AutoShape 46"/>
          <p:cNvSpPr>
            <a:spLocks noChangeArrowheads="1"/>
          </p:cNvSpPr>
          <p:nvPr/>
        </p:nvSpPr>
        <p:spPr bwMode="auto">
          <a:xfrm flipH="1">
            <a:off x="4514850" y="164623"/>
            <a:ext cx="4374388" cy="1225340"/>
          </a:xfrm>
          <a:prstGeom prst="wedgeRoundRectCallout">
            <a:avLst>
              <a:gd name="adj1" fmla="val 9869"/>
              <a:gd name="adj2" fmla="val 142815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magicbiggest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rgbClr val="6600CC"/>
                </a:solidFill>
              </a:rPr>
              <a:t>Node *n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{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    return biggest(n);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49" name="Straight Arrow Connector 48"/>
          <p:cNvCxnSpPr/>
          <p:nvPr/>
        </p:nvCxnSpPr>
        <p:spPr bwMode="auto">
          <a:xfrm>
            <a:off x="5679822" y="3385328"/>
            <a:ext cx="1073738" cy="991981"/>
          </a:xfrm>
          <a:prstGeom prst="straightConnector1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 flipV="1">
            <a:off x="7310438" y="553453"/>
            <a:ext cx="200511" cy="3724191"/>
          </a:xfrm>
          <a:prstGeom prst="straightConnector1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Arrow Connector 51"/>
          <p:cNvCxnSpPr/>
          <p:nvPr/>
        </p:nvCxnSpPr>
        <p:spPr bwMode="auto">
          <a:xfrm flipH="1">
            <a:off x="5750924" y="1124188"/>
            <a:ext cx="468752" cy="2012133"/>
          </a:xfrm>
          <a:prstGeom prst="straightConnector1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" name="Group 6"/>
          <p:cNvGrpSpPr/>
          <p:nvPr/>
        </p:nvGrpSpPr>
        <p:grpSpPr>
          <a:xfrm>
            <a:off x="5159402" y="6161803"/>
            <a:ext cx="4249484" cy="370712"/>
            <a:chOff x="5159402" y="6161803"/>
            <a:chExt cx="4249484" cy="370712"/>
          </a:xfrm>
        </p:grpSpPr>
        <p:sp>
          <p:nvSpPr>
            <p:cNvPr id="83" name="Text Box 15"/>
            <p:cNvSpPr txBox="1">
              <a:spLocks noChangeArrowheads="1"/>
            </p:cNvSpPr>
            <p:nvPr/>
          </p:nvSpPr>
          <p:spPr bwMode="auto">
            <a:xfrm>
              <a:off x="5159402" y="6161803"/>
              <a:ext cx="424948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600" dirty="0" err="1"/>
                <a:t>int</a:t>
              </a:r>
              <a:r>
                <a:rPr lang="en-US" sz="1600" dirty="0"/>
                <a:t> biggest</a:t>
              </a:r>
              <a:r>
                <a:rPr lang="en-US" dirty="0"/>
                <a:t> = </a:t>
              </a:r>
              <a:r>
                <a:rPr lang="en-US" dirty="0" err="1"/>
                <a:t>magicbiggest</a:t>
              </a:r>
              <a:r>
                <a:rPr lang="en-US" dirty="0"/>
                <a:t>( </a:t>
              </a:r>
              <a:r>
                <a:rPr lang="en-US" dirty="0">
                  <a:solidFill>
                    <a:srgbClr val="6600CC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             </a:t>
              </a:r>
              <a:r>
                <a:rPr lang="en-US" dirty="0"/>
                <a:t>); </a:t>
              </a:r>
              <a:r>
                <a:rPr lang="en-US" sz="1200" dirty="0"/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4" name="Rectangle 19"/>
            <p:cNvSpPr>
              <a:spLocks noChangeArrowheads="1"/>
            </p:cNvSpPr>
            <p:nvPr/>
          </p:nvSpPr>
          <p:spPr bwMode="auto">
            <a:xfrm>
              <a:off x="7889287" y="6165803"/>
              <a:ext cx="1200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cur-&gt;next</a:t>
              </a:r>
            </a:p>
          </p:txBody>
        </p:sp>
      </p:grpSp>
      <p:sp>
        <p:nvSpPr>
          <p:cNvPr id="86" name="AutoShape 46"/>
          <p:cNvSpPr>
            <a:spLocks noChangeArrowheads="1"/>
          </p:cNvSpPr>
          <p:nvPr/>
        </p:nvSpPr>
        <p:spPr bwMode="auto">
          <a:xfrm flipH="1">
            <a:off x="70635" y="2018122"/>
            <a:ext cx="4650449" cy="2202017"/>
          </a:xfrm>
          <a:prstGeom prst="wedgeRoundRectCallout">
            <a:avLst>
              <a:gd name="adj1" fmla="val -59920"/>
              <a:gd name="adj2" fmla="val 60478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But if our function calls itself, what stops it from running on forever?</a:t>
            </a:r>
            <a:endParaRPr lang="en-US" sz="2000" b="1" dirty="0">
              <a:solidFill>
                <a:schemeClr val="tx1"/>
              </a:solidFill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Right! Our </a:t>
            </a:r>
            <a:r>
              <a:rPr lang="en-US" sz="2000" dirty="0">
                <a:solidFill>
                  <a:srgbClr val="FF0000"/>
                </a:solidFill>
              </a:rPr>
              <a:t>base case code</a:t>
            </a:r>
            <a:r>
              <a:rPr lang="en-US" sz="2000" dirty="0">
                <a:solidFill>
                  <a:schemeClr val="tx1"/>
                </a:solidFill>
              </a:rPr>
              <a:t> ensures that our function eventually stops calling itself!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43231E-6 L -0.06267 0.00023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0023 L 0.00105 -0.09584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481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22222E-6 L -0.00017 -0.09769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88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00017 -0.09814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 build="p"/>
      <p:bldP spid="45" grpId="0"/>
      <p:bldP spid="46" grpId="0" build="p"/>
      <p:bldP spid="47" grpId="0"/>
      <p:bldP spid="76" grpId="0"/>
      <p:bldP spid="78" grpId="0"/>
      <p:bldP spid="4" grpId="0"/>
      <p:bldP spid="50" grpId="0" animBg="1"/>
      <p:bldP spid="50" grpId="1" animBg="1"/>
      <p:bldP spid="86" grpId="0" build="p" animBg="1"/>
      <p:bldP spid="86" grpId="1" build="allAtOnce" animBg="1"/>
      <p:bldP spid="86" grpId="2" build="allAtOnce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ECA2-FE04-42AA-B337-382E85568428}" type="slidenum">
              <a:rPr lang="en-US"/>
              <a:pPr/>
              <a:t>47</a:t>
            </a:fld>
            <a:endParaRPr lang="en-US"/>
          </a:p>
        </p:txBody>
      </p:sp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-485775" y="-200025"/>
            <a:ext cx="7972425" cy="1143000"/>
          </a:xfrm>
        </p:spPr>
        <p:txBody>
          <a:bodyPr/>
          <a:lstStyle/>
          <a:p>
            <a:r>
              <a:rPr lang="en-US" sz="3000"/>
              <a:t>Step #6: </a:t>
            </a:r>
            <a:r>
              <a:rPr lang="en-US" sz="3000">
                <a:solidFill>
                  <a:schemeClr val="accent2"/>
                </a:solidFill>
              </a:rPr>
              <a:t>Validating our Function</a:t>
            </a:r>
          </a:p>
        </p:txBody>
      </p:sp>
      <p:sp>
        <p:nvSpPr>
          <p:cNvPr id="911363" name="Rectangle 3"/>
          <p:cNvSpPr>
            <a:spLocks noChangeArrowheads="1"/>
          </p:cNvSpPr>
          <p:nvPr/>
        </p:nvSpPr>
        <p:spPr bwMode="auto">
          <a:xfrm>
            <a:off x="4286250" y="3914775"/>
            <a:ext cx="4819650" cy="2779713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 main()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endParaRPr lang="en-US" sz="15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sz="10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sz="10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sz="10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sz="10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sz="10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11422" name="Text Box 62"/>
          <p:cNvSpPr txBox="1">
            <a:spLocks noChangeArrowheads="1"/>
          </p:cNvSpPr>
          <p:nvPr/>
        </p:nvSpPr>
        <p:spPr bwMode="auto">
          <a:xfrm>
            <a:off x="1778851" y="962025"/>
            <a:ext cx="5867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Don’t forget to test your function!</a:t>
            </a:r>
          </a:p>
        </p:txBody>
      </p:sp>
      <p:sp>
        <p:nvSpPr>
          <p:cNvPr id="911434" name="Rectangle 74"/>
          <p:cNvSpPr>
            <a:spLocks noChangeArrowheads="1"/>
          </p:cNvSpPr>
          <p:nvPr/>
        </p:nvSpPr>
        <p:spPr bwMode="auto">
          <a:xfrm>
            <a:off x="4629150" y="4462463"/>
            <a:ext cx="4416425" cy="915987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Node *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head1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= mkLstWith1Item();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/>
            <a:endParaRPr lang="en-US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/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cout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&lt;&lt; biggest( 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head1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);</a:t>
            </a:r>
          </a:p>
        </p:txBody>
      </p:sp>
      <p:sp>
        <p:nvSpPr>
          <p:cNvPr id="911479" name="Rectangle 119"/>
          <p:cNvSpPr>
            <a:spLocks noChangeArrowheads="1"/>
          </p:cNvSpPr>
          <p:nvPr/>
        </p:nvSpPr>
        <p:spPr bwMode="auto">
          <a:xfrm>
            <a:off x="4638675" y="5491163"/>
            <a:ext cx="45529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Node *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head2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= mkLstWith2Items();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/>
            <a:endParaRPr lang="en-US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/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cout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&lt;&lt; biggest( 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head2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);</a:t>
            </a:r>
          </a:p>
        </p:txBody>
      </p:sp>
      <p:sp>
        <p:nvSpPr>
          <p:cNvPr id="104" name="Text Box 62"/>
          <p:cNvSpPr txBox="1">
            <a:spLocks noChangeArrowheads="1"/>
          </p:cNvSpPr>
          <p:nvPr/>
        </p:nvSpPr>
        <p:spPr bwMode="auto">
          <a:xfrm>
            <a:off x="604008" y="1690251"/>
            <a:ext cx="80560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Since the problem states that the list is never empty…</a:t>
            </a:r>
          </a:p>
        </p:txBody>
      </p:sp>
      <p:sp>
        <p:nvSpPr>
          <p:cNvPr id="105" name="Text Box 62"/>
          <p:cNvSpPr txBox="1">
            <a:spLocks noChangeArrowheads="1"/>
          </p:cNvSpPr>
          <p:nvPr/>
        </p:nvSpPr>
        <p:spPr bwMode="auto">
          <a:xfrm>
            <a:off x="765020" y="2425760"/>
            <a:ext cx="78950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The two simplest test cases would be a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one-node list </a:t>
            </a:r>
            <a:r>
              <a:rPr lang="en-US" sz="2400" dirty="0"/>
              <a:t>and a </a:t>
            </a:r>
            <a:r>
              <a:rPr lang="en-US" sz="2400" dirty="0">
                <a:solidFill>
                  <a:srgbClr val="FF0000"/>
                </a:solidFill>
              </a:rPr>
              <a:t>two-node list</a:t>
            </a:r>
            <a:r>
              <a:rPr lang="en-US" sz="2400" dirty="0"/>
              <a:t>!</a:t>
            </a:r>
          </a:p>
        </p:txBody>
      </p:sp>
      <p:grpSp>
        <p:nvGrpSpPr>
          <p:cNvPr id="106" name="Group 154"/>
          <p:cNvGrpSpPr>
            <a:grpSpLocks/>
          </p:cNvGrpSpPr>
          <p:nvPr/>
        </p:nvGrpSpPr>
        <p:grpSpPr bwMode="auto">
          <a:xfrm>
            <a:off x="139699" y="3530601"/>
            <a:ext cx="4322763" cy="2600325"/>
            <a:chOff x="102" y="2424"/>
            <a:chExt cx="2723" cy="1824"/>
          </a:xfrm>
        </p:grpSpPr>
        <p:sp>
          <p:nvSpPr>
            <p:cNvPr id="107" name="Rectangle 155"/>
            <p:cNvSpPr>
              <a:spLocks noChangeArrowheads="1"/>
            </p:cNvSpPr>
            <p:nvPr/>
          </p:nvSpPr>
          <p:spPr bwMode="auto">
            <a:xfrm>
              <a:off x="107" y="2424"/>
              <a:ext cx="2526" cy="1824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8" name="Text Box 156"/>
            <p:cNvSpPr txBox="1">
              <a:spLocks noChangeArrowheads="1"/>
            </p:cNvSpPr>
            <p:nvPr/>
          </p:nvSpPr>
          <p:spPr bwMode="auto">
            <a:xfrm>
              <a:off x="246" y="2810"/>
              <a:ext cx="2579" cy="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sz="1600" dirty="0">
                  <a:solidFill>
                    <a:srgbClr val="6600CC"/>
                  </a:solidFill>
                </a:rPr>
                <a:t>cur-&gt;next == </a:t>
              </a:r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r>
                <a:rPr lang="en-US" dirty="0"/>
                <a:t>) </a:t>
              </a:r>
              <a:r>
                <a:rPr lang="en-US" sz="1200" dirty="0"/>
                <a:t> // the only node</a:t>
              </a:r>
            </a:p>
            <a:p>
              <a:pPr algn="l"/>
              <a:r>
                <a:rPr lang="en-US" dirty="0"/>
                <a:t>    return </a:t>
              </a:r>
              <a:r>
                <a:rPr lang="en-US" dirty="0">
                  <a:solidFill>
                    <a:srgbClr val="6600CC"/>
                  </a:solidFill>
                </a:rPr>
                <a:t>cur-&gt;</a:t>
              </a:r>
              <a:r>
                <a:rPr lang="en-US" dirty="0" err="1">
                  <a:solidFill>
                    <a:srgbClr val="6600CC"/>
                  </a:solidFill>
                </a:rPr>
                <a:t>val</a:t>
              </a:r>
              <a:r>
                <a:rPr lang="en-US" dirty="0"/>
                <a:t>;   </a:t>
              </a:r>
              <a:r>
                <a:rPr lang="en-US" sz="1200" dirty="0"/>
                <a:t>// so return its value</a:t>
              </a:r>
            </a:p>
          </p:txBody>
        </p:sp>
        <p:sp>
          <p:nvSpPr>
            <p:cNvPr id="109" name="Rectangle 158"/>
            <p:cNvSpPr>
              <a:spLocks noChangeArrowheads="1"/>
            </p:cNvSpPr>
            <p:nvPr/>
          </p:nvSpPr>
          <p:spPr bwMode="auto">
            <a:xfrm>
              <a:off x="896" y="3354"/>
              <a:ext cx="14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6600CC"/>
                  </a:solidFill>
                </a:rPr>
                <a:t>biggest(</a:t>
              </a:r>
              <a:r>
                <a:rPr lang="en-US" sz="1400" dirty="0">
                  <a:solidFill>
                    <a:srgbClr val="6600CC"/>
                  </a:solidFill>
                </a:rPr>
                <a:t> </a:t>
              </a:r>
              <a:r>
                <a:rPr lang="en-US" dirty="0">
                  <a:solidFill>
                    <a:srgbClr val="6600CC"/>
                  </a:solidFill>
                </a:rPr>
                <a:t>cur-&gt;next );</a:t>
              </a:r>
            </a:p>
          </p:txBody>
        </p:sp>
        <p:sp>
          <p:nvSpPr>
            <p:cNvPr id="110" name="Text Box 159"/>
            <p:cNvSpPr txBox="1">
              <a:spLocks noChangeArrowheads="1"/>
            </p:cNvSpPr>
            <p:nvPr/>
          </p:nvSpPr>
          <p:spPr bwMode="auto">
            <a:xfrm>
              <a:off x="120" y="2678"/>
              <a:ext cx="1436" cy="1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 b="1" dirty="0"/>
                <a:t>{</a:t>
              </a:r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r>
                <a:rPr lang="en-US" sz="1200" b="1" dirty="0"/>
                <a:t>}</a:t>
              </a:r>
            </a:p>
            <a:p>
              <a:pPr algn="l"/>
              <a:endParaRPr lang="en-US" sz="1200" dirty="0"/>
            </a:p>
            <a:p>
              <a:pPr algn="l"/>
              <a:r>
                <a:rPr lang="en-US" sz="1200" dirty="0"/>
                <a:t> </a:t>
              </a:r>
            </a:p>
          </p:txBody>
        </p:sp>
        <p:sp>
          <p:nvSpPr>
            <p:cNvPr id="111" name="Text Box 160"/>
            <p:cNvSpPr txBox="1">
              <a:spLocks noChangeArrowheads="1"/>
            </p:cNvSpPr>
            <p:nvPr/>
          </p:nvSpPr>
          <p:spPr bwMode="auto">
            <a:xfrm>
              <a:off x="342" y="2480"/>
              <a:ext cx="230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biggest(                  )</a:t>
              </a:r>
            </a:p>
          </p:txBody>
        </p:sp>
        <p:sp>
          <p:nvSpPr>
            <p:cNvPr id="112" name="Text Box 161"/>
            <p:cNvSpPr txBox="1">
              <a:spLocks noChangeArrowheads="1"/>
            </p:cNvSpPr>
            <p:nvPr/>
          </p:nvSpPr>
          <p:spPr bwMode="auto">
            <a:xfrm>
              <a:off x="102" y="2480"/>
              <a:ext cx="14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  <p:sp>
          <p:nvSpPr>
            <p:cNvPr id="113" name="Text Box 162"/>
            <p:cNvSpPr txBox="1">
              <a:spLocks noChangeArrowheads="1"/>
            </p:cNvSpPr>
            <p:nvPr/>
          </p:nvSpPr>
          <p:spPr bwMode="auto">
            <a:xfrm>
              <a:off x="855" y="2492"/>
              <a:ext cx="95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>
                  <a:solidFill>
                    <a:srgbClr val="6600CC"/>
                  </a:solidFill>
                </a:rPr>
                <a:t>Node *cur</a:t>
              </a:r>
            </a:p>
          </p:txBody>
        </p:sp>
        <p:sp>
          <p:nvSpPr>
            <p:cNvPr id="125" name="Text Box 163"/>
            <p:cNvSpPr txBox="1">
              <a:spLocks noChangeArrowheads="1"/>
            </p:cNvSpPr>
            <p:nvPr/>
          </p:nvSpPr>
          <p:spPr bwMode="auto">
            <a:xfrm>
              <a:off x="252" y="3692"/>
              <a:ext cx="244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return max ( rest, cur-&gt;</a:t>
              </a:r>
              <a:r>
                <a:rPr lang="en-US" dirty="0" err="1"/>
                <a:t>val</a:t>
              </a:r>
              <a:r>
                <a:rPr lang="en-US" dirty="0"/>
                <a:t> );</a:t>
              </a:r>
              <a:endParaRPr lang="en-US" sz="1200" dirty="0"/>
            </a:p>
          </p:txBody>
        </p:sp>
        <p:sp>
          <p:nvSpPr>
            <p:cNvPr id="128" name="Text Box 164"/>
            <p:cNvSpPr txBox="1">
              <a:spLocks noChangeArrowheads="1"/>
            </p:cNvSpPr>
            <p:nvPr/>
          </p:nvSpPr>
          <p:spPr bwMode="auto">
            <a:xfrm>
              <a:off x="246" y="3355"/>
              <a:ext cx="88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rest =</a:t>
              </a:r>
            </a:p>
            <a:p>
              <a:pPr algn="l"/>
              <a:r>
                <a:rPr lang="en-US" sz="1000" dirty="0"/>
                <a:t>	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1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1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22" grpId="0"/>
      <p:bldP spid="911434" grpId="0" animBg="1"/>
      <p:bldP spid="911479" grpId="0"/>
      <p:bldP spid="104" grpId="0"/>
      <p:bldP spid="10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5C21-2495-46FF-9510-C9EACE3BBACC}" type="slidenum">
              <a:rPr lang="en-US"/>
              <a:pPr/>
              <a:t>48</a:t>
            </a:fld>
            <a:endParaRPr lang="en-US"/>
          </a:p>
        </p:txBody>
      </p:sp>
      <p:sp>
        <p:nvSpPr>
          <p:cNvPr id="727123" name="Text Box 83"/>
          <p:cNvSpPr txBox="1">
            <a:spLocks noChangeArrowheads="1"/>
          </p:cNvSpPr>
          <p:nvPr/>
        </p:nvSpPr>
        <p:spPr bwMode="auto">
          <a:xfrm>
            <a:off x="5666866" y="4386772"/>
            <a:ext cx="3359150" cy="243363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{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Node *head;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...   // create linked list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biggest(head);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}</a:t>
            </a:r>
          </a:p>
        </p:txBody>
      </p:sp>
      <p:pic>
        <p:nvPicPr>
          <p:cNvPr id="727113" name="Picture 7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904875"/>
            <a:ext cx="1554163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7126" name="Text Box 86"/>
          <p:cNvSpPr txBox="1">
            <a:spLocks noChangeArrowheads="1"/>
          </p:cNvSpPr>
          <p:nvPr/>
        </p:nvSpPr>
        <p:spPr bwMode="auto">
          <a:xfrm>
            <a:off x="8245475" y="1677988"/>
            <a:ext cx="617538" cy="201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rgbClr val="6600CC"/>
                </a:solidFill>
              </a:rPr>
              <a:t>1200</a:t>
            </a:r>
          </a:p>
          <a:p>
            <a:endParaRPr lang="en-US" sz="1200" dirty="0">
              <a:solidFill>
                <a:srgbClr val="6600CC"/>
              </a:solidFill>
            </a:endParaRPr>
          </a:p>
          <a:p>
            <a:endParaRPr lang="en-US" sz="12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r>
              <a:rPr lang="en-US" sz="1500" dirty="0">
                <a:solidFill>
                  <a:srgbClr val="6600CC"/>
                </a:solidFill>
              </a:rPr>
              <a:t>1300</a:t>
            </a:r>
          </a:p>
          <a:p>
            <a:endParaRPr lang="en-US" sz="1500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sz="800" dirty="0">
              <a:solidFill>
                <a:srgbClr val="6600CC"/>
              </a:solidFill>
            </a:endParaRPr>
          </a:p>
          <a:p>
            <a:r>
              <a:rPr lang="en-US" sz="1500" dirty="0">
                <a:solidFill>
                  <a:srgbClr val="6600CC"/>
                </a:solidFill>
              </a:rPr>
              <a:t>1400</a:t>
            </a:r>
          </a:p>
        </p:txBody>
      </p:sp>
      <p:sp>
        <p:nvSpPr>
          <p:cNvPr id="727044" name="Text Box 4"/>
          <p:cNvSpPr txBox="1">
            <a:spLocks noChangeArrowheads="1"/>
          </p:cNvSpPr>
          <p:nvPr/>
        </p:nvSpPr>
        <p:spPr bwMode="auto">
          <a:xfrm>
            <a:off x="370448" y="4673260"/>
            <a:ext cx="4737100" cy="2062103"/>
          </a:xfrm>
          <a:prstGeom prst="rect">
            <a:avLst/>
          </a:prstGeom>
          <a:solidFill>
            <a:srgbClr val="FBFFF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biggest(Node *cur)</a:t>
            </a:r>
          </a:p>
          <a:p>
            <a:pPr algn="l"/>
            <a:r>
              <a:rPr lang="en-US" sz="1200" dirty="0"/>
              <a:t>{</a:t>
            </a:r>
          </a:p>
          <a:p>
            <a:pPr algn="l"/>
            <a:r>
              <a:rPr lang="en-US" sz="1700" dirty="0"/>
              <a:t>    if (cur-&gt;next == </a:t>
            </a:r>
            <a:r>
              <a:rPr lang="en-US" sz="1700" dirty="0" err="1">
                <a:solidFill>
                  <a:srgbClr val="FF0000"/>
                </a:solidFill>
              </a:rPr>
              <a:t>nullptr</a:t>
            </a:r>
            <a:r>
              <a:rPr lang="en-US" sz="1700" dirty="0"/>
              <a:t>)  </a:t>
            </a:r>
            <a:br>
              <a:rPr lang="en-US" sz="1700" dirty="0"/>
            </a:br>
            <a:r>
              <a:rPr lang="en-US" sz="1700" dirty="0"/>
              <a:t>          return(cur-&gt;</a:t>
            </a:r>
            <a:r>
              <a:rPr lang="en-US" sz="1700" dirty="0" err="1"/>
              <a:t>val</a:t>
            </a:r>
            <a:r>
              <a:rPr lang="en-US" sz="1700" dirty="0"/>
              <a:t>);</a:t>
            </a:r>
          </a:p>
          <a:p>
            <a:pPr algn="l"/>
            <a:r>
              <a:rPr lang="en-US" sz="700" dirty="0"/>
              <a:t>    </a:t>
            </a:r>
          </a:p>
          <a:p>
            <a:pPr algn="l"/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rest = biggest( cur-&gt;next ); </a:t>
            </a:r>
            <a:br>
              <a:rPr lang="en-US" dirty="0"/>
            </a:br>
            <a:br>
              <a:rPr lang="en-US" sz="500" dirty="0"/>
            </a:br>
            <a:r>
              <a:rPr lang="en-US" dirty="0"/>
              <a:t>    return max( rest, cur-&gt;</a:t>
            </a:r>
            <a:r>
              <a:rPr lang="en-US" dirty="0" err="1"/>
              <a:t>val</a:t>
            </a:r>
            <a:r>
              <a:rPr lang="en-US" dirty="0"/>
              <a:t> );</a:t>
            </a:r>
          </a:p>
          <a:p>
            <a:pPr algn="l"/>
            <a:r>
              <a:rPr lang="en-US" sz="1100" b="1" dirty="0"/>
              <a:t>}</a:t>
            </a:r>
          </a:p>
        </p:txBody>
      </p:sp>
      <p:sp>
        <p:nvSpPr>
          <p:cNvPr id="727062" name="Text Box 22"/>
          <p:cNvSpPr txBox="1">
            <a:spLocks noChangeArrowheads="1"/>
          </p:cNvSpPr>
          <p:nvPr/>
        </p:nvSpPr>
        <p:spPr bwMode="auto">
          <a:xfrm>
            <a:off x="7607928" y="5861559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6600CC"/>
                </a:solidFill>
              </a:rPr>
              <a:t>1200</a:t>
            </a:r>
          </a:p>
        </p:txBody>
      </p:sp>
      <p:grpSp>
        <p:nvGrpSpPr>
          <p:cNvPr id="727065" name="Group 25"/>
          <p:cNvGrpSpPr>
            <a:grpSpLocks/>
          </p:cNvGrpSpPr>
          <p:nvPr/>
        </p:nvGrpSpPr>
        <p:grpSpPr bwMode="auto">
          <a:xfrm>
            <a:off x="6743700" y="1647825"/>
            <a:ext cx="900113" cy="371475"/>
            <a:chOff x="4248" y="1038"/>
            <a:chExt cx="567" cy="234"/>
          </a:xfrm>
        </p:grpSpPr>
        <p:sp>
          <p:nvSpPr>
            <p:cNvPr id="727066" name="Rectangle 26"/>
            <p:cNvSpPr>
              <a:spLocks noChangeArrowheads="1"/>
            </p:cNvSpPr>
            <p:nvPr/>
          </p:nvSpPr>
          <p:spPr bwMode="auto">
            <a:xfrm>
              <a:off x="4248" y="1104"/>
              <a:ext cx="480" cy="16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27067" name="Text Box 27"/>
            <p:cNvSpPr txBox="1">
              <a:spLocks noChangeArrowheads="1"/>
            </p:cNvSpPr>
            <p:nvPr/>
          </p:nvSpPr>
          <p:spPr bwMode="auto">
            <a:xfrm>
              <a:off x="4254" y="1038"/>
              <a:ext cx="5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solidFill>
                    <a:srgbClr val="9900FF"/>
                  </a:solidFill>
                </a:rPr>
                <a:t>  cur</a:t>
              </a:r>
              <a:r>
                <a:rPr lang="en-US" dirty="0">
                  <a:solidFill>
                    <a:srgbClr val="9900FF"/>
                  </a:solidFill>
                  <a:sym typeface="Wingdings" pitchFamily="2" charset="2"/>
                </a:rPr>
                <a:t></a:t>
              </a:r>
              <a:endParaRPr lang="en-US" dirty="0">
                <a:solidFill>
                  <a:srgbClr val="9900FF"/>
                </a:solidFill>
              </a:endParaRPr>
            </a:p>
          </p:txBody>
        </p:sp>
      </p:grpSp>
      <p:sp>
        <p:nvSpPr>
          <p:cNvPr id="727105" name="Rectangle 65"/>
          <p:cNvSpPr>
            <a:spLocks noChangeArrowheads="1"/>
          </p:cNvSpPr>
          <p:nvPr/>
        </p:nvSpPr>
        <p:spPr bwMode="auto">
          <a:xfrm>
            <a:off x="3790068" y="828675"/>
            <a:ext cx="771525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7122" name="Rectangle 82"/>
          <p:cNvSpPr>
            <a:spLocks noGrp="1" noChangeArrowheads="1"/>
          </p:cNvSpPr>
          <p:nvPr>
            <p:ph type="title"/>
          </p:nvPr>
        </p:nvSpPr>
        <p:spPr>
          <a:xfrm>
            <a:off x="5162550" y="-152400"/>
            <a:ext cx="3952875" cy="1143000"/>
          </a:xfrm>
          <a:noFill/>
          <a:ln/>
        </p:spPr>
        <p:txBody>
          <a:bodyPr/>
          <a:lstStyle/>
          <a:p>
            <a:r>
              <a:rPr lang="en-US" sz="3000" dirty="0"/>
              <a:t>Biggest-in-List Trace-through</a:t>
            </a:r>
          </a:p>
        </p:txBody>
      </p:sp>
      <p:sp>
        <p:nvSpPr>
          <p:cNvPr id="53" name="Line 147"/>
          <p:cNvSpPr>
            <a:spLocks noChangeShapeType="1"/>
          </p:cNvSpPr>
          <p:nvPr/>
        </p:nvSpPr>
        <p:spPr bwMode="auto">
          <a:xfrm>
            <a:off x="5666866" y="538141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147"/>
          <p:cNvSpPr>
            <a:spLocks noChangeShapeType="1"/>
          </p:cNvSpPr>
          <p:nvPr/>
        </p:nvSpPr>
        <p:spPr bwMode="auto">
          <a:xfrm>
            <a:off x="5664718" y="580427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147"/>
          <p:cNvSpPr>
            <a:spLocks noChangeShapeType="1"/>
          </p:cNvSpPr>
          <p:nvPr/>
        </p:nvSpPr>
        <p:spPr bwMode="auto">
          <a:xfrm>
            <a:off x="5664718" y="622827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147"/>
          <p:cNvSpPr>
            <a:spLocks noChangeShapeType="1"/>
          </p:cNvSpPr>
          <p:nvPr/>
        </p:nvSpPr>
        <p:spPr bwMode="auto">
          <a:xfrm>
            <a:off x="143817" y="48667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147"/>
          <p:cNvSpPr>
            <a:spLocks noChangeShapeType="1"/>
          </p:cNvSpPr>
          <p:nvPr/>
        </p:nvSpPr>
        <p:spPr bwMode="auto">
          <a:xfrm>
            <a:off x="360612" y="52896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2918559" y="2305318"/>
            <a:ext cx="4830822" cy="2871366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Line 147"/>
          <p:cNvSpPr>
            <a:spLocks noChangeShapeType="1"/>
          </p:cNvSpPr>
          <p:nvPr/>
        </p:nvSpPr>
        <p:spPr bwMode="auto">
          <a:xfrm>
            <a:off x="382080" y="592879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382080" y="2600650"/>
            <a:ext cx="4737100" cy="2000548"/>
          </a:xfrm>
          <a:prstGeom prst="rect">
            <a:avLst/>
          </a:prstGeom>
          <a:solidFill>
            <a:srgbClr val="FBFFF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biggest(Node *cur)</a:t>
            </a:r>
          </a:p>
          <a:p>
            <a:pPr algn="l"/>
            <a:r>
              <a:rPr lang="en-US" sz="1200" dirty="0"/>
              <a:t>{</a:t>
            </a:r>
          </a:p>
          <a:p>
            <a:pPr algn="l"/>
            <a:r>
              <a:rPr lang="en-US" sz="1700" dirty="0"/>
              <a:t>    if (cur-&gt;next == </a:t>
            </a:r>
            <a:r>
              <a:rPr lang="en-US" sz="1700" dirty="0" err="1">
                <a:solidFill>
                  <a:srgbClr val="FF0000"/>
                </a:solidFill>
              </a:rPr>
              <a:t>nullptr</a:t>
            </a:r>
            <a:r>
              <a:rPr lang="en-US" sz="1700" dirty="0"/>
              <a:t>)  </a:t>
            </a:r>
            <a:br>
              <a:rPr lang="en-US" sz="1700" dirty="0"/>
            </a:br>
            <a:r>
              <a:rPr lang="en-US" sz="1700" dirty="0"/>
              <a:t>          return(cur-&gt;</a:t>
            </a:r>
            <a:r>
              <a:rPr lang="en-US" sz="1700" dirty="0" err="1"/>
              <a:t>val</a:t>
            </a:r>
            <a:r>
              <a:rPr lang="en-US" sz="1700" dirty="0"/>
              <a:t>);</a:t>
            </a:r>
          </a:p>
          <a:p>
            <a:pPr algn="l"/>
            <a:r>
              <a:rPr lang="en-US" sz="700" dirty="0"/>
              <a:t>    </a:t>
            </a:r>
          </a:p>
          <a:p>
            <a:pPr algn="l"/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rest = biggest( cur-&gt;next ); </a:t>
            </a:r>
            <a:br>
              <a:rPr lang="en-US" dirty="0"/>
            </a:br>
            <a:br>
              <a:rPr lang="en-US" sz="500" dirty="0"/>
            </a:br>
            <a:r>
              <a:rPr lang="en-US" dirty="0"/>
              <a:t>    return max( rest, cur-&gt;</a:t>
            </a:r>
            <a:r>
              <a:rPr lang="en-US" dirty="0" err="1"/>
              <a:t>val</a:t>
            </a:r>
            <a:r>
              <a:rPr lang="en-US" dirty="0"/>
              <a:t> );</a:t>
            </a:r>
          </a:p>
          <a:p>
            <a:pPr algn="l"/>
            <a:r>
              <a:rPr lang="en-US" sz="1200" b="1" dirty="0"/>
              <a:t>}</a:t>
            </a:r>
          </a:p>
        </p:txBody>
      </p:sp>
      <p:sp>
        <p:nvSpPr>
          <p:cNvPr id="63" name="Line 147"/>
          <p:cNvSpPr>
            <a:spLocks noChangeShapeType="1"/>
          </p:cNvSpPr>
          <p:nvPr/>
        </p:nvSpPr>
        <p:spPr bwMode="auto">
          <a:xfrm>
            <a:off x="156696" y="27692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4" name="Group 85"/>
          <p:cNvGrpSpPr>
            <a:grpSpLocks/>
          </p:cNvGrpSpPr>
          <p:nvPr/>
        </p:nvGrpSpPr>
        <p:grpSpPr bwMode="auto">
          <a:xfrm>
            <a:off x="6756402" y="857250"/>
            <a:ext cx="2233613" cy="2047875"/>
            <a:chOff x="4256" y="540"/>
            <a:chExt cx="1407" cy="1290"/>
          </a:xfrm>
        </p:grpSpPr>
        <p:sp>
          <p:nvSpPr>
            <p:cNvPr id="65" name="Rectangle 86"/>
            <p:cNvSpPr>
              <a:spLocks noChangeArrowheads="1"/>
            </p:cNvSpPr>
            <p:nvPr/>
          </p:nvSpPr>
          <p:spPr bwMode="auto">
            <a:xfrm>
              <a:off x="4356" y="540"/>
              <a:ext cx="1307" cy="1086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Rectangle 87"/>
            <p:cNvSpPr>
              <a:spLocks noChangeArrowheads="1"/>
            </p:cNvSpPr>
            <p:nvPr/>
          </p:nvSpPr>
          <p:spPr bwMode="auto">
            <a:xfrm>
              <a:off x="4812" y="1560"/>
              <a:ext cx="66" cy="27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7" name="Group 88"/>
            <p:cNvGrpSpPr>
              <a:grpSpLocks/>
            </p:cNvGrpSpPr>
            <p:nvPr/>
          </p:nvGrpSpPr>
          <p:grpSpPr bwMode="auto">
            <a:xfrm>
              <a:off x="4256" y="1584"/>
              <a:ext cx="561" cy="234"/>
              <a:chOff x="4190" y="1038"/>
              <a:chExt cx="561" cy="234"/>
            </a:xfrm>
          </p:grpSpPr>
          <p:sp>
            <p:nvSpPr>
              <p:cNvPr id="68" name="Rectangle 89"/>
              <p:cNvSpPr>
                <a:spLocks noChangeArrowheads="1"/>
              </p:cNvSpPr>
              <p:nvPr/>
            </p:nvSpPr>
            <p:spPr bwMode="auto">
              <a:xfrm>
                <a:off x="4248" y="1104"/>
                <a:ext cx="480" cy="168"/>
              </a:xfrm>
              <a:prstGeom prst="rect">
                <a:avLst/>
              </a:prstGeom>
              <a:solidFill>
                <a:schemeClr val="bg1">
                  <a:alpha val="89999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Text Box 90"/>
              <p:cNvSpPr txBox="1">
                <a:spLocks noChangeArrowheads="1"/>
              </p:cNvSpPr>
              <p:nvPr/>
            </p:nvSpPr>
            <p:spPr bwMode="auto">
              <a:xfrm>
                <a:off x="4190" y="1038"/>
                <a:ext cx="56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>
                    <a:solidFill>
                      <a:srgbClr val="9900FF"/>
                    </a:solidFill>
                  </a:rPr>
                  <a:t>  cur</a:t>
                </a:r>
                <a:r>
                  <a:rPr lang="en-US" dirty="0">
                    <a:solidFill>
                      <a:srgbClr val="9900FF"/>
                    </a:solidFill>
                    <a:sym typeface="Wingdings" pitchFamily="2" charset="2"/>
                  </a:rPr>
                  <a:t></a:t>
                </a:r>
                <a:endParaRPr lang="en-US" dirty="0">
                  <a:solidFill>
                    <a:srgbClr val="9900FF"/>
                  </a:solidFill>
                </a:endParaRPr>
              </a:p>
            </p:txBody>
          </p:sp>
        </p:grpSp>
      </p:grpSp>
      <p:sp>
        <p:nvSpPr>
          <p:cNvPr id="71" name="Line 147"/>
          <p:cNvSpPr>
            <a:spLocks noChangeShapeType="1"/>
          </p:cNvSpPr>
          <p:nvPr/>
        </p:nvSpPr>
        <p:spPr bwMode="auto">
          <a:xfrm>
            <a:off x="373491" y="3229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2918559" y="5585044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6600CC"/>
                </a:solidFill>
              </a:rPr>
              <a:t>1300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flipV="1">
            <a:off x="3103808" y="3154469"/>
            <a:ext cx="4720699" cy="74656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Line 147"/>
          <p:cNvSpPr>
            <a:spLocks noChangeShapeType="1"/>
          </p:cNvSpPr>
          <p:nvPr/>
        </p:nvSpPr>
        <p:spPr bwMode="auto">
          <a:xfrm>
            <a:off x="399258" y="385002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Text Box 4"/>
          <p:cNvSpPr txBox="1">
            <a:spLocks noChangeArrowheads="1"/>
          </p:cNvSpPr>
          <p:nvPr/>
        </p:nvSpPr>
        <p:spPr bwMode="auto">
          <a:xfrm>
            <a:off x="384510" y="520196"/>
            <a:ext cx="4737100" cy="2000548"/>
          </a:xfrm>
          <a:prstGeom prst="rect">
            <a:avLst/>
          </a:prstGeom>
          <a:solidFill>
            <a:srgbClr val="FBFFF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biggest(Node *cur)</a:t>
            </a:r>
          </a:p>
          <a:p>
            <a:pPr algn="l"/>
            <a:r>
              <a:rPr lang="en-US" sz="1200" dirty="0"/>
              <a:t>{</a:t>
            </a:r>
          </a:p>
          <a:p>
            <a:pPr algn="l"/>
            <a:r>
              <a:rPr lang="en-US" sz="1700" dirty="0"/>
              <a:t>    if (cur-&gt;next == </a:t>
            </a:r>
            <a:r>
              <a:rPr lang="en-US" sz="1700" dirty="0" err="1">
                <a:solidFill>
                  <a:srgbClr val="FF0000"/>
                </a:solidFill>
              </a:rPr>
              <a:t>nullptr</a:t>
            </a:r>
            <a:r>
              <a:rPr lang="en-US" sz="1700" dirty="0"/>
              <a:t>)  </a:t>
            </a:r>
            <a:br>
              <a:rPr lang="en-US" sz="1700" dirty="0"/>
            </a:br>
            <a:r>
              <a:rPr lang="en-US" sz="1700" dirty="0"/>
              <a:t>          return(</a:t>
            </a:r>
            <a:r>
              <a:rPr lang="en-US" sz="600" dirty="0"/>
              <a:t> </a:t>
            </a:r>
            <a:r>
              <a:rPr lang="en-US" sz="1700" dirty="0"/>
              <a:t>cur-&gt;</a:t>
            </a:r>
            <a:r>
              <a:rPr lang="en-US" sz="1700" dirty="0" err="1"/>
              <a:t>val</a:t>
            </a:r>
            <a:r>
              <a:rPr lang="en-US" sz="1700" dirty="0"/>
              <a:t>);</a:t>
            </a:r>
          </a:p>
          <a:p>
            <a:pPr algn="l"/>
            <a:r>
              <a:rPr lang="en-US" sz="700" dirty="0"/>
              <a:t>    </a:t>
            </a:r>
          </a:p>
          <a:p>
            <a:pPr algn="l"/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rest = biggest( cur-&gt;next ); </a:t>
            </a:r>
            <a:br>
              <a:rPr lang="en-US" dirty="0"/>
            </a:br>
            <a:br>
              <a:rPr lang="en-US" sz="500" dirty="0"/>
            </a:br>
            <a:r>
              <a:rPr lang="en-US" dirty="0"/>
              <a:t>    return max( rest, cur-&gt;</a:t>
            </a:r>
            <a:r>
              <a:rPr lang="en-US" dirty="0" err="1"/>
              <a:t>val</a:t>
            </a:r>
            <a:r>
              <a:rPr lang="en-US" dirty="0"/>
              <a:t> );</a:t>
            </a:r>
          </a:p>
          <a:p>
            <a:pPr algn="l"/>
            <a:r>
              <a:rPr lang="en-US" sz="1200" b="1" dirty="0"/>
              <a:t>}</a:t>
            </a:r>
          </a:p>
        </p:txBody>
      </p:sp>
      <p:sp>
        <p:nvSpPr>
          <p:cNvPr id="81" name="Text Box 22"/>
          <p:cNvSpPr txBox="1">
            <a:spLocks noChangeArrowheads="1"/>
          </p:cNvSpPr>
          <p:nvPr/>
        </p:nvSpPr>
        <p:spPr bwMode="auto">
          <a:xfrm>
            <a:off x="2782289" y="3507581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6600CC"/>
                </a:solidFill>
              </a:rPr>
              <a:t>1400</a:t>
            </a:r>
          </a:p>
        </p:txBody>
      </p:sp>
      <p:sp>
        <p:nvSpPr>
          <p:cNvPr id="82" name="Line 147"/>
          <p:cNvSpPr>
            <a:spLocks noChangeShapeType="1"/>
          </p:cNvSpPr>
          <p:nvPr/>
        </p:nvSpPr>
        <p:spPr bwMode="auto">
          <a:xfrm>
            <a:off x="143622" y="69464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3" name="Group 85"/>
          <p:cNvGrpSpPr>
            <a:grpSpLocks/>
          </p:cNvGrpSpPr>
          <p:nvPr/>
        </p:nvGrpSpPr>
        <p:grpSpPr bwMode="auto">
          <a:xfrm>
            <a:off x="6756402" y="1709737"/>
            <a:ext cx="2233613" cy="2047875"/>
            <a:chOff x="4256" y="540"/>
            <a:chExt cx="1407" cy="1290"/>
          </a:xfrm>
        </p:grpSpPr>
        <p:sp>
          <p:nvSpPr>
            <p:cNvPr id="84" name="Rectangle 86"/>
            <p:cNvSpPr>
              <a:spLocks noChangeArrowheads="1"/>
            </p:cNvSpPr>
            <p:nvPr/>
          </p:nvSpPr>
          <p:spPr bwMode="auto">
            <a:xfrm>
              <a:off x="4356" y="540"/>
              <a:ext cx="1307" cy="1086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5" name="Rectangle 87"/>
            <p:cNvSpPr>
              <a:spLocks noChangeArrowheads="1"/>
            </p:cNvSpPr>
            <p:nvPr/>
          </p:nvSpPr>
          <p:spPr bwMode="auto">
            <a:xfrm>
              <a:off x="4812" y="1560"/>
              <a:ext cx="66" cy="27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6" name="Group 88"/>
            <p:cNvGrpSpPr>
              <a:grpSpLocks/>
            </p:cNvGrpSpPr>
            <p:nvPr/>
          </p:nvGrpSpPr>
          <p:grpSpPr bwMode="auto">
            <a:xfrm>
              <a:off x="4256" y="1584"/>
              <a:ext cx="561" cy="234"/>
              <a:chOff x="4190" y="1038"/>
              <a:chExt cx="561" cy="234"/>
            </a:xfrm>
          </p:grpSpPr>
          <p:sp>
            <p:nvSpPr>
              <p:cNvPr id="87" name="Rectangle 89"/>
              <p:cNvSpPr>
                <a:spLocks noChangeArrowheads="1"/>
              </p:cNvSpPr>
              <p:nvPr/>
            </p:nvSpPr>
            <p:spPr bwMode="auto">
              <a:xfrm>
                <a:off x="4248" y="1104"/>
                <a:ext cx="480" cy="168"/>
              </a:xfrm>
              <a:prstGeom prst="rect">
                <a:avLst/>
              </a:prstGeom>
              <a:solidFill>
                <a:schemeClr val="bg1">
                  <a:alpha val="89999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Text Box 90"/>
              <p:cNvSpPr txBox="1">
                <a:spLocks noChangeArrowheads="1"/>
              </p:cNvSpPr>
              <p:nvPr/>
            </p:nvSpPr>
            <p:spPr bwMode="auto">
              <a:xfrm>
                <a:off x="4190" y="1038"/>
                <a:ext cx="56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>
                    <a:solidFill>
                      <a:srgbClr val="9900FF"/>
                    </a:solidFill>
                  </a:rPr>
                  <a:t>  cur</a:t>
                </a:r>
                <a:r>
                  <a:rPr lang="en-US" dirty="0">
                    <a:solidFill>
                      <a:srgbClr val="9900FF"/>
                    </a:solidFill>
                    <a:sym typeface="Wingdings" pitchFamily="2" charset="2"/>
                  </a:rPr>
                  <a:t></a:t>
                </a:r>
                <a:endParaRPr lang="en-US" dirty="0">
                  <a:solidFill>
                    <a:srgbClr val="9900FF"/>
                  </a:solidFill>
                </a:endParaRPr>
              </a:p>
            </p:txBody>
          </p:sp>
        </p:grpSp>
      </p:grpSp>
      <p:sp>
        <p:nvSpPr>
          <p:cNvPr id="89" name="Line 147"/>
          <p:cNvSpPr>
            <a:spLocks noChangeShapeType="1"/>
          </p:cNvSpPr>
          <p:nvPr/>
        </p:nvSpPr>
        <p:spPr bwMode="auto">
          <a:xfrm>
            <a:off x="355014" y="1142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0" name="Straight Arrow Connector 89"/>
          <p:cNvCxnSpPr/>
          <p:nvPr/>
        </p:nvCxnSpPr>
        <p:spPr bwMode="auto">
          <a:xfrm>
            <a:off x="3103808" y="1208131"/>
            <a:ext cx="4720699" cy="2818179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Line 147"/>
          <p:cNvSpPr>
            <a:spLocks noChangeShapeType="1"/>
          </p:cNvSpPr>
          <p:nvPr/>
        </p:nvSpPr>
        <p:spPr bwMode="auto">
          <a:xfrm>
            <a:off x="738474" y="13828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863801" y="1295035"/>
            <a:ext cx="765646" cy="238560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1813973" y="3746790"/>
            <a:ext cx="2276763" cy="279520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47057" y="1229649"/>
            <a:ext cx="32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96" name="Line 147"/>
          <p:cNvSpPr>
            <a:spLocks noChangeShapeType="1"/>
          </p:cNvSpPr>
          <p:nvPr/>
        </p:nvSpPr>
        <p:spPr bwMode="auto">
          <a:xfrm>
            <a:off x="416036" y="42155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Rectangle 97"/>
          <p:cNvSpPr/>
          <p:nvPr/>
        </p:nvSpPr>
        <p:spPr bwMode="auto">
          <a:xfrm>
            <a:off x="2047058" y="4059385"/>
            <a:ext cx="519974" cy="279520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785586" y="3702986"/>
            <a:ext cx="32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2646226" y="4100345"/>
            <a:ext cx="765646" cy="238560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1" name="Rectangle 100"/>
          <p:cNvSpPr/>
          <p:nvPr/>
        </p:nvSpPr>
        <p:spPr bwMode="auto">
          <a:xfrm>
            <a:off x="1780177" y="5812666"/>
            <a:ext cx="2276763" cy="279520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794163" y="4051737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4" name="Rectangle 103"/>
          <p:cNvSpPr/>
          <p:nvPr/>
        </p:nvSpPr>
        <p:spPr bwMode="auto">
          <a:xfrm>
            <a:off x="2011207" y="6149177"/>
            <a:ext cx="519974" cy="279520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2646226" y="6164969"/>
            <a:ext cx="838852" cy="263727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919466" y="6116362"/>
            <a:ext cx="32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7" name="Line 147"/>
          <p:cNvSpPr>
            <a:spLocks noChangeShapeType="1"/>
          </p:cNvSpPr>
          <p:nvPr/>
        </p:nvSpPr>
        <p:spPr bwMode="auto">
          <a:xfrm>
            <a:off x="373474" y="630102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Text Box 83"/>
          <p:cNvSpPr txBox="1">
            <a:spLocks noChangeArrowheads="1"/>
          </p:cNvSpPr>
          <p:nvPr/>
        </p:nvSpPr>
        <p:spPr bwMode="auto">
          <a:xfrm>
            <a:off x="6717792" y="6059364"/>
            <a:ext cx="1981592" cy="369332"/>
          </a:xfrm>
          <a:prstGeom prst="rect">
            <a:avLst/>
          </a:prstGeom>
          <a:solidFill>
            <a:srgbClr val="FFFFDD">
              <a:alpha val="89804"/>
            </a:srgbClr>
          </a:solidFill>
          <a:ln w="3175" algn="ctr">
            <a:noFill/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1756594" y="5764281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27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2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 L -0.58854 -0.2104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27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27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27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7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38099E-6 L -0.07291 -0.4793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6" y="-239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9.57668E-7 L -0.06563 -0.47698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1" y="-238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7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14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6799E-6 L -0.02865 0.36149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1" y="18075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0092 L 0.04028 0.05092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2500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00648E-6 L -0.1158 0.25029 " pathEditMode="relative" rAng="0" ptsTypes="AA">
                                      <p:cBhvr>
                                        <p:cTn id="245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99" y="12514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0092 L 0.04028 0.05092 " pathEditMode="relative" rAng="0" ptsTypes="AA">
                                      <p:cBhvr>
                                        <p:cTn id="301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2500"/>
                                    </p:animMotion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28 0.05089 L 0.55226 0.04071 " pathEditMode="relative" rAng="0" ptsTypes="AA">
                                      <p:cBhvr>
                                        <p:cTn id="316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90" y="-509"/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26" grpId="0"/>
      <p:bldP spid="727062" grpId="0"/>
      <p:bldP spid="727062" grpId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0" grpId="2" animBg="1"/>
      <p:bldP spid="62" grpId="0" animBg="1"/>
      <p:bldP spid="62" grpId="1" animBg="1"/>
      <p:bldP spid="63" grpId="0" animBg="1"/>
      <p:bldP spid="63" grpId="1" animBg="1"/>
      <p:bldP spid="71" grpId="0" animBg="1"/>
      <p:bldP spid="71" grpId="1" animBg="1"/>
      <p:bldP spid="61" grpId="0"/>
      <p:bldP spid="61" grpId="1"/>
      <p:bldP spid="61" grpId="2"/>
      <p:bldP spid="75" grpId="0" animBg="1"/>
      <p:bldP spid="75" grpId="1" animBg="1"/>
      <p:bldP spid="75" grpId="2" animBg="1"/>
      <p:bldP spid="80" grpId="0" animBg="1"/>
      <p:bldP spid="80" grpId="1" animBg="1"/>
      <p:bldP spid="81" grpId="0"/>
      <p:bldP spid="81" grpId="1"/>
      <p:bldP spid="81" grpId="2"/>
      <p:bldP spid="82" grpId="0" animBg="1"/>
      <p:bldP spid="82" grpId="1" animBg="1"/>
      <p:bldP spid="89" grpId="0" animBg="1"/>
      <p:bldP spid="89" grpId="1" animBg="1"/>
      <p:bldP spid="92" grpId="0" animBg="1"/>
      <p:bldP spid="92" grpId="1" animBg="1"/>
      <p:bldP spid="11" grpId="0" animBg="1"/>
      <p:bldP spid="11" grpId="1" animBg="1"/>
      <p:bldP spid="95" grpId="0" animBg="1"/>
      <p:bldP spid="95" grpId="1" animBg="1"/>
      <p:bldP spid="10" grpId="0"/>
      <p:bldP spid="10" grpId="1"/>
      <p:bldP spid="10" grpId="2"/>
      <p:bldP spid="10" grpId="3"/>
      <p:bldP spid="96" grpId="0" animBg="1"/>
      <p:bldP spid="96" grpId="1" animBg="1"/>
      <p:bldP spid="98" grpId="0" animBg="1"/>
      <p:bldP spid="98" grpId="1" animBg="1"/>
      <p:bldP spid="97" grpId="0"/>
      <p:bldP spid="97" grpId="1"/>
      <p:bldP spid="97" grpId="2"/>
      <p:bldP spid="97" grpId="3"/>
      <p:bldP spid="99" grpId="0" animBg="1"/>
      <p:bldP spid="99" grpId="1" animBg="1"/>
      <p:bldP spid="101" grpId="0" animBg="1"/>
      <p:bldP spid="101" grpId="1" animBg="1"/>
      <p:bldP spid="100" grpId="0"/>
      <p:bldP spid="100" grpId="1"/>
      <p:bldP spid="100" grpId="2"/>
      <p:bldP spid="104" grpId="0" animBg="1"/>
      <p:bldP spid="104" grpId="1" animBg="1"/>
      <p:bldP spid="105" grpId="0" animBg="1"/>
      <p:bldP spid="105" grpId="1" animBg="1"/>
      <p:bldP spid="106" grpId="0"/>
      <p:bldP spid="106" grpId="1"/>
      <p:bldP spid="107" grpId="0" animBg="1"/>
      <p:bldP spid="107" grpId="1" animBg="1"/>
      <p:bldP spid="109" grpId="0" animBg="1"/>
      <p:bldP spid="103" grpId="0"/>
      <p:bldP spid="103" grpId="1"/>
      <p:bldP spid="103" grpId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27" y="-235224"/>
            <a:ext cx="8825946" cy="1143000"/>
          </a:xfrm>
        </p:spPr>
        <p:txBody>
          <a:bodyPr/>
          <a:lstStyle/>
          <a:p>
            <a:r>
              <a:rPr lang="en-US" sz="3200" dirty="0"/>
              <a:t>Writing Recursive Functions: </a:t>
            </a:r>
            <a:r>
              <a:rPr lang="en-US" sz="3200" dirty="0">
                <a:solidFill>
                  <a:srgbClr val="FF0000"/>
                </a:solidFill>
              </a:rPr>
              <a:t>A Critical Tip!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5774" y="677592"/>
            <a:ext cx="4446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Your recursive function should generally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only access </a:t>
            </a:r>
            <a:r>
              <a:rPr lang="en-US" sz="2400" dirty="0"/>
              <a:t>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current node/array cell </a:t>
            </a:r>
            <a:r>
              <a:rPr lang="en-US" sz="2400" dirty="0"/>
              <a:t>passed into it!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833" y="2306367"/>
            <a:ext cx="4638258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// good examples!</a:t>
            </a:r>
          </a:p>
          <a:p>
            <a:pPr algn="l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recursiveGood</a:t>
            </a:r>
            <a:r>
              <a:rPr lang="en-US" dirty="0"/>
              <a:t>(Node *p)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 …</a:t>
            </a:r>
          </a:p>
          <a:p>
            <a:pPr algn="l"/>
            <a:r>
              <a:rPr lang="en-US" dirty="0"/>
              <a:t>    if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p-&gt;value</a:t>
            </a:r>
            <a:r>
              <a:rPr lang="en-US" dirty="0"/>
              <a:t> == </a:t>
            </a:r>
            <a:r>
              <a:rPr lang="en-US" dirty="0" err="1"/>
              <a:t>someValue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       do something;</a:t>
            </a:r>
          </a:p>
          <a:p>
            <a:pPr algn="l"/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if (</a:t>
            </a:r>
            <a:r>
              <a:rPr lang="en-US" dirty="0">
                <a:solidFill>
                  <a:srgbClr val="00B050"/>
                </a:solidFill>
              </a:rPr>
              <a:t>p </a:t>
            </a:r>
            <a:r>
              <a:rPr lang="en-US" dirty="0"/>
              <a:t>== </a:t>
            </a:r>
            <a:r>
              <a:rPr lang="en-US" dirty="0" err="1"/>
              <a:t>nullptr</a:t>
            </a:r>
            <a:r>
              <a:rPr lang="en-US" dirty="0"/>
              <a:t> ||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p-&gt;next</a:t>
            </a:r>
            <a:r>
              <a:rPr lang="en-US" dirty="0"/>
              <a:t> == </a:t>
            </a:r>
            <a:r>
              <a:rPr lang="en-US" dirty="0" err="1"/>
              <a:t>nullptr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       do something;</a:t>
            </a:r>
          </a:p>
          <a:p>
            <a:pPr algn="l"/>
            <a:r>
              <a:rPr lang="en-US" dirty="0"/>
              <a:t> </a:t>
            </a:r>
          </a:p>
          <a:p>
            <a:pPr algn="l"/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v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p-&gt;value </a:t>
            </a:r>
            <a:r>
              <a:rPr lang="en-US" dirty="0"/>
              <a:t>+ 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recursiveGood</a:t>
            </a:r>
            <a:r>
              <a:rPr lang="en-US" dirty="0"/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p-&gt;next</a:t>
            </a:r>
            <a:r>
              <a:rPr lang="en-US" dirty="0"/>
              <a:t>);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 if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p-&gt;value </a:t>
            </a:r>
            <a:r>
              <a:rPr lang="en-US" dirty="0"/>
              <a:t>&gt; </a:t>
            </a:r>
            <a:r>
              <a:rPr lang="en-US" dirty="0" err="1"/>
              <a:t>recursiveGood</a:t>
            </a:r>
            <a:r>
              <a:rPr lang="en-US" dirty="0"/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p-&gt;next</a:t>
            </a:r>
            <a:r>
              <a:rPr lang="en-US" dirty="0"/>
              <a:t>))</a:t>
            </a:r>
          </a:p>
          <a:p>
            <a:pPr algn="l"/>
            <a:r>
              <a:rPr lang="en-US" dirty="0"/>
              <a:t>       do something;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93978" y="2306367"/>
            <a:ext cx="4300332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// bad examples!!!</a:t>
            </a:r>
          </a:p>
          <a:p>
            <a:pPr algn="l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recursiveBad</a:t>
            </a:r>
            <a:r>
              <a:rPr lang="en-US" dirty="0"/>
              <a:t>(Node *p)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 …</a:t>
            </a:r>
          </a:p>
          <a:p>
            <a:pPr algn="l"/>
            <a:r>
              <a:rPr lang="en-US" dirty="0"/>
              <a:t>    if (p-&gt;</a:t>
            </a:r>
            <a:r>
              <a:rPr lang="en-US" dirty="0">
                <a:solidFill>
                  <a:srgbClr val="FF0000"/>
                </a:solidFill>
              </a:rPr>
              <a:t>next-&gt;value </a:t>
            </a:r>
            <a:r>
              <a:rPr lang="en-US" dirty="0"/>
              <a:t>== </a:t>
            </a:r>
            <a:r>
              <a:rPr lang="en-US" dirty="0" err="1"/>
              <a:t>someValue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       do something;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if (p-&gt;</a:t>
            </a:r>
            <a:r>
              <a:rPr lang="en-US" dirty="0">
                <a:solidFill>
                  <a:srgbClr val="FF0000"/>
                </a:solidFill>
              </a:rPr>
              <a:t>next-&gt;next </a:t>
            </a:r>
            <a:r>
              <a:rPr lang="en-US" dirty="0">
                <a:solidFill>
                  <a:schemeClr val="tx1"/>
                </a:solidFill>
              </a:rPr>
              <a:t>== </a:t>
            </a:r>
            <a:r>
              <a:rPr lang="en-US" dirty="0" err="1">
                <a:solidFill>
                  <a:schemeClr val="tx1"/>
                </a:solidFill>
              </a:rPr>
              <a:t>nullptr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do something;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v = p-&gt;value + p-&gt;</a:t>
            </a:r>
            <a:r>
              <a:rPr lang="en-US" dirty="0">
                <a:solidFill>
                  <a:srgbClr val="FF0000"/>
                </a:solidFill>
              </a:rPr>
              <a:t>next-&gt;value </a:t>
            </a:r>
            <a:r>
              <a:rPr lang="en-US" dirty="0"/>
              <a:t>+ 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recursiveBad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p-&gt;next-&gt;next</a:t>
            </a:r>
            <a:r>
              <a:rPr lang="en-US" dirty="0"/>
              <a:t>);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if (p-&gt;value &gt; p-&gt;</a:t>
            </a:r>
            <a:r>
              <a:rPr lang="en-US" dirty="0">
                <a:solidFill>
                  <a:srgbClr val="FF0000"/>
                </a:solidFill>
              </a:rPr>
              <a:t>next-&gt;value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       do something;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4793978" y="677592"/>
            <a:ext cx="39203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Your recursive function should </a:t>
            </a:r>
            <a:r>
              <a:rPr lang="en-US" sz="2400" dirty="0">
                <a:solidFill>
                  <a:srgbClr val="FF0000"/>
                </a:solidFill>
              </a:rPr>
              <a:t>rarely/never</a:t>
            </a:r>
            <a:r>
              <a:rPr lang="en-US" sz="2400" dirty="0"/>
              <a:t> access the value(s) in the </a:t>
            </a:r>
            <a:r>
              <a:rPr lang="en-US" sz="2400" dirty="0">
                <a:solidFill>
                  <a:srgbClr val="FF0000"/>
                </a:solidFill>
              </a:rPr>
              <a:t>node(s)/cell(s) below </a:t>
            </a:r>
            <a:r>
              <a:rPr lang="en-US" sz="2400" dirty="0"/>
              <a:t>it!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53388" y="4065224"/>
            <a:ext cx="8714342" cy="925417"/>
            <a:chOff x="253388" y="4065224"/>
            <a:chExt cx="8714342" cy="925417"/>
          </a:xfrm>
        </p:grpSpPr>
        <p:sp>
          <p:nvSpPr>
            <p:cNvPr id="6" name="Rectangle 5"/>
            <p:cNvSpPr/>
            <p:nvPr/>
          </p:nvSpPr>
          <p:spPr bwMode="auto">
            <a:xfrm>
              <a:off x="253388" y="4065224"/>
              <a:ext cx="4338490" cy="925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889653" y="4065224"/>
              <a:ext cx="4078077" cy="925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3388" y="4944737"/>
            <a:ext cx="8714342" cy="925417"/>
            <a:chOff x="253388" y="4944737"/>
            <a:chExt cx="8714342" cy="925417"/>
          </a:xfrm>
        </p:grpSpPr>
        <p:sp>
          <p:nvSpPr>
            <p:cNvPr id="10" name="Rectangle 9"/>
            <p:cNvSpPr/>
            <p:nvPr/>
          </p:nvSpPr>
          <p:spPr bwMode="auto">
            <a:xfrm>
              <a:off x="253388" y="4944737"/>
              <a:ext cx="4338490" cy="925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889653" y="4944737"/>
              <a:ext cx="4078077" cy="925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3388" y="5923403"/>
            <a:ext cx="8714342" cy="565534"/>
            <a:chOff x="253388" y="5923403"/>
            <a:chExt cx="8714342" cy="565534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53388" y="5923403"/>
              <a:ext cx="4338490" cy="5655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889653" y="5923403"/>
              <a:ext cx="4078077" cy="5655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3388" y="3446445"/>
            <a:ext cx="8714342" cy="618780"/>
            <a:chOff x="253388" y="3446445"/>
            <a:chExt cx="8714342" cy="61878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253388" y="3446445"/>
              <a:ext cx="4338490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889653" y="3446445"/>
              <a:ext cx="4078077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87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72639-C7D5-4729-A9FE-DD36DEB05343}" type="slidenum">
              <a:rPr lang="en-US"/>
              <a:pPr/>
              <a:t>5</a:t>
            </a:fld>
            <a:endParaRPr lang="en-US"/>
          </a:p>
        </p:txBody>
      </p:sp>
      <p:pic>
        <p:nvPicPr>
          <p:cNvPr id="796701" name="Picture 2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5257800"/>
            <a:ext cx="1600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“The Lazy Person’s Sort”</a:t>
            </a:r>
          </a:p>
        </p:txBody>
      </p:sp>
      <p:sp>
        <p:nvSpPr>
          <p:cNvPr id="796675" name="Text Box 3"/>
          <p:cNvSpPr txBox="1">
            <a:spLocks noChangeArrowheads="1"/>
          </p:cNvSpPr>
          <p:nvPr/>
        </p:nvSpPr>
        <p:spPr bwMode="auto">
          <a:xfrm>
            <a:off x="344488" y="777875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cs typeface="Courier New" pitchFamily="49" charset="0"/>
              </a:rPr>
              <a:t>Let’s design a new</a:t>
            </a:r>
            <a:r>
              <a:rPr lang="en-US" sz="2400" dirty="0">
                <a:solidFill>
                  <a:srgbClr val="6600CC"/>
                </a:solidFill>
                <a:cs typeface="Courier New" pitchFamily="49" charset="0"/>
              </a:rPr>
              <a:t> sorting algorithm, </a:t>
            </a:r>
            <a:br>
              <a:rPr lang="en-US" sz="2400" dirty="0">
                <a:solidFill>
                  <a:srgbClr val="6600CC"/>
                </a:solidFill>
                <a:cs typeface="Courier New" pitchFamily="49" charset="0"/>
              </a:rPr>
            </a:br>
            <a:r>
              <a:rPr lang="en-US" sz="2400" dirty="0">
                <a:solidFill>
                  <a:schemeClr val="tx1"/>
                </a:solidFill>
                <a:cs typeface="Courier New" pitchFamily="49" charset="0"/>
              </a:rPr>
              <a:t>called the</a:t>
            </a:r>
            <a:r>
              <a:rPr lang="en-US" sz="2400" dirty="0">
                <a:solidFill>
                  <a:srgbClr val="6600CC"/>
                </a:solidFill>
                <a:cs typeface="Courier New" pitchFamily="49" charset="0"/>
              </a:rPr>
              <a:t> “lazy person’s sort”…</a:t>
            </a:r>
            <a:endParaRPr lang="en-US" sz="2400" dirty="0">
              <a:cs typeface="Courier New" pitchFamily="49" charset="0"/>
            </a:endParaRPr>
          </a:p>
        </p:txBody>
      </p:sp>
      <p:sp>
        <p:nvSpPr>
          <p:cNvPr id="796676" name="Text Box 4"/>
          <p:cNvSpPr txBox="1">
            <a:spLocks noChangeArrowheads="1"/>
          </p:cNvSpPr>
          <p:nvPr/>
        </p:nvSpPr>
        <p:spPr bwMode="auto">
          <a:xfrm>
            <a:off x="838200" y="3581400"/>
            <a:ext cx="7696200" cy="1498600"/>
          </a:xfrm>
          <a:prstGeom prst="rect">
            <a:avLst/>
          </a:prstGeom>
          <a:solidFill>
            <a:srgbClr val="EB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Lazy Person’s Sort:</a:t>
            </a:r>
          </a:p>
          <a:p>
            <a:pPr algn="l"/>
            <a:r>
              <a:rPr lang="en-US" dirty="0"/>
              <a:t>  Split the cards into two roughly-equal piles</a:t>
            </a:r>
          </a:p>
          <a:p>
            <a:pPr algn="l"/>
            <a:r>
              <a:rPr lang="en-US" dirty="0"/>
              <a:t>  Hand one pile </a:t>
            </a:r>
            <a:r>
              <a:rPr lang="en-US"/>
              <a:t>to nerdy </a:t>
            </a:r>
            <a:r>
              <a:rPr lang="en-US" dirty="0"/>
              <a:t>student A and ask them to sort it</a:t>
            </a:r>
          </a:p>
          <a:p>
            <a:pPr algn="l"/>
            <a:r>
              <a:rPr lang="en-US" dirty="0"/>
              <a:t>  Hand the other pile </a:t>
            </a:r>
            <a:r>
              <a:rPr lang="en-US"/>
              <a:t>to nerdy </a:t>
            </a:r>
            <a:r>
              <a:rPr lang="en-US" dirty="0"/>
              <a:t>student B and ask them to sort it</a:t>
            </a:r>
          </a:p>
          <a:p>
            <a:pPr algn="l"/>
            <a:r>
              <a:rPr lang="en-US" dirty="0"/>
              <a:t>  Take the two sorted piles and merge them into a single sorted pile</a:t>
            </a:r>
          </a:p>
        </p:txBody>
      </p:sp>
      <p:sp>
        <p:nvSpPr>
          <p:cNvPr id="796679" name="Text Box 7"/>
          <p:cNvSpPr txBox="1">
            <a:spLocks noChangeArrowheads="1"/>
          </p:cNvSpPr>
          <p:nvPr/>
        </p:nvSpPr>
        <p:spPr bwMode="auto">
          <a:xfrm>
            <a:off x="457200" y="1905000"/>
            <a:ext cx="3276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rgbClr val="6600CC"/>
                </a:solidFill>
                <a:cs typeface="Courier New" pitchFamily="49" charset="0"/>
              </a:rPr>
              <a:t>The input to this sort are a bunch of index cards with #s.</a:t>
            </a:r>
            <a:endParaRPr lang="en-US" sz="2400">
              <a:cs typeface="Courier New" pitchFamily="49" charset="0"/>
            </a:endParaRPr>
          </a:p>
        </p:txBody>
      </p:sp>
      <p:grpSp>
        <p:nvGrpSpPr>
          <p:cNvPr id="796685" name="Group 13"/>
          <p:cNvGrpSpPr>
            <a:grpSpLocks/>
          </p:cNvGrpSpPr>
          <p:nvPr/>
        </p:nvGrpSpPr>
        <p:grpSpPr bwMode="auto">
          <a:xfrm>
            <a:off x="5181600" y="2057400"/>
            <a:ext cx="914400" cy="514350"/>
            <a:chOff x="576" y="1488"/>
            <a:chExt cx="1008" cy="605"/>
          </a:xfrm>
        </p:grpSpPr>
        <p:pic>
          <p:nvPicPr>
            <p:cNvPr id="796682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684" name="Text Box 12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6</a:t>
              </a:r>
            </a:p>
          </p:txBody>
        </p:sp>
      </p:grpSp>
      <p:grpSp>
        <p:nvGrpSpPr>
          <p:cNvPr id="796686" name="Group 14"/>
          <p:cNvGrpSpPr>
            <a:grpSpLocks/>
          </p:cNvGrpSpPr>
          <p:nvPr/>
        </p:nvGrpSpPr>
        <p:grpSpPr bwMode="auto">
          <a:xfrm>
            <a:off x="5334000" y="2133600"/>
            <a:ext cx="914400" cy="514350"/>
            <a:chOff x="576" y="1488"/>
            <a:chExt cx="1008" cy="605"/>
          </a:xfrm>
        </p:grpSpPr>
        <p:pic>
          <p:nvPicPr>
            <p:cNvPr id="796687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688" name="Text Box 16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22</a:t>
              </a:r>
            </a:p>
          </p:txBody>
        </p:sp>
      </p:grpSp>
      <p:grpSp>
        <p:nvGrpSpPr>
          <p:cNvPr id="796689" name="Group 17"/>
          <p:cNvGrpSpPr>
            <a:grpSpLocks/>
          </p:cNvGrpSpPr>
          <p:nvPr/>
        </p:nvGrpSpPr>
        <p:grpSpPr bwMode="auto">
          <a:xfrm>
            <a:off x="5486400" y="2209800"/>
            <a:ext cx="914400" cy="514350"/>
            <a:chOff x="576" y="1488"/>
            <a:chExt cx="1008" cy="605"/>
          </a:xfrm>
        </p:grpSpPr>
        <p:pic>
          <p:nvPicPr>
            <p:cNvPr id="796690" name="Picture 1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691" name="Text Box 19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17</a:t>
              </a:r>
            </a:p>
          </p:txBody>
        </p:sp>
      </p:grpSp>
      <p:grpSp>
        <p:nvGrpSpPr>
          <p:cNvPr id="796692" name="Group 20"/>
          <p:cNvGrpSpPr>
            <a:grpSpLocks/>
          </p:cNvGrpSpPr>
          <p:nvPr/>
        </p:nvGrpSpPr>
        <p:grpSpPr bwMode="auto">
          <a:xfrm>
            <a:off x="5638800" y="2286000"/>
            <a:ext cx="914400" cy="514350"/>
            <a:chOff x="576" y="1488"/>
            <a:chExt cx="1008" cy="605"/>
          </a:xfrm>
        </p:grpSpPr>
        <p:pic>
          <p:nvPicPr>
            <p:cNvPr id="796693" name="Picture 2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694" name="Text Box 22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3</a:t>
              </a:r>
            </a:p>
          </p:txBody>
        </p:sp>
      </p:grpSp>
      <p:grpSp>
        <p:nvGrpSpPr>
          <p:cNvPr id="796695" name="Group 23"/>
          <p:cNvGrpSpPr>
            <a:grpSpLocks/>
          </p:cNvGrpSpPr>
          <p:nvPr/>
        </p:nvGrpSpPr>
        <p:grpSpPr bwMode="auto">
          <a:xfrm>
            <a:off x="5791200" y="2316163"/>
            <a:ext cx="914400" cy="514350"/>
            <a:chOff x="576" y="1488"/>
            <a:chExt cx="1008" cy="605"/>
          </a:xfrm>
        </p:grpSpPr>
        <p:pic>
          <p:nvPicPr>
            <p:cNvPr id="796696" name="Picture 2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697" name="Text Box 25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95</a:t>
              </a:r>
            </a:p>
          </p:txBody>
        </p:sp>
      </p:grpSp>
      <p:grpSp>
        <p:nvGrpSpPr>
          <p:cNvPr id="796698" name="Group 26"/>
          <p:cNvGrpSpPr>
            <a:grpSpLocks/>
          </p:cNvGrpSpPr>
          <p:nvPr/>
        </p:nvGrpSpPr>
        <p:grpSpPr bwMode="auto">
          <a:xfrm>
            <a:off x="5943600" y="2381250"/>
            <a:ext cx="914400" cy="514350"/>
            <a:chOff x="576" y="1488"/>
            <a:chExt cx="1008" cy="605"/>
          </a:xfrm>
        </p:grpSpPr>
        <p:pic>
          <p:nvPicPr>
            <p:cNvPr id="796699" name="Picture 2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700" name="Text Box 28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14</a:t>
              </a:r>
            </a:p>
          </p:txBody>
        </p:sp>
      </p:grpSp>
      <p:pic>
        <p:nvPicPr>
          <p:cNvPr id="796702" name="Picture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1864" y="5257800"/>
            <a:ext cx="106883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6703" name="Line 31"/>
          <p:cNvSpPr>
            <a:spLocks noChangeShapeType="1"/>
          </p:cNvSpPr>
          <p:nvPr/>
        </p:nvSpPr>
        <p:spPr bwMode="auto">
          <a:xfrm>
            <a:off x="762000" y="4057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6704" name="Line 32"/>
          <p:cNvSpPr>
            <a:spLocks noChangeShapeType="1"/>
          </p:cNvSpPr>
          <p:nvPr/>
        </p:nvSpPr>
        <p:spPr bwMode="auto">
          <a:xfrm>
            <a:off x="762000" y="4333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6705" name="Line 33"/>
          <p:cNvSpPr>
            <a:spLocks noChangeShapeType="1"/>
          </p:cNvSpPr>
          <p:nvPr/>
        </p:nvSpPr>
        <p:spPr bwMode="auto">
          <a:xfrm>
            <a:off x="781050" y="4610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96706" name="Group 34"/>
          <p:cNvGrpSpPr>
            <a:grpSpLocks/>
          </p:cNvGrpSpPr>
          <p:nvPr/>
        </p:nvGrpSpPr>
        <p:grpSpPr bwMode="auto">
          <a:xfrm>
            <a:off x="1200150" y="5572125"/>
            <a:ext cx="914400" cy="514350"/>
            <a:chOff x="576" y="1488"/>
            <a:chExt cx="1008" cy="605"/>
          </a:xfrm>
        </p:grpSpPr>
        <p:pic>
          <p:nvPicPr>
            <p:cNvPr id="796707" name="Picture 3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708" name="Text Box 36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6</a:t>
              </a:r>
            </a:p>
          </p:txBody>
        </p:sp>
      </p:grpSp>
      <p:grpSp>
        <p:nvGrpSpPr>
          <p:cNvPr id="796709" name="Group 37"/>
          <p:cNvGrpSpPr>
            <a:grpSpLocks/>
          </p:cNvGrpSpPr>
          <p:nvPr/>
        </p:nvGrpSpPr>
        <p:grpSpPr bwMode="auto">
          <a:xfrm>
            <a:off x="3028950" y="5572125"/>
            <a:ext cx="914400" cy="514350"/>
            <a:chOff x="576" y="1488"/>
            <a:chExt cx="1008" cy="605"/>
          </a:xfrm>
        </p:grpSpPr>
        <p:pic>
          <p:nvPicPr>
            <p:cNvPr id="796710" name="Picture 3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711" name="Text Box 39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22</a:t>
              </a:r>
            </a:p>
          </p:txBody>
        </p:sp>
      </p:grpSp>
      <p:grpSp>
        <p:nvGrpSpPr>
          <p:cNvPr id="796712" name="Group 40"/>
          <p:cNvGrpSpPr>
            <a:grpSpLocks/>
          </p:cNvGrpSpPr>
          <p:nvPr/>
        </p:nvGrpSpPr>
        <p:grpSpPr bwMode="auto">
          <a:xfrm>
            <a:off x="2114550" y="5572125"/>
            <a:ext cx="914400" cy="514350"/>
            <a:chOff x="576" y="1488"/>
            <a:chExt cx="1008" cy="605"/>
          </a:xfrm>
        </p:grpSpPr>
        <p:pic>
          <p:nvPicPr>
            <p:cNvPr id="796713" name="Picture 4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714" name="Text Box 42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17</a:t>
              </a:r>
            </a:p>
          </p:txBody>
        </p:sp>
      </p:grpSp>
      <p:grpSp>
        <p:nvGrpSpPr>
          <p:cNvPr id="796716" name="Group 44"/>
          <p:cNvGrpSpPr>
            <a:grpSpLocks/>
          </p:cNvGrpSpPr>
          <p:nvPr/>
        </p:nvGrpSpPr>
        <p:grpSpPr bwMode="auto">
          <a:xfrm>
            <a:off x="4800600" y="5562600"/>
            <a:ext cx="914400" cy="514350"/>
            <a:chOff x="576" y="1488"/>
            <a:chExt cx="1008" cy="605"/>
          </a:xfrm>
        </p:grpSpPr>
        <p:pic>
          <p:nvPicPr>
            <p:cNvPr id="796717" name="Picture 4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718" name="Text Box 46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3</a:t>
              </a:r>
            </a:p>
          </p:txBody>
        </p:sp>
      </p:grpSp>
      <p:grpSp>
        <p:nvGrpSpPr>
          <p:cNvPr id="796719" name="Group 47"/>
          <p:cNvGrpSpPr>
            <a:grpSpLocks/>
          </p:cNvGrpSpPr>
          <p:nvPr/>
        </p:nvGrpSpPr>
        <p:grpSpPr bwMode="auto">
          <a:xfrm>
            <a:off x="6553200" y="5562600"/>
            <a:ext cx="914400" cy="514350"/>
            <a:chOff x="576" y="1488"/>
            <a:chExt cx="1008" cy="605"/>
          </a:xfrm>
        </p:grpSpPr>
        <p:pic>
          <p:nvPicPr>
            <p:cNvPr id="796720" name="Picture 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721" name="Text Box 49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95</a:t>
              </a:r>
            </a:p>
          </p:txBody>
        </p:sp>
      </p:grpSp>
      <p:grpSp>
        <p:nvGrpSpPr>
          <p:cNvPr id="796722" name="Group 50"/>
          <p:cNvGrpSpPr>
            <a:grpSpLocks/>
          </p:cNvGrpSpPr>
          <p:nvPr/>
        </p:nvGrpSpPr>
        <p:grpSpPr bwMode="auto">
          <a:xfrm>
            <a:off x="5638800" y="5562600"/>
            <a:ext cx="914400" cy="514350"/>
            <a:chOff x="576" y="1488"/>
            <a:chExt cx="1008" cy="605"/>
          </a:xfrm>
        </p:grpSpPr>
        <p:pic>
          <p:nvPicPr>
            <p:cNvPr id="796723" name="Picture 5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724" name="Text Box 52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14</a:t>
              </a:r>
            </a:p>
          </p:txBody>
        </p:sp>
      </p:grpSp>
      <p:sp>
        <p:nvSpPr>
          <p:cNvPr id="796726" name="Line 54"/>
          <p:cNvSpPr>
            <a:spLocks noChangeShapeType="1"/>
          </p:cNvSpPr>
          <p:nvPr/>
        </p:nvSpPr>
        <p:spPr bwMode="auto">
          <a:xfrm>
            <a:off x="762000" y="4876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96728" name="Picture 5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1447800"/>
            <a:ext cx="13620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96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96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96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96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74" dur="2000" fill="hold"/>
                                        <p:tgtEl>
                                          <p:spTgt spid="796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76" dur="2000" fill="hold"/>
                                        <p:tgtEl>
                                          <p:spTgt spid="796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78" dur="2000" fill="hold"/>
                                        <p:tgtEl>
                                          <p:spTgt spid="7966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5.55112E-17 L -0.43334 0.5180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796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2590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-0.00417 L -0.35833 0.50695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796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2555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-0.00416 L -0.28333 0.49584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7966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000"/>
                                        <p:tgtEl>
                                          <p:spTgt spid="7966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000"/>
                                        <p:tgtEl>
                                          <p:spTgt spid="796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000"/>
                                        <p:tgtEl>
                                          <p:spTgt spid="7966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6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796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0"/>
                                        <p:tgtEl>
                                          <p:spTgt spid="796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0"/>
                                        <p:tgtEl>
                                          <p:spTgt spid="796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08334 0.47361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7966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7" y="23681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6666 " pathEditMode="relative" ptsTypes="AA">
                                      <p:cBhvr>
                                        <p:cTn id="128" dur="2000" fill="hold"/>
                                        <p:tgtEl>
                                          <p:spTgt spid="7966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075 0.45972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796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000"/>
                                        <p:tgtEl>
                                          <p:spTgt spid="796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2000"/>
                                        <p:tgtEl>
                                          <p:spTgt spid="7966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6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2000"/>
                                        <p:tgtEl>
                                          <p:spTgt spid="796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6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000"/>
                                        <p:tgtEl>
                                          <p:spTgt spid="796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796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000"/>
                                        <p:tgtEl>
                                          <p:spTgt spid="796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796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96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889 " pathEditMode="relative" ptsTypes="AA">
                                      <p:cBhvr>
                                        <p:cTn id="170" dur="2000" fill="hold"/>
                                        <p:tgtEl>
                                          <p:spTgt spid="7967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889 " pathEditMode="relative" ptsTypes="AA">
                                      <p:cBhvr>
                                        <p:cTn id="172" dur="2000" fill="hold"/>
                                        <p:tgtEl>
                                          <p:spTgt spid="7967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889 " pathEditMode="relative" ptsTypes="AA">
                                      <p:cBhvr>
                                        <p:cTn id="174" dur="2000" fill="hold"/>
                                        <p:tgtEl>
                                          <p:spTgt spid="7967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889 " pathEditMode="relative" ptsTypes="AA">
                                      <p:cBhvr>
                                        <p:cTn id="176" dur="2000" fill="hold"/>
                                        <p:tgtEl>
                                          <p:spTgt spid="7967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889 " pathEditMode="relative" ptsTypes="AA">
                                      <p:cBhvr>
                                        <p:cTn id="178" dur="2000" fill="hold"/>
                                        <p:tgtEl>
                                          <p:spTgt spid="7967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889 " pathEditMode="relative" ptsTypes="AA">
                                      <p:cBhvr>
                                        <p:cTn id="180" dur="2000" fill="hold"/>
                                        <p:tgtEl>
                                          <p:spTgt spid="7967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6675" grpId="0"/>
      <p:bldP spid="796676" grpId="1" build="p" animBg="1"/>
      <p:bldP spid="796679" grpId="0"/>
      <p:bldP spid="796679" grpId="1"/>
      <p:bldP spid="796703" grpId="0" animBg="1"/>
      <p:bldP spid="796703" grpId="1" animBg="1"/>
      <p:bldP spid="796704" grpId="0" animBg="1"/>
      <p:bldP spid="796704" grpId="1" animBg="1"/>
      <p:bldP spid="796705" grpId="0" animBg="1"/>
      <p:bldP spid="796705" grpId="1" animBg="1"/>
      <p:bldP spid="79672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27" y="-235224"/>
            <a:ext cx="8825946" cy="1143000"/>
          </a:xfrm>
        </p:spPr>
        <p:txBody>
          <a:bodyPr/>
          <a:lstStyle/>
          <a:p>
            <a:r>
              <a:rPr lang="en-US" sz="3200" dirty="0"/>
              <a:t>Writing Recursive Functions: </a:t>
            </a:r>
            <a:r>
              <a:rPr lang="en-US" sz="3200" dirty="0">
                <a:solidFill>
                  <a:srgbClr val="FF0000"/>
                </a:solidFill>
              </a:rPr>
              <a:t>A Critical Tip!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82833" y="2306367"/>
            <a:ext cx="9011477" cy="4524315"/>
            <a:chOff x="82833" y="2306367"/>
            <a:chExt cx="9011477" cy="4524315"/>
          </a:xfrm>
        </p:grpSpPr>
        <p:sp>
          <p:nvSpPr>
            <p:cNvPr id="7" name="TextBox 6"/>
            <p:cNvSpPr txBox="1"/>
            <p:nvPr/>
          </p:nvSpPr>
          <p:spPr>
            <a:xfrm>
              <a:off x="82833" y="2306367"/>
              <a:ext cx="4638258" cy="45243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// good examples!</a:t>
              </a:r>
            </a:p>
            <a:p>
              <a:pPr algn="l"/>
              <a:r>
                <a:rPr lang="en-US" dirty="0" err="1"/>
                <a:t>int</a:t>
              </a:r>
              <a:r>
                <a:rPr lang="en-US" dirty="0"/>
                <a:t> </a:t>
              </a:r>
              <a:r>
                <a:rPr lang="en-US" dirty="0" err="1"/>
                <a:t>recursiveGood</a:t>
              </a:r>
              <a:r>
                <a:rPr lang="en-US" dirty="0"/>
                <a:t>(</a:t>
              </a:r>
              <a:r>
                <a:rPr lang="en-US" dirty="0" err="1"/>
                <a:t>int</a:t>
              </a:r>
              <a:r>
                <a:rPr lang="en-US" dirty="0"/>
                <a:t> a[], </a:t>
              </a:r>
              <a:r>
                <a:rPr lang="en-US" dirty="0" err="1"/>
                <a:t>int</a:t>
              </a:r>
              <a:r>
                <a:rPr lang="en-US" dirty="0"/>
                <a:t> count)</a:t>
              </a:r>
            </a:p>
            <a:p>
              <a:pPr algn="l"/>
              <a:r>
                <a:rPr lang="en-US" dirty="0"/>
                <a:t>{</a:t>
              </a:r>
            </a:p>
            <a:p>
              <a:pPr algn="l"/>
              <a:r>
                <a:rPr lang="en-US" dirty="0"/>
                <a:t>    …</a:t>
              </a:r>
            </a:p>
            <a:p>
              <a:pPr algn="l"/>
              <a:r>
                <a:rPr lang="en-US" dirty="0"/>
                <a:t>    if (count == </a:t>
              </a:r>
              <a:r>
                <a:rPr lang="en-US" dirty="0">
                  <a:solidFill>
                    <a:srgbClr val="00B050"/>
                  </a:solidFill>
                </a:rPr>
                <a:t>0</a:t>
              </a:r>
              <a:r>
                <a:rPr lang="en-US" dirty="0"/>
                <a:t> || count == 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  <a:r>
                <a:rPr lang="en-US" dirty="0"/>
                <a:t>)</a:t>
              </a:r>
            </a:p>
            <a:p>
              <a:pPr algn="l"/>
              <a:r>
                <a:rPr lang="en-US" dirty="0"/>
                <a:t>       do something;</a:t>
              </a:r>
            </a:p>
            <a:p>
              <a:pPr algn="l"/>
              <a:endParaRPr lang="en-US" dirty="0"/>
            </a:p>
            <a:p>
              <a:pPr algn="l"/>
              <a:r>
                <a:rPr lang="en-US" dirty="0"/>
                <a:t>    if (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a[0]</a:t>
              </a:r>
              <a:r>
                <a:rPr lang="en-US" dirty="0"/>
                <a:t> == </a:t>
              </a:r>
              <a:r>
                <a:rPr lang="en-US" dirty="0" err="1"/>
                <a:t>someValue</a:t>
              </a:r>
              <a:r>
                <a:rPr lang="en-US" dirty="0"/>
                <a:t>)</a:t>
              </a:r>
            </a:p>
            <a:p>
              <a:pPr algn="l"/>
              <a:r>
                <a:rPr lang="en-US" dirty="0"/>
                <a:t>       do something;</a:t>
              </a:r>
            </a:p>
            <a:p>
              <a:pPr algn="l"/>
              <a:r>
                <a:rPr lang="en-US" dirty="0"/>
                <a:t> </a:t>
              </a:r>
              <a:br>
                <a:rPr lang="en-US" dirty="0"/>
              </a:br>
              <a:r>
                <a:rPr lang="en-US" dirty="0"/>
                <a:t>    </a:t>
              </a:r>
              <a:r>
                <a:rPr lang="en-US" dirty="0" err="1"/>
                <a:t>int</a:t>
              </a:r>
              <a:r>
                <a:rPr lang="en-US" dirty="0"/>
                <a:t> v = 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a[0] </a:t>
              </a:r>
              <a:r>
                <a:rPr lang="en-US" dirty="0"/>
                <a:t>+ </a:t>
              </a:r>
              <a:br>
                <a:rPr lang="en-US" dirty="0"/>
              </a:br>
              <a:r>
                <a:rPr lang="en-US" dirty="0"/>
                <a:t>           </a:t>
              </a:r>
              <a:r>
                <a:rPr lang="en-US" dirty="0" err="1"/>
                <a:t>recursiveGood</a:t>
              </a:r>
              <a:r>
                <a:rPr lang="en-US" dirty="0"/>
                <a:t>(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a+1</a:t>
              </a:r>
              <a:r>
                <a:rPr lang="en-US" dirty="0"/>
                <a:t>);</a:t>
              </a:r>
            </a:p>
            <a:p>
              <a:pPr algn="l"/>
              <a:endParaRPr lang="en-US" dirty="0"/>
            </a:p>
            <a:p>
              <a:pPr algn="l"/>
              <a:r>
                <a:rPr lang="en-US" dirty="0"/>
                <a:t>    if (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a[0] </a:t>
              </a:r>
              <a:r>
                <a:rPr lang="en-US" dirty="0"/>
                <a:t>&gt; </a:t>
              </a:r>
              <a:r>
                <a:rPr lang="en-US" dirty="0" err="1"/>
                <a:t>recursiveGood</a:t>
              </a:r>
              <a:r>
                <a:rPr lang="en-US" dirty="0"/>
                <a:t>(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a+1</a:t>
              </a:r>
              <a:r>
                <a:rPr lang="en-US" dirty="0"/>
                <a:t>))</a:t>
              </a:r>
            </a:p>
            <a:p>
              <a:pPr algn="l"/>
              <a:r>
                <a:rPr lang="en-US" dirty="0"/>
                <a:t>       do something;</a:t>
              </a:r>
            </a:p>
            <a:p>
              <a:pPr algn="l"/>
              <a:r>
                <a:rPr lang="en-US" dirty="0"/>
                <a:t>}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93978" y="2306367"/>
              <a:ext cx="4300332" cy="45243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l"/>
              <a:r>
                <a:rPr lang="en-US" dirty="0">
                  <a:solidFill>
                    <a:srgbClr val="FF0000"/>
                  </a:solidFill>
                </a:rPr>
                <a:t>// bad examples!!!</a:t>
              </a:r>
            </a:p>
            <a:p>
              <a:pPr algn="l"/>
              <a:r>
                <a:rPr lang="en-US" dirty="0" err="1"/>
                <a:t>int</a:t>
              </a:r>
              <a:r>
                <a:rPr lang="en-US" dirty="0"/>
                <a:t> </a:t>
              </a:r>
              <a:r>
                <a:rPr lang="en-US" dirty="0" err="1"/>
                <a:t>recursiveBad</a:t>
              </a:r>
              <a:r>
                <a:rPr lang="en-US" dirty="0"/>
                <a:t>(</a:t>
              </a:r>
              <a:r>
                <a:rPr lang="en-US" dirty="0" err="1"/>
                <a:t>int</a:t>
              </a:r>
              <a:r>
                <a:rPr lang="en-US" dirty="0"/>
                <a:t> a[], </a:t>
              </a:r>
              <a:r>
                <a:rPr lang="en-US" dirty="0" err="1"/>
                <a:t>int</a:t>
              </a:r>
              <a:r>
                <a:rPr lang="en-US" dirty="0"/>
                <a:t> count)</a:t>
              </a:r>
            </a:p>
            <a:p>
              <a:pPr algn="l"/>
              <a:r>
                <a:rPr lang="en-US" dirty="0"/>
                <a:t>{</a:t>
              </a:r>
            </a:p>
            <a:p>
              <a:pPr algn="l"/>
              <a:r>
                <a:rPr lang="en-US" dirty="0"/>
                <a:t>    …</a:t>
              </a:r>
            </a:p>
            <a:p>
              <a:pPr algn="l"/>
              <a:r>
                <a:rPr lang="en-US" dirty="0"/>
                <a:t>    if (count == </a:t>
              </a:r>
              <a:r>
                <a:rPr lang="en-US" dirty="0">
                  <a:solidFill>
                    <a:srgbClr val="FF0000"/>
                  </a:solidFill>
                </a:rPr>
                <a:t>2</a:t>
              </a:r>
              <a:r>
                <a:rPr lang="en-US" dirty="0"/>
                <a:t>)</a:t>
              </a:r>
            </a:p>
            <a:p>
              <a:pPr algn="l"/>
              <a:r>
                <a:rPr lang="en-US" dirty="0"/>
                <a:t>       do something;</a:t>
              </a:r>
            </a:p>
            <a:p>
              <a:pPr algn="l"/>
              <a:endParaRPr lang="en-US" dirty="0"/>
            </a:p>
            <a:p>
              <a:pPr algn="l"/>
              <a:r>
                <a:rPr lang="en-US" dirty="0"/>
                <a:t>    if (</a:t>
              </a:r>
              <a:r>
                <a:rPr lang="en-US" dirty="0">
                  <a:solidFill>
                    <a:srgbClr val="FF0000"/>
                  </a:solidFill>
                </a:rPr>
                <a:t>a[1]</a:t>
              </a:r>
              <a:r>
                <a:rPr lang="en-US" dirty="0"/>
                <a:t> == </a:t>
              </a:r>
              <a:r>
                <a:rPr lang="en-US" dirty="0" err="1"/>
                <a:t>someValue</a:t>
              </a:r>
              <a:r>
                <a:rPr lang="en-US" dirty="0"/>
                <a:t>)</a:t>
              </a:r>
            </a:p>
            <a:p>
              <a:pPr algn="l"/>
              <a:r>
                <a:rPr lang="en-US" dirty="0"/>
                <a:t>       do something;</a:t>
              </a:r>
            </a:p>
            <a:p>
              <a:pPr algn="l"/>
              <a:endParaRPr lang="en-US" dirty="0"/>
            </a:p>
            <a:p>
              <a:pPr algn="l"/>
              <a:r>
                <a:rPr lang="en-US" dirty="0"/>
                <a:t>   </a:t>
              </a:r>
              <a:r>
                <a:rPr lang="en-US" dirty="0" err="1"/>
                <a:t>int</a:t>
              </a:r>
              <a:r>
                <a:rPr lang="en-US" dirty="0"/>
                <a:t> v = a[0] + </a:t>
              </a:r>
              <a:r>
                <a:rPr lang="en-US" dirty="0">
                  <a:solidFill>
                    <a:srgbClr val="FF0000"/>
                  </a:solidFill>
                </a:rPr>
                <a:t>a[1]</a:t>
              </a:r>
              <a:r>
                <a:rPr lang="en-US" dirty="0"/>
                <a:t> + </a:t>
              </a:r>
              <a:br>
                <a:rPr lang="en-US" dirty="0"/>
              </a:br>
              <a:r>
                <a:rPr lang="en-US" dirty="0"/>
                <a:t>           </a:t>
              </a:r>
              <a:r>
                <a:rPr lang="en-US" dirty="0" err="1"/>
                <a:t>recursiveBad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FF0000"/>
                  </a:solidFill>
                </a:rPr>
                <a:t>a+2</a:t>
              </a:r>
              <a:r>
                <a:rPr lang="en-US" dirty="0">
                  <a:solidFill>
                    <a:schemeClr val="tx1"/>
                  </a:solidFill>
                </a:rPr>
                <a:t>,</a:t>
              </a:r>
              <a:r>
                <a:rPr lang="en-US" dirty="0">
                  <a:solidFill>
                    <a:srgbClr val="FF0000"/>
                  </a:solidFill>
                </a:rPr>
                <a:t>count-2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  <a:r>
                <a:rPr lang="en-US" dirty="0"/>
                <a:t>;</a:t>
              </a:r>
            </a:p>
            <a:p>
              <a:pPr algn="l"/>
              <a:endParaRPr lang="en-US" dirty="0"/>
            </a:p>
            <a:p>
              <a:pPr algn="l"/>
              <a:r>
                <a:rPr lang="en-US" dirty="0"/>
                <a:t>   if (</a:t>
              </a:r>
              <a:r>
                <a:rPr lang="en-US" dirty="0">
                  <a:solidFill>
                    <a:schemeClr val="tx1"/>
                  </a:solidFill>
                </a:rPr>
                <a:t>a[0]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dirty="0"/>
                <a:t>&gt; </a:t>
              </a:r>
              <a:r>
                <a:rPr lang="en-US" dirty="0">
                  <a:solidFill>
                    <a:srgbClr val="FF0000"/>
                  </a:solidFill>
                </a:rPr>
                <a:t>a[1]</a:t>
              </a:r>
              <a:r>
                <a:rPr lang="en-US" dirty="0"/>
                <a:t>)</a:t>
              </a:r>
            </a:p>
            <a:p>
              <a:pPr algn="l"/>
              <a:r>
                <a:rPr lang="en-US" dirty="0"/>
                <a:t>       </a:t>
              </a:r>
              <a:r>
                <a:rPr lang="en-US" dirty="0" err="1"/>
                <a:t>recursiveBad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FF0000"/>
                  </a:solidFill>
                </a:rPr>
                <a:t>a+2</a:t>
              </a:r>
              <a:r>
                <a:rPr lang="en-US" dirty="0">
                  <a:solidFill>
                    <a:schemeClr val="tx1"/>
                  </a:solidFill>
                </a:rPr>
                <a:t>,</a:t>
              </a:r>
              <a:r>
                <a:rPr lang="en-US" dirty="0">
                  <a:solidFill>
                    <a:srgbClr val="FF0000"/>
                  </a:solidFill>
                </a:rPr>
                <a:t>count-2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  <a:r>
                <a:rPr lang="en-US" dirty="0"/>
                <a:t>;</a:t>
              </a:r>
            </a:p>
            <a:p>
              <a:pPr algn="l"/>
              <a:r>
                <a:rPr lang="en-US" dirty="0"/>
                <a:t>}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45774" y="677592"/>
            <a:ext cx="4446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Your recursive function should generally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only access </a:t>
            </a:r>
            <a:r>
              <a:rPr lang="en-US" sz="2400" dirty="0"/>
              <a:t>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current node/array cell </a:t>
            </a:r>
            <a:r>
              <a:rPr lang="en-US" sz="2400" dirty="0"/>
              <a:t>passed into it!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93978" y="677592"/>
            <a:ext cx="39203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Your recursive function should </a:t>
            </a:r>
            <a:r>
              <a:rPr lang="en-US" sz="2400" dirty="0">
                <a:solidFill>
                  <a:srgbClr val="FF0000"/>
                </a:solidFill>
              </a:rPr>
              <a:t>rarely/never</a:t>
            </a:r>
            <a:r>
              <a:rPr lang="en-US" sz="2400" dirty="0"/>
              <a:t> access the value(s) in the </a:t>
            </a:r>
            <a:r>
              <a:rPr lang="en-US" sz="2400" dirty="0">
                <a:solidFill>
                  <a:srgbClr val="FF0000"/>
                </a:solidFill>
              </a:rPr>
              <a:t>node(s)/cell(s) below </a:t>
            </a:r>
            <a:r>
              <a:rPr lang="en-US" sz="2400" dirty="0"/>
              <a:t>it!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3388" y="3446445"/>
            <a:ext cx="8714342" cy="618780"/>
            <a:chOff x="253388" y="3446445"/>
            <a:chExt cx="8714342" cy="61878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253388" y="3446445"/>
              <a:ext cx="4338490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889653" y="3446445"/>
              <a:ext cx="4078077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54903" y="4217625"/>
            <a:ext cx="8714342" cy="618780"/>
            <a:chOff x="253388" y="3446445"/>
            <a:chExt cx="8714342" cy="61878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53388" y="3446445"/>
              <a:ext cx="4338490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889653" y="3446445"/>
              <a:ext cx="4078077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9988" y="5053072"/>
            <a:ext cx="8714342" cy="618780"/>
            <a:chOff x="253388" y="3446445"/>
            <a:chExt cx="8714342" cy="618780"/>
          </a:xfrm>
        </p:grpSpPr>
        <p:sp>
          <p:nvSpPr>
            <p:cNvPr id="19" name="Rectangle 18"/>
            <p:cNvSpPr/>
            <p:nvPr/>
          </p:nvSpPr>
          <p:spPr bwMode="auto">
            <a:xfrm>
              <a:off x="253388" y="3446445"/>
              <a:ext cx="4338490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889653" y="3446445"/>
              <a:ext cx="4078077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34707" y="5868320"/>
            <a:ext cx="8714342" cy="618780"/>
            <a:chOff x="253388" y="3446445"/>
            <a:chExt cx="8714342" cy="61878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253388" y="3446445"/>
              <a:ext cx="4338490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4889653" y="3446445"/>
              <a:ext cx="4078077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3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E0C4A-B447-47AF-9CAB-BDF03A66CF5A}" type="slidenum">
              <a:rPr lang="en-US"/>
              <a:pPr/>
              <a:t>51</a:t>
            </a:fld>
            <a:endParaRPr lang="en-US"/>
          </a:p>
        </p:txBody>
      </p:sp>
      <p:sp>
        <p:nvSpPr>
          <p:cNvPr id="92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Recursion Challenge #2</a:t>
            </a:r>
          </a:p>
        </p:txBody>
      </p:sp>
      <p:sp>
        <p:nvSpPr>
          <p:cNvPr id="928771" name="Text Box 3"/>
          <p:cNvSpPr txBox="1">
            <a:spLocks noChangeArrowheads="1"/>
          </p:cNvSpPr>
          <p:nvPr/>
        </p:nvSpPr>
        <p:spPr bwMode="auto">
          <a:xfrm>
            <a:off x="355600" y="1065213"/>
            <a:ext cx="83121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Write a </a:t>
            </a:r>
            <a:r>
              <a:rPr lang="en-US" sz="2400" dirty="0">
                <a:solidFill>
                  <a:srgbClr val="006666"/>
                </a:solidFill>
              </a:rPr>
              <a:t>recursive</a:t>
            </a:r>
            <a:r>
              <a:rPr lang="en-US" sz="2400" dirty="0"/>
              <a:t> function called </a:t>
            </a:r>
            <a:r>
              <a:rPr lang="en-US" sz="2400" dirty="0">
                <a:solidFill>
                  <a:srgbClr val="FF0000"/>
                </a:solidFill>
              </a:rPr>
              <a:t>count</a:t>
            </a:r>
            <a:r>
              <a:rPr lang="en-US" sz="2400" dirty="0">
                <a:solidFill>
                  <a:srgbClr val="6600CC"/>
                </a:solidFill>
              </a:rPr>
              <a:t> </a:t>
            </a:r>
            <a:r>
              <a:rPr lang="en-US" sz="2400" dirty="0"/>
              <a:t>that counts the number of times a number appears in an array.</a:t>
            </a:r>
            <a:endParaRPr lang="en-US" sz="1000" dirty="0"/>
          </a:p>
        </p:txBody>
      </p:sp>
      <p:sp>
        <p:nvSpPr>
          <p:cNvPr id="928786" name="Text Box 18"/>
          <p:cNvSpPr txBox="1">
            <a:spLocks noChangeArrowheads="1"/>
          </p:cNvSpPr>
          <p:nvPr/>
        </p:nvSpPr>
        <p:spPr bwMode="auto">
          <a:xfrm>
            <a:off x="2774950" y="2782888"/>
            <a:ext cx="3759200" cy="2432050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{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const </a:t>
            </a:r>
            <a:r>
              <a:rPr lang="en-US" dirty="0" err="1"/>
              <a:t>int</a:t>
            </a:r>
            <a:r>
              <a:rPr lang="en-US" dirty="0"/>
              <a:t> size = 5;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[size] = {7, 9, 6, 7, 7};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>
                <a:solidFill>
                  <a:srgbClr val="6600CC"/>
                </a:solidFill>
              </a:rPr>
              <a:t>countNums</a:t>
            </a:r>
            <a:r>
              <a:rPr lang="en-US" dirty="0"/>
              <a:t>(arr,size,7);</a:t>
            </a:r>
            <a:br>
              <a:rPr lang="en-US" dirty="0"/>
            </a:br>
            <a:r>
              <a:rPr lang="en-US" dirty="0"/>
              <a:t>    // should print 3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8771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488D-2895-47E9-9D29-8FA50B5ED601}" type="slidenum">
              <a:rPr lang="en-US"/>
              <a:pPr/>
              <a:t>52</a:t>
            </a:fld>
            <a:endParaRPr lang="en-US"/>
          </a:p>
        </p:txBody>
      </p:sp>
      <p:sp>
        <p:nvSpPr>
          <p:cNvPr id="93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65408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Recursion Challenge #2</a:t>
            </a:r>
          </a:p>
        </p:txBody>
      </p:sp>
      <p:sp>
        <p:nvSpPr>
          <p:cNvPr id="930821" name="Text Box 5"/>
          <p:cNvSpPr txBox="1">
            <a:spLocks noChangeArrowheads="1"/>
          </p:cNvSpPr>
          <p:nvPr/>
        </p:nvSpPr>
        <p:spPr bwMode="auto">
          <a:xfrm>
            <a:off x="266700" y="762394"/>
            <a:ext cx="4927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Step #1: Write the function header</a:t>
            </a:r>
          </a:p>
        </p:txBody>
      </p:sp>
      <p:sp>
        <p:nvSpPr>
          <p:cNvPr id="930822" name="Text Box 6"/>
          <p:cNvSpPr txBox="1">
            <a:spLocks noChangeArrowheads="1"/>
          </p:cNvSpPr>
          <p:nvPr/>
        </p:nvSpPr>
        <p:spPr bwMode="auto">
          <a:xfrm>
            <a:off x="600075" y="1476769"/>
            <a:ext cx="3990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Step #3: Add your base case code</a:t>
            </a:r>
          </a:p>
        </p:txBody>
      </p:sp>
      <p:sp>
        <p:nvSpPr>
          <p:cNvPr id="930823" name="Text Box 7"/>
          <p:cNvSpPr txBox="1">
            <a:spLocks noChangeArrowheads="1"/>
          </p:cNvSpPr>
          <p:nvPr/>
        </p:nvSpPr>
        <p:spPr bwMode="auto">
          <a:xfrm>
            <a:off x="368300" y="1856143"/>
            <a:ext cx="49593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#4: Solve the problem using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your magic function </a:t>
            </a:r>
          </a:p>
        </p:txBody>
      </p:sp>
      <p:sp>
        <p:nvSpPr>
          <p:cNvPr id="930824" name="Text Box 8"/>
          <p:cNvSpPr txBox="1">
            <a:spLocks noChangeArrowheads="1"/>
          </p:cNvSpPr>
          <p:nvPr/>
        </p:nvSpPr>
        <p:spPr bwMode="auto">
          <a:xfrm>
            <a:off x="285750" y="2460163"/>
            <a:ext cx="4965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#5: Remove the magic!</a:t>
            </a:r>
          </a:p>
        </p:txBody>
      </p:sp>
      <p:sp>
        <p:nvSpPr>
          <p:cNvPr id="930825" name="Text Box 9"/>
          <p:cNvSpPr txBox="1">
            <a:spLocks noChangeArrowheads="1"/>
          </p:cNvSpPr>
          <p:nvPr/>
        </p:nvSpPr>
        <p:spPr bwMode="auto">
          <a:xfrm>
            <a:off x="257175" y="1124344"/>
            <a:ext cx="4918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#2: Define your magic function</a:t>
            </a:r>
          </a:p>
        </p:txBody>
      </p:sp>
      <p:sp>
        <p:nvSpPr>
          <p:cNvPr id="930826" name="Text Box 10"/>
          <p:cNvSpPr txBox="1">
            <a:spLocks noChangeArrowheads="1"/>
          </p:cNvSpPr>
          <p:nvPr/>
        </p:nvSpPr>
        <p:spPr bwMode="auto">
          <a:xfrm>
            <a:off x="0" y="2810731"/>
            <a:ext cx="5327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Step #6: Validate your function</a:t>
            </a:r>
          </a:p>
        </p:txBody>
      </p:sp>
      <p:sp>
        <p:nvSpPr>
          <p:cNvPr id="930834" name="Text Box 18"/>
          <p:cNvSpPr txBox="1">
            <a:spLocks noChangeArrowheads="1"/>
          </p:cNvSpPr>
          <p:nvPr/>
        </p:nvSpPr>
        <p:spPr bwMode="auto">
          <a:xfrm>
            <a:off x="146050" y="3189249"/>
            <a:ext cx="4559300" cy="3615238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l">
              <a:spcBef>
                <a:spcPct val="50000"/>
              </a:spcBef>
            </a:pPr>
            <a:endParaRPr lang="en-US" dirty="0"/>
          </a:p>
          <a:p>
            <a:pPr algn="l">
              <a:spcBef>
                <a:spcPct val="50000"/>
              </a:spcBef>
            </a:pPr>
            <a:endParaRPr lang="en-US" sz="400" dirty="0"/>
          </a:p>
          <a:p>
            <a:pPr algn="l">
              <a:spcBef>
                <a:spcPct val="50000"/>
              </a:spcBef>
            </a:pPr>
            <a:endParaRPr lang="en-US" sz="1200" dirty="0"/>
          </a:p>
          <a:p>
            <a:pPr algn="l">
              <a:spcBef>
                <a:spcPct val="50000"/>
              </a:spcBef>
            </a:pPr>
            <a:r>
              <a:rPr lang="en-US" dirty="0" err="1"/>
              <a:t>int</a:t>
            </a:r>
            <a:r>
              <a:rPr lang="en-US" dirty="0"/>
              <a:t> count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[], </a:t>
            </a:r>
            <a:r>
              <a:rPr lang="en-US" dirty="0" err="1"/>
              <a:t>int</a:t>
            </a:r>
            <a:r>
              <a:rPr lang="en-US" dirty="0"/>
              <a:t> size,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  <a:br>
              <a:rPr lang="en-US" dirty="0"/>
            </a:br>
            <a:r>
              <a:rPr lang="en-US" sz="1400" b="1" dirty="0"/>
              <a:t>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</a:t>
            </a:r>
            <a:br>
              <a:rPr lang="en-US" dirty="0"/>
            </a:br>
            <a:r>
              <a:rPr lang="en-US" dirty="0"/>
              <a:t>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800" dirty="0"/>
            </a:br>
            <a:r>
              <a:rPr lang="en-US" sz="1400" dirty="0"/>
              <a:t>}</a:t>
            </a:r>
            <a:endParaRPr lang="en-US" dirty="0"/>
          </a:p>
        </p:txBody>
      </p:sp>
      <p:sp>
        <p:nvSpPr>
          <p:cNvPr id="930835" name="Rectangle 19"/>
          <p:cNvSpPr>
            <a:spLocks noChangeArrowheads="1"/>
          </p:cNvSpPr>
          <p:nvPr/>
        </p:nvSpPr>
        <p:spPr bwMode="auto">
          <a:xfrm>
            <a:off x="361950" y="4366087"/>
            <a:ext cx="1803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if (size == 0)    </a:t>
            </a:r>
            <a:br>
              <a:rPr lang="en-US"/>
            </a:br>
            <a:r>
              <a:rPr lang="en-US"/>
              <a:t>     return 0;</a:t>
            </a:r>
          </a:p>
        </p:txBody>
      </p:sp>
      <p:sp>
        <p:nvSpPr>
          <p:cNvPr id="930836" name="Rectangle 20"/>
          <p:cNvSpPr>
            <a:spLocks noChangeArrowheads="1"/>
          </p:cNvSpPr>
          <p:nvPr/>
        </p:nvSpPr>
        <p:spPr bwMode="auto">
          <a:xfrm>
            <a:off x="276225" y="4972512"/>
            <a:ext cx="457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total;</a:t>
            </a:r>
          </a:p>
        </p:txBody>
      </p:sp>
      <p:sp>
        <p:nvSpPr>
          <p:cNvPr id="930837" name="Text Box 21"/>
          <p:cNvSpPr txBox="1">
            <a:spLocks noChangeArrowheads="1"/>
          </p:cNvSpPr>
          <p:nvPr/>
        </p:nvSpPr>
        <p:spPr bwMode="auto">
          <a:xfrm>
            <a:off x="4899025" y="4124787"/>
            <a:ext cx="4206875" cy="2690813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 err="1"/>
              <a:t>int</a:t>
            </a:r>
            <a:r>
              <a:rPr lang="en-US" dirty="0"/>
              <a:t> main()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size = 5;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[size] = {7, 9, 6, 7, 7};</a:t>
            </a:r>
            <a:br>
              <a:rPr lang="en-US" dirty="0"/>
            </a:br>
            <a:br>
              <a:rPr lang="en-US" sz="800" dirty="0"/>
            </a:br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val</a:t>
            </a:r>
            <a:r>
              <a:rPr lang="en-US" dirty="0"/>
              <a:t> = 7;</a:t>
            </a:r>
          </a:p>
          <a:p>
            <a:pPr algn="l">
              <a:spcBef>
                <a:spcPct val="50000"/>
              </a:spcBef>
            </a:pPr>
            <a:br>
              <a:rPr lang="en-US" dirty="0"/>
            </a:br>
            <a:endParaRPr lang="en-US" dirty="0"/>
          </a:p>
          <a:p>
            <a:pPr algn="l">
              <a:spcBef>
                <a:spcPct val="50000"/>
              </a:spcBef>
            </a:pPr>
            <a:r>
              <a:rPr lang="en-US" dirty="0"/>
              <a:t>}</a:t>
            </a:r>
          </a:p>
        </p:txBody>
      </p:sp>
      <p:sp>
        <p:nvSpPr>
          <p:cNvPr id="930839" name="Rectangle 23"/>
          <p:cNvSpPr>
            <a:spLocks noChangeArrowheads="1"/>
          </p:cNvSpPr>
          <p:nvPr/>
        </p:nvSpPr>
        <p:spPr bwMode="auto">
          <a:xfrm>
            <a:off x="342900" y="5286837"/>
            <a:ext cx="52292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total = </a:t>
            </a:r>
          </a:p>
        </p:txBody>
      </p:sp>
      <p:sp>
        <p:nvSpPr>
          <p:cNvPr id="930840" name="Text Box 24"/>
          <p:cNvSpPr txBox="1">
            <a:spLocks noChangeArrowheads="1"/>
          </p:cNvSpPr>
          <p:nvPr/>
        </p:nvSpPr>
        <p:spPr bwMode="auto">
          <a:xfrm>
            <a:off x="5603875" y="1065213"/>
            <a:ext cx="306387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Write a </a:t>
            </a:r>
            <a:r>
              <a:rPr lang="en-US" sz="2400" dirty="0">
                <a:solidFill>
                  <a:srgbClr val="006666"/>
                </a:solidFill>
              </a:rPr>
              <a:t>recursive</a:t>
            </a:r>
            <a:r>
              <a:rPr lang="en-US" sz="2400" dirty="0"/>
              <a:t> function called </a:t>
            </a:r>
            <a:r>
              <a:rPr lang="en-US" sz="2400" dirty="0">
                <a:solidFill>
                  <a:srgbClr val="6600CC"/>
                </a:solidFill>
              </a:rPr>
              <a:t>count </a:t>
            </a:r>
            <a:r>
              <a:rPr lang="en-US" sz="2400" dirty="0"/>
              <a:t>that counts the number of times a number appears in an array.</a:t>
            </a:r>
            <a:endParaRPr lang="en-US" sz="1000" dirty="0"/>
          </a:p>
        </p:txBody>
      </p:sp>
      <p:sp>
        <p:nvSpPr>
          <p:cNvPr id="930841" name="Rectangle 25"/>
          <p:cNvSpPr>
            <a:spLocks noChangeArrowheads="1"/>
          </p:cNvSpPr>
          <p:nvPr/>
        </p:nvSpPr>
        <p:spPr bwMode="auto">
          <a:xfrm>
            <a:off x="5092700" y="5841615"/>
            <a:ext cx="3972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b = </a:t>
            </a:r>
            <a:r>
              <a:rPr lang="en-US" dirty="0" err="1">
                <a:solidFill>
                  <a:srgbClr val="6600CC"/>
                </a:solidFill>
              </a:rPr>
              <a:t>magiccount</a:t>
            </a:r>
            <a:r>
              <a:rPr lang="en-US" dirty="0"/>
              <a:t>(arr</a:t>
            </a:r>
            <a:r>
              <a:rPr lang="en-US" dirty="0">
                <a:solidFill>
                  <a:srgbClr val="FF0000"/>
                </a:solidFill>
              </a:rPr>
              <a:t>+1</a:t>
            </a:r>
            <a:r>
              <a:rPr lang="en-US" dirty="0"/>
              <a:t>,size</a:t>
            </a:r>
            <a:r>
              <a:rPr lang="en-US" dirty="0">
                <a:solidFill>
                  <a:srgbClr val="FF0000"/>
                </a:solidFill>
              </a:rPr>
              <a:t>-1</a:t>
            </a:r>
            <a:r>
              <a:rPr lang="en-US" dirty="0"/>
              <a:t>,val);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930842" name="Rectangle 26"/>
          <p:cNvSpPr>
            <a:spLocks noChangeArrowheads="1"/>
          </p:cNvSpPr>
          <p:nvPr/>
        </p:nvSpPr>
        <p:spPr bwMode="auto">
          <a:xfrm>
            <a:off x="1073960" y="5287643"/>
            <a:ext cx="3825066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          </a:t>
            </a:r>
            <a:r>
              <a:rPr lang="en-US" dirty="0">
                <a:solidFill>
                  <a:srgbClr val="6600CC"/>
                </a:solidFill>
              </a:rPr>
              <a:t>count </a:t>
            </a:r>
            <a:r>
              <a:rPr lang="en-US" dirty="0"/>
              <a:t>(arr</a:t>
            </a:r>
            <a:r>
              <a:rPr lang="en-US" dirty="0">
                <a:solidFill>
                  <a:srgbClr val="FF0000"/>
                </a:solidFill>
              </a:rPr>
              <a:t>+1</a:t>
            </a:r>
            <a:r>
              <a:rPr lang="en-US" dirty="0"/>
              <a:t>,size</a:t>
            </a:r>
            <a:r>
              <a:rPr lang="en-US" dirty="0">
                <a:solidFill>
                  <a:srgbClr val="FF0000"/>
                </a:solidFill>
              </a:rPr>
              <a:t>-1</a:t>
            </a:r>
            <a:r>
              <a:rPr lang="en-US" dirty="0"/>
              <a:t>,val);</a:t>
            </a:r>
          </a:p>
        </p:txBody>
      </p:sp>
      <p:sp>
        <p:nvSpPr>
          <p:cNvPr id="930843" name="Rectangle 27"/>
          <p:cNvSpPr>
            <a:spLocks noChangeArrowheads="1"/>
          </p:cNvSpPr>
          <p:nvPr/>
        </p:nvSpPr>
        <p:spPr bwMode="auto">
          <a:xfrm>
            <a:off x="342900" y="6172662"/>
            <a:ext cx="5229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return total;</a:t>
            </a: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165170" y="3203215"/>
            <a:ext cx="44518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// just assume it works (like magic)!</a:t>
            </a:r>
          </a:p>
          <a:p>
            <a:pPr algn="l"/>
            <a:r>
              <a:rPr lang="en-US" dirty="0"/>
              <a:t>void </a:t>
            </a:r>
            <a:r>
              <a:rPr lang="en-US" dirty="0" err="1">
                <a:solidFill>
                  <a:srgbClr val="FF0000"/>
                </a:solidFill>
              </a:rPr>
              <a:t>magiccount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 [], </a:t>
            </a:r>
            <a:r>
              <a:rPr lang="en-US" dirty="0" err="1"/>
              <a:t>int</a:t>
            </a:r>
            <a:r>
              <a:rPr lang="en-US" dirty="0"/>
              <a:t> s, </a:t>
            </a:r>
            <a:r>
              <a:rPr lang="en-US" dirty="0" err="1"/>
              <a:t>int</a:t>
            </a:r>
            <a:r>
              <a:rPr lang="en-US" dirty="0"/>
              <a:t> v) {…}</a:t>
            </a:r>
          </a:p>
        </p:txBody>
      </p:sp>
      <p:sp>
        <p:nvSpPr>
          <p:cNvPr id="22" name="Rectangle 26"/>
          <p:cNvSpPr>
            <a:spLocks noChangeArrowheads="1"/>
          </p:cNvSpPr>
          <p:nvPr/>
        </p:nvSpPr>
        <p:spPr bwMode="auto">
          <a:xfrm>
            <a:off x="1133317" y="5283929"/>
            <a:ext cx="91138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magic</a:t>
            </a:r>
            <a:endParaRPr lang="en-US" dirty="0"/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5105497" y="5825180"/>
            <a:ext cx="31903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b = count(arr,0,val);</a:t>
            </a:r>
          </a:p>
          <a:p>
            <a:pPr algn="l"/>
            <a:r>
              <a:rPr lang="en-US" dirty="0" err="1"/>
              <a:t>int</a:t>
            </a:r>
            <a:r>
              <a:rPr lang="en-US" dirty="0"/>
              <a:t> c = count(arr,1,val);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42900" y="5597928"/>
            <a:ext cx="52292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dirty="0" err="1"/>
              <a:t>arr</a:t>
            </a:r>
            <a:r>
              <a:rPr lang="en-US" dirty="0"/>
              <a:t>[0] == </a:t>
            </a:r>
            <a:r>
              <a:rPr lang="en-US" dirty="0" err="1"/>
              <a:t>val</a:t>
            </a:r>
            <a:r>
              <a:rPr lang="en-US" dirty="0"/>
              <a:t>)   </a:t>
            </a:r>
            <a:br>
              <a:rPr lang="en-US" dirty="0"/>
            </a:br>
            <a:r>
              <a:rPr lang="en-US" dirty="0"/>
              <a:t>     ++total;</a:t>
            </a:r>
          </a:p>
        </p:txBody>
      </p:sp>
      <p:sp>
        <p:nvSpPr>
          <p:cNvPr id="930845" name="Rectangle 29"/>
          <p:cNvSpPr>
            <a:spLocks noChangeArrowheads="1"/>
          </p:cNvSpPr>
          <p:nvPr/>
        </p:nvSpPr>
        <p:spPr bwMode="auto">
          <a:xfrm>
            <a:off x="187325" y="3203216"/>
            <a:ext cx="4487863" cy="3527522"/>
          </a:xfrm>
          <a:prstGeom prst="rect">
            <a:avLst/>
          </a:prstGeom>
          <a:solidFill>
            <a:srgbClr val="FFFF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25" name="Rectangle 29"/>
          <p:cNvSpPr>
            <a:spLocks noChangeArrowheads="1"/>
          </p:cNvSpPr>
          <p:nvPr/>
        </p:nvSpPr>
        <p:spPr bwMode="auto">
          <a:xfrm>
            <a:off x="4967924" y="4176074"/>
            <a:ext cx="4082879" cy="2584517"/>
          </a:xfrm>
          <a:prstGeom prst="rect">
            <a:avLst/>
          </a:prstGeom>
          <a:solidFill>
            <a:srgbClr val="FFFF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3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308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81481E-6 L -0.06371 -0.0004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9308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0821" grpId="0"/>
      <p:bldP spid="930822" grpId="0"/>
      <p:bldP spid="930823" grpId="0"/>
      <p:bldP spid="930824" grpId="0"/>
      <p:bldP spid="930825" grpId="0"/>
      <p:bldP spid="930826" grpId="0"/>
      <p:bldP spid="930834" grpId="0" animBg="1"/>
      <p:bldP spid="930835" grpId="0"/>
      <p:bldP spid="930836" grpId="0"/>
      <p:bldP spid="930837" grpId="0" animBg="1"/>
      <p:bldP spid="930839" grpId="0"/>
      <p:bldP spid="930841" grpId="0"/>
      <p:bldP spid="930841" grpId="1"/>
      <p:bldP spid="930842" grpId="0"/>
      <p:bldP spid="930842" grpId="1"/>
      <p:bldP spid="930843" grpId="0"/>
      <p:bldP spid="21" grpId="0"/>
      <p:bldP spid="21" grpId="1"/>
      <p:bldP spid="22" grpId="0"/>
      <p:bldP spid="22" grpId="1"/>
      <p:bldP spid="23" grpId="0"/>
      <p:bldP spid="24" grpId="0"/>
      <p:bldP spid="930845" grpId="0" animBg="1"/>
      <p:bldP spid="2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B98F-6906-4DAC-B5D2-6BF3AAB73AEB}" type="slidenum">
              <a:rPr lang="en-US"/>
              <a:pPr/>
              <a:t>53</a:t>
            </a:fld>
            <a:endParaRPr lang="en-US"/>
          </a:p>
        </p:txBody>
      </p:sp>
      <p:sp>
        <p:nvSpPr>
          <p:cNvPr id="93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Recursion Challenge #3</a:t>
            </a:r>
          </a:p>
        </p:txBody>
      </p:sp>
      <p:sp>
        <p:nvSpPr>
          <p:cNvPr id="934915" name="Text Box 3"/>
          <p:cNvSpPr txBox="1">
            <a:spLocks noChangeArrowheads="1"/>
          </p:cNvSpPr>
          <p:nvPr/>
        </p:nvSpPr>
        <p:spPr bwMode="auto">
          <a:xfrm>
            <a:off x="355600" y="941388"/>
            <a:ext cx="83121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Write a function that finds and returns the earliest position of a number in a linked list. If the number is not in the list or the list is empty, your function should return -1 to indicate this.</a:t>
            </a:r>
            <a:endParaRPr lang="en-US" sz="1000"/>
          </a:p>
        </p:txBody>
      </p:sp>
      <p:sp>
        <p:nvSpPr>
          <p:cNvPr id="934916" name="Text Box 4"/>
          <p:cNvSpPr txBox="1">
            <a:spLocks noChangeArrowheads="1"/>
          </p:cNvSpPr>
          <p:nvPr/>
        </p:nvSpPr>
        <p:spPr bwMode="auto">
          <a:xfrm>
            <a:off x="2336800" y="2782888"/>
            <a:ext cx="4587875" cy="284638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{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Node *cur = &lt;make a linked list&gt;;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</a:t>
            </a:r>
          </a:p>
          <a:p>
            <a:pPr algn="l">
              <a:spcBef>
                <a:spcPct val="50000"/>
              </a:spcBef>
            </a:pPr>
            <a:endParaRPr lang="en-US" dirty="0"/>
          </a:p>
          <a:p>
            <a:pPr algn="l">
              <a:spcBef>
                <a:spcPct val="50000"/>
              </a:spcBef>
            </a:pPr>
            <a:r>
              <a:rPr lang="en-US" dirty="0"/>
              <a:t>  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}</a:t>
            </a:r>
          </a:p>
        </p:txBody>
      </p:sp>
      <p:pic>
        <p:nvPicPr>
          <p:cNvPr id="93491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2667000"/>
            <a:ext cx="1554163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4918" name="Rectangle 6"/>
          <p:cNvSpPr>
            <a:spLocks noChangeArrowheads="1"/>
          </p:cNvSpPr>
          <p:nvPr/>
        </p:nvSpPr>
        <p:spPr bwMode="auto">
          <a:xfrm>
            <a:off x="2552700" y="4081463"/>
            <a:ext cx="4572000" cy="140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cout &lt;&lt; </a:t>
            </a:r>
            <a:r>
              <a:rPr lang="en-US">
                <a:solidFill>
                  <a:srgbClr val="6600CC"/>
                </a:solidFill>
              </a:rPr>
              <a:t>findPos</a:t>
            </a:r>
            <a:r>
              <a:rPr lang="en-US"/>
              <a:t>(cur,3);  // prints 0</a:t>
            </a:r>
          </a:p>
          <a:p>
            <a:pPr algn="l"/>
            <a:endParaRPr lang="en-US" sz="700"/>
          </a:p>
          <a:p>
            <a:pPr algn="l"/>
            <a:r>
              <a:rPr lang="en-US"/>
              <a:t>cout &lt;&lt; </a:t>
            </a:r>
            <a:r>
              <a:rPr lang="en-US">
                <a:solidFill>
                  <a:srgbClr val="6600CC"/>
                </a:solidFill>
              </a:rPr>
              <a:t>findPos</a:t>
            </a:r>
            <a:r>
              <a:rPr lang="en-US"/>
              <a:t>(cur,8);  // prints 2</a:t>
            </a:r>
          </a:p>
          <a:p>
            <a:pPr algn="l"/>
            <a:endParaRPr lang="en-US" sz="700"/>
          </a:p>
          <a:p>
            <a:pPr algn="l"/>
            <a:r>
              <a:rPr lang="en-US"/>
              <a:t>cout &lt;&lt; </a:t>
            </a:r>
            <a:r>
              <a:rPr lang="en-US">
                <a:solidFill>
                  <a:srgbClr val="6600CC"/>
                </a:solidFill>
              </a:rPr>
              <a:t>findPos</a:t>
            </a:r>
            <a:r>
              <a:rPr lang="en-US"/>
              <a:t>(cur,19); // prints -1</a:t>
            </a:r>
            <a:br>
              <a:rPr lang="en-US"/>
            </a:b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4915" grpId="0" build="p"/>
      <p:bldP spid="934918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B38E-3C08-46F6-B999-46BDA49CD955}" type="slidenum">
              <a:rPr lang="en-US"/>
              <a:pPr/>
              <a:t>54</a:t>
            </a:fld>
            <a:endParaRPr lang="en-US"/>
          </a:p>
        </p:txBody>
      </p:sp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207708" y="12288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Recursion </a:t>
            </a:r>
            <a:br>
              <a:rPr lang="en-US" sz="3600" dirty="0">
                <a:solidFill>
                  <a:srgbClr val="FF0000"/>
                </a:solidFill>
              </a:rPr>
            </a:br>
            <a:r>
              <a:rPr lang="en-US" sz="3600">
                <a:solidFill>
                  <a:srgbClr val="FF0000"/>
                </a:solidFill>
              </a:rPr>
              <a:t>Challenge #3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36963" name="Text Box 3"/>
          <p:cNvSpPr txBox="1">
            <a:spLocks noChangeArrowheads="1"/>
          </p:cNvSpPr>
          <p:nvPr/>
        </p:nvSpPr>
        <p:spPr bwMode="auto">
          <a:xfrm>
            <a:off x="266700" y="150061"/>
            <a:ext cx="4927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#1: Write the function header</a:t>
            </a:r>
          </a:p>
        </p:txBody>
      </p:sp>
      <p:sp>
        <p:nvSpPr>
          <p:cNvPr id="936964" name="Text Box 4"/>
          <p:cNvSpPr txBox="1">
            <a:spLocks noChangeArrowheads="1"/>
          </p:cNvSpPr>
          <p:nvPr/>
        </p:nvSpPr>
        <p:spPr bwMode="auto">
          <a:xfrm>
            <a:off x="600075" y="778711"/>
            <a:ext cx="3990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Step #3: Add your base case code</a:t>
            </a:r>
          </a:p>
        </p:txBody>
      </p:sp>
      <p:sp>
        <p:nvSpPr>
          <p:cNvPr id="936965" name="Text Box 5"/>
          <p:cNvSpPr txBox="1">
            <a:spLocks noChangeArrowheads="1"/>
          </p:cNvSpPr>
          <p:nvPr/>
        </p:nvSpPr>
        <p:spPr bwMode="auto">
          <a:xfrm>
            <a:off x="191324" y="1102561"/>
            <a:ext cx="49593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#4: Solve the problem using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your magic function </a:t>
            </a:r>
          </a:p>
        </p:txBody>
      </p:sp>
      <p:sp>
        <p:nvSpPr>
          <p:cNvPr id="936966" name="Text Box 6"/>
          <p:cNvSpPr txBox="1">
            <a:spLocks noChangeArrowheads="1"/>
          </p:cNvSpPr>
          <p:nvPr/>
        </p:nvSpPr>
        <p:spPr bwMode="auto">
          <a:xfrm>
            <a:off x="182514" y="1657156"/>
            <a:ext cx="4965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#5: Remove the magic!</a:t>
            </a:r>
          </a:p>
        </p:txBody>
      </p:sp>
      <p:sp>
        <p:nvSpPr>
          <p:cNvPr id="936967" name="Text Box 7"/>
          <p:cNvSpPr txBox="1">
            <a:spLocks noChangeArrowheads="1"/>
          </p:cNvSpPr>
          <p:nvPr/>
        </p:nvSpPr>
        <p:spPr bwMode="auto">
          <a:xfrm>
            <a:off x="257175" y="454861"/>
            <a:ext cx="4918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#2: Define your magic function</a:t>
            </a:r>
          </a:p>
        </p:txBody>
      </p:sp>
      <p:sp>
        <p:nvSpPr>
          <p:cNvPr id="936968" name="Text Box 8"/>
          <p:cNvSpPr txBox="1">
            <a:spLocks noChangeArrowheads="1"/>
          </p:cNvSpPr>
          <p:nvPr/>
        </p:nvSpPr>
        <p:spPr bwMode="auto">
          <a:xfrm>
            <a:off x="0" y="1931539"/>
            <a:ext cx="5327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Step #6: Validate your function</a:t>
            </a:r>
          </a:p>
        </p:txBody>
      </p:sp>
      <p:sp>
        <p:nvSpPr>
          <p:cNvPr id="936969" name="Text Box 9"/>
          <p:cNvSpPr txBox="1">
            <a:spLocks noChangeArrowheads="1"/>
          </p:cNvSpPr>
          <p:nvPr/>
        </p:nvSpPr>
        <p:spPr bwMode="auto">
          <a:xfrm>
            <a:off x="146050" y="2342496"/>
            <a:ext cx="4559300" cy="4296429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l">
              <a:spcBef>
                <a:spcPct val="50000"/>
              </a:spcBef>
            </a:pPr>
            <a:endParaRPr lang="en-US" sz="2400" dirty="0"/>
          </a:p>
          <a:p>
            <a:pPr algn="l">
              <a:spcBef>
                <a:spcPct val="50000"/>
              </a:spcBef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findPos</a:t>
            </a:r>
            <a:r>
              <a:rPr lang="en-US" dirty="0"/>
              <a:t>(Node *cur,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endParaRPr lang="en-US" dirty="0"/>
          </a:p>
          <a:p>
            <a:pPr algn="l">
              <a:spcBef>
                <a:spcPct val="50000"/>
              </a:spcBef>
            </a:pPr>
            <a:br>
              <a:rPr lang="en-US" dirty="0"/>
            </a:br>
            <a:r>
              <a:rPr lang="en-US" dirty="0"/>
              <a:t>     </a:t>
            </a:r>
            <a:br>
              <a:rPr lang="en-US" dirty="0"/>
            </a:br>
            <a:r>
              <a:rPr lang="en-US" dirty="0"/>
              <a:t>  </a:t>
            </a:r>
          </a:p>
          <a:p>
            <a:pPr algn="l">
              <a:spcBef>
                <a:spcPct val="50000"/>
              </a:spcBef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800" dirty="0"/>
            </a:br>
            <a:r>
              <a:rPr lang="en-US" dirty="0"/>
              <a:t>}</a:t>
            </a:r>
          </a:p>
        </p:txBody>
      </p:sp>
      <p:sp>
        <p:nvSpPr>
          <p:cNvPr id="936970" name="Rectangle 10"/>
          <p:cNvSpPr>
            <a:spLocks noChangeArrowheads="1"/>
          </p:cNvSpPr>
          <p:nvPr/>
        </p:nvSpPr>
        <p:spPr bwMode="auto">
          <a:xfrm>
            <a:off x="361950" y="3365500"/>
            <a:ext cx="40623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if (cur == </a:t>
            </a:r>
            <a:r>
              <a:rPr lang="en-US" dirty="0" err="1">
                <a:solidFill>
                  <a:srgbClr val="FF0000"/>
                </a:solidFill>
              </a:rPr>
              <a:t>nullptr</a:t>
            </a:r>
            <a:r>
              <a:rPr lang="en-US" dirty="0"/>
              <a:t>)  // # is not in list!</a:t>
            </a:r>
            <a:br>
              <a:rPr lang="en-US" dirty="0"/>
            </a:br>
            <a:r>
              <a:rPr lang="en-US" dirty="0"/>
              <a:t>     return -1;         // so return -1</a:t>
            </a:r>
          </a:p>
        </p:txBody>
      </p:sp>
      <p:sp>
        <p:nvSpPr>
          <p:cNvPr id="936972" name="Text Box 12"/>
          <p:cNvSpPr txBox="1">
            <a:spLocks noChangeArrowheads="1"/>
          </p:cNvSpPr>
          <p:nvPr/>
        </p:nvSpPr>
        <p:spPr bwMode="auto">
          <a:xfrm>
            <a:off x="4899025" y="3822387"/>
            <a:ext cx="4206875" cy="2816538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l">
              <a:spcBef>
                <a:spcPct val="50000"/>
              </a:spcBef>
            </a:pPr>
            <a:r>
              <a:rPr lang="en-US" dirty="0" err="1"/>
              <a:t>int</a:t>
            </a:r>
            <a:r>
              <a:rPr lang="en-US" dirty="0"/>
              <a:t> main()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endParaRPr lang="en-US" dirty="0"/>
          </a:p>
          <a:p>
            <a:pPr algn="l">
              <a:spcBef>
                <a:spcPct val="50000"/>
              </a:spcBef>
            </a:pPr>
            <a:endParaRPr lang="en-US" dirty="0"/>
          </a:p>
          <a:p>
            <a:pPr algn="l">
              <a:spcBef>
                <a:spcPct val="50000"/>
              </a:spcBef>
            </a:pPr>
            <a:br>
              <a:rPr lang="en-US" sz="1100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algn="l">
              <a:spcBef>
                <a:spcPct val="50000"/>
              </a:spcBef>
            </a:pPr>
            <a:r>
              <a:rPr lang="en-US" dirty="0"/>
              <a:t>}</a:t>
            </a:r>
          </a:p>
        </p:txBody>
      </p:sp>
      <p:sp>
        <p:nvSpPr>
          <p:cNvPr id="936973" name="Rectangle 13"/>
          <p:cNvSpPr>
            <a:spLocks noChangeArrowheads="1"/>
          </p:cNvSpPr>
          <p:nvPr/>
        </p:nvSpPr>
        <p:spPr bwMode="auto">
          <a:xfrm>
            <a:off x="5102225" y="5321712"/>
            <a:ext cx="41168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search the </a:t>
            </a:r>
            <a:r>
              <a:rPr lang="en-US" dirty="0">
                <a:solidFill>
                  <a:srgbClr val="FF0000"/>
                </a:solidFill>
              </a:rPr>
              <a:t>last n-1 nodes </a:t>
            </a:r>
            <a:r>
              <a:rPr lang="en-US" dirty="0">
                <a:solidFill>
                  <a:schemeClr val="tx1"/>
                </a:solidFill>
              </a:rPr>
              <a:t>for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// your value using the magic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a = </a:t>
            </a:r>
            <a:r>
              <a:rPr lang="en-US" dirty="0" err="1">
                <a:solidFill>
                  <a:srgbClr val="6600CC"/>
                </a:solidFill>
              </a:rPr>
              <a:t>magicfindPos</a:t>
            </a:r>
            <a:r>
              <a:rPr lang="en-US" dirty="0"/>
              <a:t>(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cur-&gt;next</a:t>
            </a:r>
            <a:r>
              <a:rPr lang="en-US" dirty="0"/>
              <a:t>, </a:t>
            </a:r>
            <a:r>
              <a:rPr lang="en-US" dirty="0" err="1"/>
              <a:t>val</a:t>
            </a:r>
            <a:r>
              <a:rPr lang="en-US" dirty="0"/>
              <a:t> );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936974" name="Rectangle 14"/>
          <p:cNvSpPr>
            <a:spLocks noChangeArrowheads="1"/>
          </p:cNvSpPr>
          <p:nvPr/>
        </p:nvSpPr>
        <p:spPr bwMode="auto">
          <a:xfrm>
            <a:off x="342900" y="3990975"/>
            <a:ext cx="5229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(cur-&gt;value == </a:t>
            </a:r>
            <a:r>
              <a:rPr lang="en-US" dirty="0" err="1"/>
              <a:t>val</a:t>
            </a:r>
            <a:r>
              <a:rPr lang="en-US" dirty="0"/>
              <a:t>)   </a:t>
            </a:r>
            <a:br>
              <a:rPr lang="en-US" dirty="0"/>
            </a:br>
            <a:r>
              <a:rPr lang="en-US" dirty="0"/>
              <a:t>     return 0;        // # found in top node</a:t>
            </a:r>
          </a:p>
        </p:txBody>
      </p:sp>
      <p:sp>
        <p:nvSpPr>
          <p:cNvPr id="936977" name="Rectangle 17"/>
          <p:cNvSpPr>
            <a:spLocks noChangeArrowheads="1"/>
          </p:cNvSpPr>
          <p:nvPr/>
        </p:nvSpPr>
        <p:spPr bwMode="auto">
          <a:xfrm>
            <a:off x="352425" y="4648200"/>
            <a:ext cx="5229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posInRestOfList</a:t>
            </a:r>
            <a:r>
              <a:rPr lang="en-US" dirty="0"/>
              <a:t> =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936978" name="Rectangle 18"/>
          <p:cNvSpPr>
            <a:spLocks noChangeArrowheads="1"/>
          </p:cNvSpPr>
          <p:nvPr/>
        </p:nvSpPr>
        <p:spPr bwMode="auto">
          <a:xfrm>
            <a:off x="342900" y="5305425"/>
            <a:ext cx="5229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dirty="0" err="1"/>
              <a:t>posInRestOfList</a:t>
            </a:r>
            <a:r>
              <a:rPr lang="en-US" dirty="0"/>
              <a:t> == -1) </a:t>
            </a:r>
            <a:br>
              <a:rPr lang="en-US" dirty="0"/>
            </a:br>
            <a:r>
              <a:rPr lang="en-US" dirty="0"/>
              <a:t>     return -1; // # was not in tail</a:t>
            </a:r>
          </a:p>
        </p:txBody>
      </p:sp>
      <p:sp>
        <p:nvSpPr>
          <p:cNvPr id="936979" name="Text Box 19"/>
          <p:cNvSpPr txBox="1">
            <a:spLocks noChangeArrowheads="1"/>
          </p:cNvSpPr>
          <p:nvPr/>
        </p:nvSpPr>
        <p:spPr bwMode="auto">
          <a:xfrm>
            <a:off x="5146675" y="1256937"/>
            <a:ext cx="38354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 dirty="0"/>
              <a:t>Write a function that finds and returns the earliest position of a number in a linked list. If the number is not in the list or the list is empty, your function should return -1 to indicate this.</a:t>
            </a:r>
          </a:p>
        </p:txBody>
      </p:sp>
      <p:sp>
        <p:nvSpPr>
          <p:cNvPr id="936981" name="Rectangle 21"/>
          <p:cNvSpPr>
            <a:spLocks noChangeArrowheads="1"/>
          </p:cNvSpPr>
          <p:nvPr/>
        </p:nvSpPr>
        <p:spPr bwMode="auto">
          <a:xfrm>
            <a:off x="352425" y="5867400"/>
            <a:ext cx="5229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else</a:t>
            </a:r>
            <a:br>
              <a:rPr lang="en-US"/>
            </a:br>
            <a:r>
              <a:rPr lang="en-US"/>
              <a:t>     return posInRestOfList + 1;</a:t>
            </a: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165170" y="2362579"/>
            <a:ext cx="41344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void </a:t>
            </a:r>
            <a:r>
              <a:rPr lang="en-US" dirty="0" err="1">
                <a:solidFill>
                  <a:srgbClr val="FF0000"/>
                </a:solidFill>
              </a:rPr>
              <a:t>magicfindPos</a:t>
            </a:r>
            <a:r>
              <a:rPr lang="en-US" dirty="0"/>
              <a:t>(Node *n, </a:t>
            </a:r>
            <a:r>
              <a:rPr lang="en-US" dirty="0" err="1"/>
              <a:t>int</a:t>
            </a:r>
            <a:r>
              <a:rPr lang="en-US" dirty="0"/>
              <a:t> v) {…}</a:t>
            </a:r>
          </a:p>
        </p:txBody>
      </p:sp>
      <p:sp>
        <p:nvSpPr>
          <p:cNvPr id="2" name="Rectangle 1"/>
          <p:cNvSpPr/>
          <p:nvPr/>
        </p:nvSpPr>
        <p:spPr>
          <a:xfrm>
            <a:off x="917059" y="4922573"/>
            <a:ext cx="3357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      </a:t>
            </a:r>
            <a:r>
              <a:rPr lang="en-US" dirty="0" err="1">
                <a:solidFill>
                  <a:srgbClr val="6600CC"/>
                </a:solidFill>
              </a:rPr>
              <a:t>findPos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cur-&gt;next</a:t>
            </a:r>
            <a:r>
              <a:rPr lang="en-US" dirty="0"/>
              <a:t>, </a:t>
            </a:r>
            <a:r>
              <a:rPr lang="en-US" dirty="0" err="1"/>
              <a:t>val</a:t>
            </a:r>
            <a:r>
              <a:rPr lang="en-US" dirty="0"/>
              <a:t>);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89243" y="4912745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 </a:t>
            </a:r>
            <a:r>
              <a:rPr lang="en-US" dirty="0">
                <a:solidFill>
                  <a:srgbClr val="6600CC"/>
                </a:solidFill>
              </a:rPr>
              <a:t>magic</a:t>
            </a:r>
            <a:endParaRPr lang="en-US" dirty="0"/>
          </a:p>
        </p:txBody>
      </p:sp>
      <p:sp>
        <p:nvSpPr>
          <p:cNvPr id="24" name="Rectangle 13"/>
          <p:cNvSpPr>
            <a:spLocks noChangeArrowheads="1"/>
          </p:cNvSpPr>
          <p:nvPr/>
        </p:nvSpPr>
        <p:spPr bwMode="auto">
          <a:xfrm>
            <a:off x="5050785" y="4397856"/>
            <a:ext cx="36295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Node *head1 = </a:t>
            </a:r>
            <a:r>
              <a:rPr lang="en-US" dirty="0" err="1">
                <a:solidFill>
                  <a:srgbClr val="FF0000"/>
                </a:solidFill>
              </a:rPr>
              <a:t>nullptr</a:t>
            </a:r>
            <a:r>
              <a:rPr lang="en-US" dirty="0">
                <a:solidFill>
                  <a:schemeClr val="tx1"/>
                </a:solidFill>
              </a:rPr>
              <a:t>; // empty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cout</a:t>
            </a:r>
            <a:r>
              <a:rPr lang="en-US" dirty="0">
                <a:solidFill>
                  <a:schemeClr val="tx1"/>
                </a:solidFill>
              </a:rPr>
              <a:t> &lt;&lt; </a:t>
            </a:r>
            <a:r>
              <a:rPr lang="en-US" dirty="0" err="1">
                <a:solidFill>
                  <a:schemeClr val="tx1"/>
                </a:solidFill>
              </a:rPr>
              <a:t>findPos</a:t>
            </a:r>
            <a:r>
              <a:rPr lang="en-US" dirty="0">
                <a:solidFill>
                  <a:schemeClr val="tx1"/>
                </a:solidFill>
              </a:rPr>
              <a:t>(head1, 5);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25" name="Rectangle 13"/>
          <p:cNvSpPr>
            <a:spLocks noChangeArrowheads="1"/>
          </p:cNvSpPr>
          <p:nvPr/>
        </p:nvSpPr>
        <p:spPr bwMode="auto">
          <a:xfrm>
            <a:off x="5013737" y="5034610"/>
            <a:ext cx="4307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Node *head2 = </a:t>
            </a:r>
            <a:r>
              <a:rPr lang="en-US" dirty="0" err="1">
                <a:solidFill>
                  <a:schemeClr val="tx1"/>
                </a:solidFill>
              </a:rPr>
              <a:t>createSingleNode</a:t>
            </a:r>
            <a:r>
              <a:rPr lang="en-US" dirty="0">
                <a:solidFill>
                  <a:schemeClr val="tx1"/>
                </a:solidFill>
              </a:rPr>
              <a:t>(5); 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cout</a:t>
            </a:r>
            <a:r>
              <a:rPr lang="en-US" dirty="0">
                <a:solidFill>
                  <a:schemeClr val="tx1"/>
                </a:solidFill>
              </a:rPr>
              <a:t> &lt;&lt; </a:t>
            </a:r>
            <a:r>
              <a:rPr lang="en-US" dirty="0" err="1">
                <a:solidFill>
                  <a:schemeClr val="tx1"/>
                </a:solidFill>
              </a:rPr>
              <a:t>findPos</a:t>
            </a:r>
            <a:r>
              <a:rPr lang="en-US" dirty="0">
                <a:solidFill>
                  <a:schemeClr val="tx1"/>
                </a:solidFill>
              </a:rPr>
              <a:t>(head2, 5);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5033405" y="5696698"/>
            <a:ext cx="44069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Node *head3 = </a:t>
            </a:r>
            <a:r>
              <a:rPr lang="en-US" dirty="0" err="1">
                <a:solidFill>
                  <a:schemeClr val="tx1"/>
                </a:solidFill>
              </a:rPr>
              <a:t>createTwoNodes</a:t>
            </a:r>
            <a:r>
              <a:rPr lang="en-US" dirty="0">
                <a:solidFill>
                  <a:schemeClr val="tx1"/>
                </a:solidFill>
              </a:rPr>
              <a:t>(5,6); 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cout</a:t>
            </a:r>
            <a:r>
              <a:rPr lang="en-US" dirty="0">
                <a:solidFill>
                  <a:schemeClr val="tx1"/>
                </a:solidFill>
              </a:rPr>
              <a:t> &lt;&lt; </a:t>
            </a:r>
            <a:r>
              <a:rPr lang="en-US" dirty="0" err="1">
                <a:solidFill>
                  <a:schemeClr val="tx1"/>
                </a:solidFill>
              </a:rPr>
              <a:t>findPos</a:t>
            </a:r>
            <a:r>
              <a:rPr lang="en-US" dirty="0">
                <a:solidFill>
                  <a:schemeClr val="tx1"/>
                </a:solidFill>
              </a:rPr>
              <a:t>(head3, 6);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84100" y="4402149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 Node *cur = &lt;make a linked list&gt;;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val</a:t>
            </a:r>
            <a:r>
              <a:rPr lang="en-US" dirty="0"/>
              <a:t> = 3; // let’s find this</a:t>
            </a:r>
          </a:p>
        </p:txBody>
      </p:sp>
      <p:sp>
        <p:nvSpPr>
          <p:cNvPr id="936982" name="Rectangle 22"/>
          <p:cNvSpPr>
            <a:spLocks noChangeArrowheads="1"/>
          </p:cNvSpPr>
          <p:nvPr/>
        </p:nvSpPr>
        <p:spPr bwMode="auto">
          <a:xfrm>
            <a:off x="179388" y="2362579"/>
            <a:ext cx="4487862" cy="4227134"/>
          </a:xfrm>
          <a:prstGeom prst="rect">
            <a:avLst/>
          </a:prstGeom>
          <a:solidFill>
            <a:srgbClr val="FFFF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4927306" y="3831051"/>
            <a:ext cx="4178594" cy="2758662"/>
          </a:xfrm>
          <a:prstGeom prst="rect">
            <a:avLst/>
          </a:prstGeom>
          <a:solidFill>
            <a:srgbClr val="FFFF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936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-0.06927 0.0004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963" grpId="0"/>
      <p:bldP spid="936964" grpId="0"/>
      <p:bldP spid="936965" grpId="0"/>
      <p:bldP spid="936966" grpId="0"/>
      <p:bldP spid="936967" grpId="0"/>
      <p:bldP spid="936968" grpId="0"/>
      <p:bldP spid="936969" grpId="0" animBg="1"/>
      <p:bldP spid="936970" grpId="0"/>
      <p:bldP spid="936972" grpId="0" animBg="1"/>
      <p:bldP spid="936973" grpId="0"/>
      <p:bldP spid="936973" grpId="1"/>
      <p:bldP spid="936974" grpId="0"/>
      <p:bldP spid="936977" grpId="0"/>
      <p:bldP spid="936978" grpId="0"/>
      <p:bldP spid="936981" grpId="0"/>
      <p:bldP spid="21" grpId="0"/>
      <p:bldP spid="21" grpId="1"/>
      <p:bldP spid="2" grpId="0"/>
      <p:bldP spid="2" grpId="1"/>
      <p:bldP spid="23" grpId="0"/>
      <p:bldP spid="23" grpId="1"/>
      <p:bldP spid="24" grpId="0"/>
      <p:bldP spid="25" grpId="0"/>
      <p:bldP spid="26" grpId="0"/>
      <p:bldP spid="3" grpId="0"/>
      <p:bldP spid="3" grpId="1"/>
      <p:bldP spid="936982" grpId="0" animBg="1"/>
      <p:bldP spid="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with Recursion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176269" y="1041493"/>
            <a:ext cx="890162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200" dirty="0"/>
              <a:t>Be careful – recursion can be a </a:t>
            </a:r>
            <a:r>
              <a:rPr lang="en-US" sz="2200" dirty="0">
                <a:solidFill>
                  <a:srgbClr val="FF0000"/>
                </a:solidFill>
              </a:rPr>
              <a:t>pig</a:t>
            </a:r>
            <a:r>
              <a:rPr lang="en-US" sz="2200" dirty="0"/>
              <a:t> when it comes to memory usage!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31729" y="2160862"/>
            <a:ext cx="3237735" cy="2862322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// prints from n down-to 0</a:t>
            </a:r>
            <a:br>
              <a:rPr lang="en-US" dirty="0"/>
            </a:br>
            <a:r>
              <a:rPr lang="en-US" dirty="0"/>
              <a:t>// </a:t>
            </a:r>
            <a:r>
              <a:rPr lang="en-US" dirty="0">
                <a:solidFill>
                  <a:srgbClr val="FF0000"/>
                </a:solidFill>
              </a:rPr>
              <a:t>without recursion</a:t>
            </a:r>
            <a:r>
              <a:rPr lang="en-US" dirty="0"/>
              <a:t>!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void </a:t>
            </a:r>
            <a:r>
              <a:rPr lang="en-US" dirty="0" err="1"/>
              <a:t>printNums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</a:t>
            </a:r>
            <a:br>
              <a:rPr lang="en-US" dirty="0"/>
            </a:br>
            <a:r>
              <a:rPr lang="en-US" dirty="0"/>
              <a:t>{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for (</a:t>
            </a:r>
            <a:r>
              <a:rPr lang="en-US" dirty="0" err="1"/>
              <a:t>i</a:t>
            </a:r>
            <a:r>
              <a:rPr lang="en-US" dirty="0"/>
              <a:t>=n; </a:t>
            </a:r>
            <a:r>
              <a:rPr lang="en-US" dirty="0" err="1"/>
              <a:t>i</a:t>
            </a:r>
            <a:r>
              <a:rPr lang="en-US" dirty="0"/>
              <a:t> &gt;= 0; </a:t>
            </a:r>
            <a:r>
              <a:rPr lang="en-US" dirty="0" err="1"/>
              <a:t>i</a:t>
            </a:r>
            <a:r>
              <a:rPr lang="en-US" dirty="0"/>
              <a:t>--)</a:t>
            </a:r>
            <a:br>
              <a:rPr lang="en-US" dirty="0"/>
            </a:br>
            <a:r>
              <a:rPr lang="en-US" dirty="0"/>
              <a:t>      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i</a:t>
            </a:r>
            <a:r>
              <a:rPr lang="en-US" dirty="0"/>
              <a:t> &lt;&lt; “\n”;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}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551891" y="2299361"/>
            <a:ext cx="3237735" cy="2723823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// prints from n down-to 0</a:t>
            </a:r>
            <a:br>
              <a:rPr lang="en-US" dirty="0"/>
            </a:br>
            <a:r>
              <a:rPr lang="en-US" dirty="0"/>
              <a:t>// </a:t>
            </a:r>
            <a:r>
              <a:rPr lang="en-US" dirty="0">
                <a:solidFill>
                  <a:srgbClr val="FF0000"/>
                </a:solidFill>
              </a:rPr>
              <a:t>with recursion!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void </a:t>
            </a:r>
            <a:r>
              <a:rPr lang="en-US" dirty="0" err="1"/>
              <a:t>printNums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</a:t>
            </a:r>
            <a:br>
              <a:rPr lang="en-US" dirty="0"/>
            </a:br>
            <a:r>
              <a:rPr lang="en-US" dirty="0"/>
              <a:t>{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 if (n &lt; 0)  return;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 </a:t>
            </a:r>
            <a:r>
              <a:rPr lang="en-US" dirty="0" err="1"/>
              <a:t>cout</a:t>
            </a:r>
            <a:r>
              <a:rPr lang="en-US" dirty="0"/>
              <a:t> &lt;&lt; n &lt;&lt; “\n”;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printNums</a:t>
            </a:r>
            <a:r>
              <a:rPr lang="en-US" dirty="0"/>
              <a:t>(n-1);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31728" y="5409002"/>
            <a:ext cx="3237735" cy="133882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{  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printNums</a:t>
            </a:r>
            <a:r>
              <a:rPr lang="en-US" dirty="0"/>
              <a:t>(1000);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9" name="Line 147"/>
          <p:cNvSpPr>
            <a:spLocks noChangeShapeType="1"/>
          </p:cNvSpPr>
          <p:nvPr/>
        </p:nvSpPr>
        <p:spPr bwMode="auto">
          <a:xfrm>
            <a:off x="410916" y="629217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47"/>
          <p:cNvSpPr>
            <a:spLocks noChangeShapeType="1"/>
          </p:cNvSpPr>
          <p:nvPr/>
        </p:nvSpPr>
        <p:spPr bwMode="auto">
          <a:xfrm>
            <a:off x="84082" y="302934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" name="Group 135"/>
          <p:cNvGrpSpPr>
            <a:grpSpLocks/>
          </p:cNvGrpSpPr>
          <p:nvPr/>
        </p:nvGrpSpPr>
        <p:grpSpPr bwMode="auto">
          <a:xfrm>
            <a:off x="388882" y="1565951"/>
            <a:ext cx="1285876" cy="461962"/>
            <a:chOff x="4026" y="2548"/>
            <a:chExt cx="810" cy="291"/>
          </a:xfrm>
        </p:grpSpPr>
        <p:sp>
          <p:nvSpPr>
            <p:cNvPr id="12" name="Rectangle 136"/>
            <p:cNvSpPr>
              <a:spLocks noChangeArrowheads="1"/>
            </p:cNvSpPr>
            <p:nvPr/>
          </p:nvSpPr>
          <p:spPr bwMode="auto">
            <a:xfrm>
              <a:off x="4302" y="2583"/>
              <a:ext cx="534" cy="233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en-US" dirty="0"/>
                <a:t>1000</a:t>
              </a:r>
            </a:p>
          </p:txBody>
        </p:sp>
        <p:sp>
          <p:nvSpPr>
            <p:cNvPr id="15" name="Rectangle 139"/>
            <p:cNvSpPr>
              <a:spLocks noChangeArrowheads="1"/>
            </p:cNvSpPr>
            <p:nvPr/>
          </p:nvSpPr>
          <p:spPr bwMode="auto">
            <a:xfrm>
              <a:off x="4041" y="256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6" name="Rectangle 140"/>
            <p:cNvSpPr>
              <a:spLocks noChangeArrowheads="1"/>
            </p:cNvSpPr>
            <p:nvPr/>
          </p:nvSpPr>
          <p:spPr bwMode="auto">
            <a:xfrm>
              <a:off x="4026" y="2548"/>
              <a:ext cx="27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 n</a:t>
              </a:r>
            </a:p>
          </p:txBody>
        </p:sp>
      </p:grpSp>
      <p:sp>
        <p:nvSpPr>
          <p:cNvPr id="18" name="Line 147"/>
          <p:cNvSpPr>
            <a:spLocks noChangeShapeType="1"/>
          </p:cNvSpPr>
          <p:nvPr/>
        </p:nvSpPr>
        <p:spPr bwMode="auto">
          <a:xfrm>
            <a:off x="355662" y="37183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" name="Group 135"/>
          <p:cNvGrpSpPr>
            <a:grpSpLocks/>
          </p:cNvGrpSpPr>
          <p:nvPr/>
        </p:nvGrpSpPr>
        <p:grpSpPr bwMode="auto">
          <a:xfrm>
            <a:off x="2063386" y="1565951"/>
            <a:ext cx="1262063" cy="461962"/>
            <a:chOff x="4041" y="2548"/>
            <a:chExt cx="795" cy="291"/>
          </a:xfrm>
        </p:grpSpPr>
        <p:sp>
          <p:nvSpPr>
            <p:cNvPr id="20" name="Rectangle 136"/>
            <p:cNvSpPr>
              <a:spLocks noChangeArrowheads="1"/>
            </p:cNvSpPr>
            <p:nvPr/>
          </p:nvSpPr>
          <p:spPr bwMode="auto">
            <a:xfrm>
              <a:off x="4302" y="2583"/>
              <a:ext cx="534" cy="233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1" name="Rectangle 139"/>
            <p:cNvSpPr>
              <a:spLocks noChangeArrowheads="1"/>
            </p:cNvSpPr>
            <p:nvPr/>
          </p:nvSpPr>
          <p:spPr bwMode="auto">
            <a:xfrm>
              <a:off x="4041" y="256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2" name="Rectangle 140"/>
            <p:cNvSpPr>
              <a:spLocks noChangeArrowheads="1"/>
            </p:cNvSpPr>
            <p:nvPr/>
          </p:nvSpPr>
          <p:spPr bwMode="auto">
            <a:xfrm>
              <a:off x="4050" y="2548"/>
              <a:ext cx="2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 </a:t>
              </a:r>
              <a:r>
                <a:rPr lang="en-US" sz="2400" dirty="0" err="1"/>
                <a:t>i</a:t>
              </a:r>
              <a:endParaRPr lang="en-US" sz="2400" dirty="0"/>
            </a:p>
          </p:txBody>
        </p:sp>
      </p:grpSp>
      <p:sp>
        <p:nvSpPr>
          <p:cNvPr id="23" name="Line 147"/>
          <p:cNvSpPr>
            <a:spLocks noChangeShapeType="1"/>
          </p:cNvSpPr>
          <p:nvPr/>
        </p:nvSpPr>
        <p:spPr bwMode="auto">
          <a:xfrm>
            <a:off x="388882" y="410206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AutoShape 114"/>
          <p:cNvSpPr>
            <a:spLocks noChangeArrowheads="1"/>
          </p:cNvSpPr>
          <p:nvPr/>
        </p:nvSpPr>
        <p:spPr bwMode="auto">
          <a:xfrm>
            <a:off x="1609404" y="24290"/>
            <a:ext cx="4409899" cy="1473108"/>
          </a:xfrm>
          <a:prstGeom prst="wedgeRoundRectCallout">
            <a:avLst>
              <a:gd name="adj1" fmla="val -62806"/>
              <a:gd name="adj2" fmla="val 60384"/>
              <a:gd name="adj3" fmla="val 16667"/>
            </a:avLst>
          </a:prstGeom>
          <a:solidFill>
            <a:srgbClr val="FFF9F3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This function uses just </a:t>
            </a:r>
            <a:r>
              <a:rPr lang="en-US" sz="2000" dirty="0">
                <a:solidFill>
                  <a:srgbClr val="FF0000"/>
                </a:solidFill>
              </a:rPr>
              <a:t>two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>
                <a:solidFill>
                  <a:srgbClr val="FF0000"/>
                </a:solidFill>
              </a:rPr>
              <a:t>4-byte</a:t>
            </a:r>
            <a:r>
              <a:rPr lang="en-US" sz="2000" dirty="0"/>
              <a:t> memory slots for </a:t>
            </a:r>
            <a:r>
              <a:rPr lang="en-US" sz="2000" dirty="0">
                <a:solidFill>
                  <a:srgbClr val="6600CC"/>
                </a:solidFill>
              </a:rPr>
              <a:t>n</a:t>
            </a:r>
            <a:r>
              <a:rPr lang="en-US" sz="2000" dirty="0"/>
              <a:t> and </a:t>
            </a:r>
            <a:r>
              <a:rPr lang="en-US" sz="2000" dirty="0" err="1">
                <a:solidFill>
                  <a:srgbClr val="6600CC"/>
                </a:solidFill>
              </a:rPr>
              <a:t>i</a:t>
            </a:r>
            <a:r>
              <a:rPr lang="en-US" sz="2000" dirty="0"/>
              <a:t> no matter how big </a:t>
            </a:r>
            <a:r>
              <a:rPr lang="en-US" sz="2000" dirty="0">
                <a:solidFill>
                  <a:srgbClr val="6600CC"/>
                </a:solidFill>
              </a:rPr>
              <a:t>n</a:t>
            </a:r>
            <a:r>
              <a:rPr lang="en-US" sz="2000" dirty="0"/>
              <a:t> is.</a:t>
            </a:r>
            <a:br>
              <a:rPr lang="en-US" sz="2000" dirty="0"/>
            </a:br>
            <a:endParaRPr lang="en-US" sz="1050" dirty="0"/>
          </a:p>
          <a:p>
            <a:r>
              <a:rPr lang="en-US" sz="2000" dirty="0"/>
              <a:t>That’s very efficient!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5551892" y="5459802"/>
            <a:ext cx="3237735" cy="133882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{  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printNums</a:t>
            </a:r>
            <a:r>
              <a:rPr lang="en-US" dirty="0"/>
              <a:t>(1000);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26" name="Line 147"/>
          <p:cNvSpPr>
            <a:spLocks noChangeShapeType="1"/>
          </p:cNvSpPr>
          <p:nvPr/>
        </p:nvSpPr>
        <p:spPr bwMode="auto">
          <a:xfrm>
            <a:off x="5585758" y="634296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147"/>
          <p:cNvSpPr>
            <a:spLocks noChangeShapeType="1"/>
          </p:cNvSpPr>
          <p:nvPr/>
        </p:nvSpPr>
        <p:spPr bwMode="auto">
          <a:xfrm>
            <a:off x="5280958" y="319164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" name="Group 135"/>
          <p:cNvGrpSpPr>
            <a:grpSpLocks/>
          </p:cNvGrpSpPr>
          <p:nvPr/>
        </p:nvGrpSpPr>
        <p:grpSpPr bwMode="auto">
          <a:xfrm>
            <a:off x="4147482" y="3592023"/>
            <a:ext cx="1285876" cy="461962"/>
            <a:chOff x="4026" y="2548"/>
            <a:chExt cx="810" cy="291"/>
          </a:xfrm>
        </p:grpSpPr>
        <p:sp>
          <p:nvSpPr>
            <p:cNvPr id="29" name="Rectangle 136"/>
            <p:cNvSpPr>
              <a:spLocks noChangeArrowheads="1"/>
            </p:cNvSpPr>
            <p:nvPr/>
          </p:nvSpPr>
          <p:spPr bwMode="auto">
            <a:xfrm>
              <a:off x="4302" y="2583"/>
              <a:ext cx="534" cy="233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en-US" dirty="0"/>
                <a:t>1000</a:t>
              </a:r>
            </a:p>
          </p:txBody>
        </p:sp>
        <p:sp>
          <p:nvSpPr>
            <p:cNvPr id="30" name="Rectangle 139"/>
            <p:cNvSpPr>
              <a:spLocks noChangeArrowheads="1"/>
            </p:cNvSpPr>
            <p:nvPr/>
          </p:nvSpPr>
          <p:spPr bwMode="auto">
            <a:xfrm>
              <a:off x="4041" y="256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1" name="Rectangle 140"/>
            <p:cNvSpPr>
              <a:spLocks noChangeArrowheads="1"/>
            </p:cNvSpPr>
            <p:nvPr/>
          </p:nvSpPr>
          <p:spPr bwMode="auto">
            <a:xfrm>
              <a:off x="4026" y="2548"/>
              <a:ext cx="27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 n</a:t>
              </a:r>
            </a:p>
          </p:txBody>
        </p:sp>
      </p:grpSp>
      <p:sp>
        <p:nvSpPr>
          <p:cNvPr id="32" name="Line 147"/>
          <p:cNvSpPr>
            <a:spLocks noChangeShapeType="1"/>
          </p:cNvSpPr>
          <p:nvPr/>
        </p:nvSpPr>
        <p:spPr bwMode="auto">
          <a:xfrm>
            <a:off x="5617382" y="388332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147"/>
          <p:cNvSpPr>
            <a:spLocks noChangeShapeType="1"/>
          </p:cNvSpPr>
          <p:nvPr/>
        </p:nvSpPr>
        <p:spPr bwMode="auto">
          <a:xfrm>
            <a:off x="5632075" y="428972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147"/>
          <p:cNvSpPr>
            <a:spLocks noChangeShapeType="1"/>
          </p:cNvSpPr>
          <p:nvPr/>
        </p:nvSpPr>
        <p:spPr bwMode="auto">
          <a:xfrm>
            <a:off x="5649011" y="45606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5738158" y="1829729"/>
            <a:ext cx="3237735" cy="2723823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// prints from n down-to 0</a:t>
            </a:r>
            <a:br>
              <a:rPr lang="en-US" dirty="0"/>
            </a:br>
            <a:r>
              <a:rPr lang="en-US" dirty="0"/>
              <a:t>// </a:t>
            </a:r>
            <a:r>
              <a:rPr lang="en-US" dirty="0">
                <a:solidFill>
                  <a:srgbClr val="FF0000"/>
                </a:solidFill>
              </a:rPr>
              <a:t>with recursion!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void </a:t>
            </a:r>
            <a:r>
              <a:rPr lang="en-US" dirty="0" err="1"/>
              <a:t>printNums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</a:t>
            </a:r>
            <a:br>
              <a:rPr lang="en-US" dirty="0"/>
            </a:br>
            <a:r>
              <a:rPr lang="en-US" dirty="0"/>
              <a:t>{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 if (n &lt; 0)  return;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 </a:t>
            </a:r>
            <a:r>
              <a:rPr lang="en-US" dirty="0" err="1"/>
              <a:t>cout</a:t>
            </a:r>
            <a:r>
              <a:rPr lang="en-US" dirty="0"/>
              <a:t> &lt;&lt; n &lt;&lt; “\n”;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printNums</a:t>
            </a:r>
            <a:r>
              <a:rPr lang="en-US" dirty="0"/>
              <a:t>(n-1);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36" name="Line 147"/>
          <p:cNvSpPr>
            <a:spLocks noChangeShapeType="1"/>
          </p:cNvSpPr>
          <p:nvPr/>
        </p:nvSpPr>
        <p:spPr bwMode="auto">
          <a:xfrm>
            <a:off x="5518023" y="27175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" name="Group 135"/>
          <p:cNvGrpSpPr>
            <a:grpSpLocks/>
          </p:cNvGrpSpPr>
          <p:nvPr/>
        </p:nvGrpSpPr>
        <p:grpSpPr bwMode="auto">
          <a:xfrm>
            <a:off x="4151061" y="3031498"/>
            <a:ext cx="1285876" cy="461962"/>
            <a:chOff x="4026" y="2548"/>
            <a:chExt cx="810" cy="291"/>
          </a:xfrm>
        </p:grpSpPr>
        <p:sp>
          <p:nvSpPr>
            <p:cNvPr id="38" name="Rectangle 136"/>
            <p:cNvSpPr>
              <a:spLocks noChangeArrowheads="1"/>
            </p:cNvSpPr>
            <p:nvPr/>
          </p:nvSpPr>
          <p:spPr bwMode="auto">
            <a:xfrm>
              <a:off x="4302" y="2583"/>
              <a:ext cx="534" cy="233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en-US" dirty="0"/>
                <a:t>999</a:t>
              </a:r>
            </a:p>
          </p:txBody>
        </p:sp>
        <p:sp>
          <p:nvSpPr>
            <p:cNvPr id="39" name="Rectangle 139"/>
            <p:cNvSpPr>
              <a:spLocks noChangeArrowheads="1"/>
            </p:cNvSpPr>
            <p:nvPr/>
          </p:nvSpPr>
          <p:spPr bwMode="auto">
            <a:xfrm>
              <a:off x="4041" y="256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40" name="Rectangle 140"/>
            <p:cNvSpPr>
              <a:spLocks noChangeArrowheads="1"/>
            </p:cNvSpPr>
            <p:nvPr/>
          </p:nvSpPr>
          <p:spPr bwMode="auto">
            <a:xfrm>
              <a:off x="4026" y="2548"/>
              <a:ext cx="27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 n</a:t>
              </a:r>
            </a:p>
          </p:txBody>
        </p:sp>
      </p:grpSp>
      <p:sp>
        <p:nvSpPr>
          <p:cNvPr id="41" name="Rectangle 40"/>
          <p:cNvSpPr/>
          <p:nvPr/>
        </p:nvSpPr>
        <p:spPr bwMode="auto">
          <a:xfrm>
            <a:off x="4147482" y="3493460"/>
            <a:ext cx="1336675" cy="608601"/>
          </a:xfrm>
          <a:prstGeom prst="rect">
            <a:avLst/>
          </a:prstGeom>
          <a:solidFill>
            <a:srgbClr val="FFFFFF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Line 147"/>
          <p:cNvSpPr>
            <a:spLocks noChangeShapeType="1"/>
          </p:cNvSpPr>
          <p:nvPr/>
        </p:nvSpPr>
        <p:spPr bwMode="auto">
          <a:xfrm>
            <a:off x="5849967" y="339450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147"/>
          <p:cNvSpPr>
            <a:spLocks noChangeShapeType="1"/>
          </p:cNvSpPr>
          <p:nvPr/>
        </p:nvSpPr>
        <p:spPr bwMode="auto">
          <a:xfrm>
            <a:off x="5866903" y="383476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147"/>
          <p:cNvSpPr>
            <a:spLocks noChangeShapeType="1"/>
          </p:cNvSpPr>
          <p:nvPr/>
        </p:nvSpPr>
        <p:spPr bwMode="auto">
          <a:xfrm>
            <a:off x="5849973" y="410569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"/>
          <p:cNvSpPr txBox="1">
            <a:spLocks noChangeArrowheads="1"/>
          </p:cNvSpPr>
          <p:nvPr/>
        </p:nvSpPr>
        <p:spPr bwMode="auto">
          <a:xfrm>
            <a:off x="5953811" y="1317266"/>
            <a:ext cx="3237735" cy="2723823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// prints from n down-to 0</a:t>
            </a:r>
            <a:br>
              <a:rPr lang="en-US" dirty="0"/>
            </a:br>
            <a:r>
              <a:rPr lang="en-US" dirty="0"/>
              <a:t>// </a:t>
            </a:r>
            <a:r>
              <a:rPr lang="en-US" dirty="0">
                <a:solidFill>
                  <a:srgbClr val="FF0000"/>
                </a:solidFill>
              </a:rPr>
              <a:t>with recursion!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void </a:t>
            </a:r>
            <a:r>
              <a:rPr lang="en-US" dirty="0" err="1"/>
              <a:t>printNums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</a:t>
            </a:r>
            <a:br>
              <a:rPr lang="en-US" dirty="0"/>
            </a:br>
            <a:r>
              <a:rPr lang="en-US" dirty="0"/>
              <a:t>{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 if (n &lt; 0)  return;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 </a:t>
            </a:r>
            <a:r>
              <a:rPr lang="en-US" dirty="0" err="1"/>
              <a:t>cout</a:t>
            </a:r>
            <a:r>
              <a:rPr lang="en-US" dirty="0"/>
              <a:t> &lt;&lt; n &lt;&lt; “\n”;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printNums</a:t>
            </a:r>
            <a:r>
              <a:rPr lang="en-US" dirty="0"/>
              <a:t>(n-1);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51" name="Line 147"/>
          <p:cNvSpPr>
            <a:spLocks noChangeShapeType="1"/>
          </p:cNvSpPr>
          <p:nvPr/>
        </p:nvSpPr>
        <p:spPr bwMode="auto">
          <a:xfrm>
            <a:off x="5769782" y="22029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2" name="Group 135"/>
          <p:cNvGrpSpPr>
            <a:grpSpLocks/>
          </p:cNvGrpSpPr>
          <p:nvPr/>
        </p:nvGrpSpPr>
        <p:grpSpPr bwMode="auto">
          <a:xfrm>
            <a:off x="4127651" y="2521460"/>
            <a:ext cx="1285876" cy="461962"/>
            <a:chOff x="4026" y="2548"/>
            <a:chExt cx="810" cy="291"/>
          </a:xfrm>
        </p:grpSpPr>
        <p:sp>
          <p:nvSpPr>
            <p:cNvPr id="53" name="Rectangle 136"/>
            <p:cNvSpPr>
              <a:spLocks noChangeArrowheads="1"/>
            </p:cNvSpPr>
            <p:nvPr/>
          </p:nvSpPr>
          <p:spPr bwMode="auto">
            <a:xfrm>
              <a:off x="4302" y="2583"/>
              <a:ext cx="534" cy="233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en-US" dirty="0"/>
                <a:t>998</a:t>
              </a:r>
            </a:p>
          </p:txBody>
        </p:sp>
        <p:sp>
          <p:nvSpPr>
            <p:cNvPr id="54" name="Rectangle 139"/>
            <p:cNvSpPr>
              <a:spLocks noChangeArrowheads="1"/>
            </p:cNvSpPr>
            <p:nvPr/>
          </p:nvSpPr>
          <p:spPr bwMode="auto">
            <a:xfrm>
              <a:off x="4041" y="256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55" name="Rectangle 140"/>
            <p:cNvSpPr>
              <a:spLocks noChangeArrowheads="1"/>
            </p:cNvSpPr>
            <p:nvPr/>
          </p:nvSpPr>
          <p:spPr bwMode="auto">
            <a:xfrm>
              <a:off x="4026" y="2548"/>
              <a:ext cx="27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 n</a:t>
              </a:r>
            </a:p>
          </p:txBody>
        </p:sp>
      </p:grpSp>
      <p:sp>
        <p:nvSpPr>
          <p:cNvPr id="56" name="Rectangle 55"/>
          <p:cNvSpPr/>
          <p:nvPr/>
        </p:nvSpPr>
        <p:spPr bwMode="auto">
          <a:xfrm>
            <a:off x="4124072" y="2983422"/>
            <a:ext cx="1336675" cy="608601"/>
          </a:xfrm>
          <a:prstGeom prst="rect">
            <a:avLst/>
          </a:prstGeom>
          <a:solidFill>
            <a:srgbClr val="FFFFFF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Line 147"/>
          <p:cNvSpPr>
            <a:spLocks noChangeShapeType="1"/>
          </p:cNvSpPr>
          <p:nvPr/>
        </p:nvSpPr>
        <p:spPr bwMode="auto">
          <a:xfrm>
            <a:off x="6040713" y="28802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Line 147"/>
          <p:cNvSpPr>
            <a:spLocks noChangeShapeType="1"/>
          </p:cNvSpPr>
          <p:nvPr/>
        </p:nvSpPr>
        <p:spPr bwMode="auto">
          <a:xfrm>
            <a:off x="6057649" y="330355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147"/>
          <p:cNvSpPr>
            <a:spLocks noChangeShapeType="1"/>
          </p:cNvSpPr>
          <p:nvPr/>
        </p:nvSpPr>
        <p:spPr bwMode="auto">
          <a:xfrm>
            <a:off x="6074585" y="35744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Text Box 4"/>
          <p:cNvSpPr txBox="1">
            <a:spLocks noChangeArrowheads="1"/>
          </p:cNvSpPr>
          <p:nvPr/>
        </p:nvSpPr>
        <p:spPr bwMode="auto">
          <a:xfrm>
            <a:off x="6210052" y="832816"/>
            <a:ext cx="3237735" cy="2723823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// prints from n down-to 0</a:t>
            </a:r>
            <a:br>
              <a:rPr lang="en-US" dirty="0"/>
            </a:br>
            <a:r>
              <a:rPr lang="en-US" dirty="0"/>
              <a:t>// </a:t>
            </a:r>
            <a:r>
              <a:rPr lang="en-US" dirty="0">
                <a:solidFill>
                  <a:srgbClr val="FF0000"/>
                </a:solidFill>
              </a:rPr>
              <a:t>with recursion!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void </a:t>
            </a:r>
            <a:r>
              <a:rPr lang="en-US" dirty="0" err="1"/>
              <a:t>printNums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</a:t>
            </a:r>
            <a:br>
              <a:rPr lang="en-US" dirty="0"/>
            </a:br>
            <a:r>
              <a:rPr lang="en-US" dirty="0"/>
              <a:t>{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 if (n &lt; 0)  return;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 </a:t>
            </a:r>
            <a:r>
              <a:rPr lang="en-US" dirty="0" err="1"/>
              <a:t>cout</a:t>
            </a:r>
            <a:r>
              <a:rPr lang="en-US" dirty="0"/>
              <a:t> &lt;&lt; n &lt;&lt; “\n”;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printNums</a:t>
            </a:r>
            <a:r>
              <a:rPr lang="en-US" dirty="0"/>
              <a:t>(n-1);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62" name="Line 147"/>
          <p:cNvSpPr>
            <a:spLocks noChangeShapeType="1"/>
          </p:cNvSpPr>
          <p:nvPr/>
        </p:nvSpPr>
        <p:spPr bwMode="auto">
          <a:xfrm>
            <a:off x="6019303" y="17024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3" name="Group 135"/>
          <p:cNvGrpSpPr>
            <a:grpSpLocks/>
          </p:cNvGrpSpPr>
          <p:nvPr/>
        </p:nvGrpSpPr>
        <p:grpSpPr bwMode="auto">
          <a:xfrm>
            <a:off x="4140110" y="2021048"/>
            <a:ext cx="1285876" cy="461962"/>
            <a:chOff x="4026" y="2548"/>
            <a:chExt cx="810" cy="291"/>
          </a:xfrm>
        </p:grpSpPr>
        <p:sp>
          <p:nvSpPr>
            <p:cNvPr id="64" name="Rectangle 136"/>
            <p:cNvSpPr>
              <a:spLocks noChangeArrowheads="1"/>
            </p:cNvSpPr>
            <p:nvPr/>
          </p:nvSpPr>
          <p:spPr bwMode="auto">
            <a:xfrm>
              <a:off x="4302" y="2583"/>
              <a:ext cx="534" cy="233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en-US" dirty="0"/>
                <a:t>997</a:t>
              </a:r>
            </a:p>
          </p:txBody>
        </p:sp>
        <p:sp>
          <p:nvSpPr>
            <p:cNvPr id="65" name="Rectangle 139"/>
            <p:cNvSpPr>
              <a:spLocks noChangeArrowheads="1"/>
            </p:cNvSpPr>
            <p:nvPr/>
          </p:nvSpPr>
          <p:spPr bwMode="auto">
            <a:xfrm>
              <a:off x="4041" y="256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6" name="Rectangle 140"/>
            <p:cNvSpPr>
              <a:spLocks noChangeArrowheads="1"/>
            </p:cNvSpPr>
            <p:nvPr/>
          </p:nvSpPr>
          <p:spPr bwMode="auto">
            <a:xfrm>
              <a:off x="4026" y="2548"/>
              <a:ext cx="27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 n</a:t>
              </a:r>
            </a:p>
          </p:txBody>
        </p:sp>
      </p:grpSp>
      <p:sp>
        <p:nvSpPr>
          <p:cNvPr id="67" name="Rectangle 66"/>
          <p:cNvSpPr/>
          <p:nvPr/>
        </p:nvSpPr>
        <p:spPr bwMode="auto">
          <a:xfrm>
            <a:off x="4204263" y="2483010"/>
            <a:ext cx="1336675" cy="608601"/>
          </a:xfrm>
          <a:prstGeom prst="rect">
            <a:avLst/>
          </a:prstGeom>
          <a:solidFill>
            <a:srgbClr val="FFFFFF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8" name="AutoShape 114"/>
          <p:cNvSpPr>
            <a:spLocks noChangeArrowheads="1"/>
          </p:cNvSpPr>
          <p:nvPr/>
        </p:nvSpPr>
        <p:spPr bwMode="auto">
          <a:xfrm>
            <a:off x="715716" y="5062342"/>
            <a:ext cx="5407735" cy="1507792"/>
          </a:xfrm>
          <a:prstGeom prst="wedgeRoundRectCallout">
            <a:avLst>
              <a:gd name="adj1" fmla="val 28902"/>
              <a:gd name="adj2" fmla="val -111067"/>
              <a:gd name="adj3" fmla="val 16667"/>
            </a:avLst>
          </a:prstGeom>
          <a:solidFill>
            <a:srgbClr val="FFF9F3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The recursive version creates a </a:t>
            </a:r>
            <a:r>
              <a:rPr lang="en-US" sz="2000" dirty="0">
                <a:solidFill>
                  <a:srgbClr val="FF0000"/>
                </a:solidFill>
              </a:rPr>
              <a:t>whole new variable</a:t>
            </a:r>
            <a:r>
              <a:rPr lang="en-US" sz="2000" dirty="0"/>
              <a:t> for </a:t>
            </a:r>
            <a:r>
              <a:rPr lang="en-US" sz="2000" dirty="0">
                <a:solidFill>
                  <a:srgbClr val="FF0000"/>
                </a:solidFill>
              </a:rPr>
              <a:t>every level of recursion</a:t>
            </a:r>
            <a:r>
              <a:rPr lang="en-US" sz="2000" dirty="0"/>
              <a:t>. </a:t>
            </a:r>
          </a:p>
          <a:p>
            <a:endParaRPr lang="en-US" sz="2000" dirty="0"/>
          </a:p>
          <a:p>
            <a:r>
              <a:rPr lang="en-US" sz="2000" dirty="0"/>
              <a:t>That could be megabytes of wasted data! 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1556228" y="1702491"/>
            <a:ext cx="6154160" cy="2587237"/>
          </a:xfrm>
          <a:prstGeom prst="rect">
            <a:avLst/>
          </a:prstGeom>
          <a:solidFill>
            <a:srgbClr val="6600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Moral: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solidFill>
                <a:schemeClr val="bg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Be careful when using recursion</a:t>
            </a:r>
            <a:r>
              <a:rPr kumimoji="0" lang="en-US" sz="3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</a:rPr>
              <a:t> and never let your recursive calls get too deep!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0727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repeatCount="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07407E-6 L -1.38889E-6 0.04491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8" grpId="0" animBg="1"/>
      <p:bldP spid="18" grpId="1" animBg="1"/>
      <p:bldP spid="23" grpId="0" animBg="1"/>
      <p:bldP spid="23" grpId="1" animBg="1"/>
      <p:bldP spid="23" grpId="2" animBg="1"/>
      <p:bldP spid="24" grpId="0" animBg="1"/>
      <p:bldP spid="24" grpId="1" animBg="1"/>
      <p:bldP spid="25" grpId="0" animBg="1"/>
      <p:bldP spid="26" grpId="0" animBg="1"/>
      <p:bldP spid="26" grpId="1" animBg="1"/>
      <p:bldP spid="27" grpId="0" animBg="1"/>
      <p:bldP spid="2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5" grpId="0" animBg="1"/>
      <p:bldP spid="36" grpId="0" animBg="1"/>
      <p:bldP spid="36" grpId="1" animBg="1"/>
      <p:bldP spid="41" grpId="0" animBg="1"/>
      <p:bldP spid="42" grpId="0" animBg="1"/>
      <p:bldP spid="42" grpId="1" animBg="1"/>
      <p:bldP spid="43" grpId="0" animBg="1"/>
      <p:bldP spid="43" grpId="1" animBg="1"/>
      <p:bldP spid="44" grpId="0" animBg="1"/>
      <p:bldP spid="45" grpId="0" animBg="1"/>
      <p:bldP spid="51" grpId="0" animBg="1"/>
      <p:bldP spid="51" grpId="1" animBg="1"/>
      <p:bldP spid="56" grpId="0" animBg="1"/>
      <p:bldP spid="57" grpId="0" animBg="1"/>
      <p:bldP spid="57" grpId="1" animBg="1"/>
      <p:bldP spid="58" grpId="0" animBg="1"/>
      <p:bldP spid="58" grpId="1" animBg="1"/>
      <p:bldP spid="59" grpId="0" animBg="1"/>
      <p:bldP spid="60" grpId="0" animBg="1"/>
      <p:bldP spid="62" grpId="0" animBg="1"/>
      <p:bldP spid="62" grpId="1" animBg="1"/>
      <p:bldP spid="67" grpId="0" animBg="1"/>
      <p:bldP spid="68" grpId="0" animBg="1"/>
      <p:bldP spid="68" grpId="1" animBg="1"/>
      <p:bldP spid="6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1689E-A38B-4DE2-8184-A86E1566B297}" type="slidenum">
              <a:rPr lang="en-US"/>
              <a:pPr/>
              <a:t>56</a:t>
            </a:fld>
            <a:endParaRPr lang="en-US"/>
          </a:p>
        </p:txBody>
      </p:sp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Let’s see some REAL examples!</a:t>
            </a:r>
          </a:p>
        </p:txBody>
      </p:sp>
      <p:sp>
        <p:nvSpPr>
          <p:cNvPr id="735235" name="Text Box 3"/>
          <p:cNvSpPr txBox="1">
            <a:spLocks noChangeArrowheads="1"/>
          </p:cNvSpPr>
          <p:nvPr/>
        </p:nvSpPr>
        <p:spPr bwMode="auto">
          <a:xfrm>
            <a:off x="381000" y="1219200"/>
            <a:ext cx="8447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Ok, enough with the </a:t>
            </a:r>
            <a:r>
              <a:rPr lang="en-US" sz="2400" dirty="0">
                <a:solidFill>
                  <a:srgbClr val="6600CC"/>
                </a:solidFill>
              </a:rPr>
              <a:t>toy recursion examples</a:t>
            </a:r>
            <a:r>
              <a:rPr lang="en-US" sz="24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735237" name="Text Box 5"/>
          <p:cNvSpPr txBox="1">
            <a:spLocks noChangeArrowheads="1"/>
          </p:cNvSpPr>
          <p:nvPr/>
        </p:nvSpPr>
        <p:spPr bwMode="auto">
          <a:xfrm>
            <a:off x="591016" y="1926199"/>
            <a:ext cx="83522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Let’s see some situations where </a:t>
            </a:r>
            <a:r>
              <a:rPr lang="en-US" sz="2400" dirty="0">
                <a:solidFill>
                  <a:srgbClr val="FFC000"/>
                </a:solidFill>
              </a:rPr>
              <a:t>recursion really shines</a:t>
            </a:r>
            <a:r>
              <a:rPr lang="en-US" sz="24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682" y="2706436"/>
            <a:ext cx="3349084" cy="39247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5235" grpId="0"/>
      <p:bldP spid="73523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91FF-41B5-44D9-8609-358F61FBBA9D}" type="slidenum">
              <a:rPr lang="en-US"/>
              <a:pPr/>
              <a:t>57</a:t>
            </a:fld>
            <a:endParaRPr lang="en-US"/>
          </a:p>
        </p:txBody>
      </p:sp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Binary Search</a:t>
            </a:r>
          </a:p>
        </p:txBody>
      </p:sp>
      <p:sp>
        <p:nvSpPr>
          <p:cNvPr id="737283" name="Text Box 3"/>
          <p:cNvSpPr txBox="1">
            <a:spLocks noChangeArrowheads="1"/>
          </p:cNvSpPr>
          <p:nvPr/>
        </p:nvSpPr>
        <p:spPr bwMode="auto">
          <a:xfrm>
            <a:off x="365125" y="1036638"/>
            <a:ext cx="8535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Goal</a:t>
            </a:r>
            <a:r>
              <a:rPr lang="en-US" sz="2400"/>
              <a:t>: Search a </a:t>
            </a:r>
            <a:r>
              <a:rPr lang="en-US" sz="2400" i="1">
                <a:solidFill>
                  <a:srgbClr val="006666"/>
                </a:solidFill>
              </a:rPr>
              <a:t>sorted</a:t>
            </a:r>
            <a:r>
              <a:rPr lang="en-US" sz="2400"/>
              <a:t> array of data for a particular item. </a:t>
            </a:r>
          </a:p>
        </p:txBody>
      </p:sp>
      <p:sp>
        <p:nvSpPr>
          <p:cNvPr id="737284" name="Text Box 4"/>
          <p:cNvSpPr txBox="1">
            <a:spLocks noChangeArrowheads="1"/>
          </p:cNvSpPr>
          <p:nvPr/>
        </p:nvSpPr>
        <p:spPr bwMode="auto">
          <a:xfrm>
            <a:off x="365125" y="1676400"/>
            <a:ext cx="85502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cs typeface="Courier New" pitchFamily="49" charset="0"/>
              </a:rPr>
              <a:t>Idea</a:t>
            </a:r>
            <a:r>
              <a:rPr lang="en-US" sz="2400" dirty="0">
                <a:cs typeface="Courier New" pitchFamily="49" charset="0"/>
              </a:rPr>
              <a:t>: Use recursion and a divide-and-conquer approach!</a:t>
            </a:r>
          </a:p>
        </p:txBody>
      </p:sp>
      <p:sp>
        <p:nvSpPr>
          <p:cNvPr id="737285" name="Text Box 5"/>
          <p:cNvSpPr txBox="1">
            <a:spLocks noChangeArrowheads="1"/>
          </p:cNvSpPr>
          <p:nvPr/>
        </p:nvSpPr>
        <p:spPr bwMode="auto">
          <a:xfrm>
            <a:off x="365125" y="2790825"/>
            <a:ext cx="8169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  <a:cs typeface="Courier New" pitchFamily="49" charset="0"/>
              </a:rPr>
              <a:t>Algorithm</a:t>
            </a:r>
            <a:r>
              <a:rPr lang="en-US" sz="2400">
                <a:cs typeface="Courier New" pitchFamily="49" charset="0"/>
              </a:rPr>
              <a:t>:</a:t>
            </a:r>
            <a:endParaRPr lang="en-US" sz="2400"/>
          </a:p>
        </p:txBody>
      </p:sp>
      <p:sp>
        <p:nvSpPr>
          <p:cNvPr id="737286" name="Text Box 6"/>
          <p:cNvSpPr txBox="1">
            <a:spLocks noChangeArrowheads="1"/>
          </p:cNvSpPr>
          <p:nvPr/>
        </p:nvSpPr>
        <p:spPr bwMode="auto">
          <a:xfrm>
            <a:off x="2514600" y="2765425"/>
            <a:ext cx="6194425" cy="394017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Search(</a:t>
            </a:r>
            <a:r>
              <a:rPr lang="en-US" b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sortedWordList, findWord</a:t>
            </a:r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>
              <a:solidFill>
                <a:srgbClr val="990000"/>
              </a:solidFill>
            </a:endParaRPr>
          </a:p>
          <a:p>
            <a:pPr algn="l"/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>
              <a:solidFill>
                <a:srgbClr val="990000"/>
              </a:solidFill>
            </a:endParaRPr>
          </a:p>
          <a:p>
            <a:pPr algn="l"/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b="1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there are no words in the list</a:t>
            </a:r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) </a:t>
            </a:r>
            <a:endParaRPr lang="en-US">
              <a:solidFill>
                <a:srgbClr val="990000"/>
              </a:solidFill>
            </a:endParaRPr>
          </a:p>
          <a:p>
            <a:pPr algn="l"/>
            <a:r>
              <a:rPr lang="en-US" b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  We</a:t>
            </a:r>
            <a:r>
              <a:rPr lang="en-US" b="1">
                <a:solidFill>
                  <a:srgbClr val="6600CC"/>
                </a:solidFill>
                <a:latin typeface="Comic Sans MS"/>
                <a:cs typeface="Courier New" pitchFamily="49" charset="0"/>
              </a:rPr>
              <a:t>’</a:t>
            </a:r>
            <a:r>
              <a:rPr lang="en-US" b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re done: NOT FOUND!</a:t>
            </a:r>
            <a:endParaRPr lang="en-US">
              <a:solidFill>
                <a:srgbClr val="6600CC"/>
              </a:solidFill>
            </a:endParaRPr>
          </a:p>
          <a:p>
            <a:pPr algn="l"/>
            <a:r>
              <a:rPr lang="en-US" b="1">
                <a:solidFill>
                  <a:srgbClr val="990000"/>
                </a:solidFill>
                <a:latin typeface="Comic Sans MS"/>
                <a:cs typeface="Courier New" pitchFamily="49" charset="0"/>
              </a:rPr>
              <a:t> </a:t>
            </a:r>
            <a:endParaRPr lang="en-US">
              <a:solidFill>
                <a:srgbClr val="990000"/>
              </a:solidFill>
            </a:endParaRPr>
          </a:p>
          <a:p>
            <a:pPr algn="l"/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Select middle word in the word list. </a:t>
            </a:r>
            <a:endParaRPr lang="en-US">
              <a:solidFill>
                <a:srgbClr val="990000"/>
              </a:solidFill>
            </a:endParaRPr>
          </a:p>
          <a:p>
            <a:pPr algn="l"/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b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findWord == middle word)</a:t>
            </a:r>
            <a:endParaRPr lang="en-US">
              <a:solidFill>
                <a:srgbClr val="6600CC"/>
              </a:solidFill>
            </a:endParaRPr>
          </a:p>
          <a:p>
            <a:pPr algn="l"/>
            <a:r>
              <a:rPr lang="en-US" b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  We</a:t>
            </a:r>
            <a:r>
              <a:rPr lang="en-US" b="1">
                <a:solidFill>
                  <a:srgbClr val="6600CC"/>
                </a:solidFill>
                <a:latin typeface="Comic Sans MS"/>
                <a:cs typeface="Courier New" pitchFamily="49" charset="0"/>
              </a:rPr>
              <a:t>’</a:t>
            </a:r>
            <a:r>
              <a:rPr lang="en-US" b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re done: FOUND!</a:t>
            </a:r>
            <a:endParaRPr lang="en-US">
              <a:solidFill>
                <a:srgbClr val="6600CC"/>
              </a:solidFill>
            </a:endParaRPr>
          </a:p>
          <a:p>
            <a:pPr algn="l"/>
            <a:r>
              <a:rPr lang="en-US" b="1">
                <a:solidFill>
                  <a:srgbClr val="990000"/>
                </a:solidFill>
                <a:latin typeface="Comic Sans MS"/>
                <a:cs typeface="Courier New" pitchFamily="49" charset="0"/>
              </a:rPr>
              <a:t> </a:t>
            </a:r>
            <a:endParaRPr lang="en-US">
              <a:solidFill>
                <a:srgbClr val="990000"/>
              </a:solidFill>
            </a:endParaRPr>
          </a:p>
          <a:p>
            <a:pPr algn="l"/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b="1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findWord &lt; middle word</a:t>
            </a:r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>
              <a:solidFill>
                <a:srgbClr val="990000"/>
              </a:solidFill>
            </a:endParaRPr>
          </a:p>
          <a:p>
            <a:pPr algn="l"/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Search( </a:t>
            </a:r>
            <a:r>
              <a:rPr lang="en-US" b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 half of sortedWordList </a:t>
            </a:r>
            <a:r>
              <a:rPr lang="en-US" b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>
              <a:solidFill>
                <a:srgbClr val="6600CC"/>
              </a:solidFill>
            </a:endParaRPr>
          </a:p>
          <a:p>
            <a:pPr algn="l"/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Else	// findWord &gt; middle word</a:t>
            </a:r>
            <a:endParaRPr lang="en-US">
              <a:solidFill>
                <a:srgbClr val="990000"/>
              </a:solidFill>
            </a:endParaRPr>
          </a:p>
          <a:p>
            <a:pPr algn="l"/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Search( </a:t>
            </a:r>
            <a:r>
              <a:rPr lang="en-US" b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second half of sortedWordList </a:t>
            </a:r>
            <a:r>
              <a:rPr lang="en-US" b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>
              <a:solidFill>
                <a:srgbClr val="6600CC"/>
              </a:solidFill>
            </a:endParaRPr>
          </a:p>
          <a:p>
            <a:pPr algn="l"/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} </a:t>
            </a:r>
            <a:endParaRPr lang="en-US">
              <a:solidFill>
                <a:srgbClr val="990000"/>
              </a:solidFill>
            </a:endParaRPr>
          </a:p>
        </p:txBody>
      </p:sp>
      <p:sp>
        <p:nvSpPr>
          <p:cNvPr id="737287" name="Text Box 7"/>
          <p:cNvSpPr txBox="1">
            <a:spLocks noChangeArrowheads="1"/>
          </p:cNvSpPr>
          <p:nvPr/>
        </p:nvSpPr>
        <p:spPr bwMode="auto">
          <a:xfrm>
            <a:off x="265113" y="3522663"/>
            <a:ext cx="1831975" cy="119062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cs typeface="Courier New" pitchFamily="49" charset="0"/>
              </a:rPr>
              <a:t>What is the </a:t>
            </a:r>
            <a:r>
              <a:rPr lang="en-US" sz="2400">
                <a:solidFill>
                  <a:srgbClr val="006666"/>
                </a:solidFill>
                <a:cs typeface="Courier New" pitchFamily="49" charset="0"/>
              </a:rPr>
              <a:t>base case</a:t>
            </a:r>
            <a:r>
              <a:rPr lang="en-US" sz="2400">
                <a:cs typeface="Courier New" pitchFamily="49" charset="0"/>
              </a:rPr>
              <a:t>?</a:t>
            </a:r>
            <a:r>
              <a:rPr lang="en-US" sz="2400"/>
              <a:t> </a:t>
            </a:r>
          </a:p>
        </p:txBody>
      </p:sp>
      <p:sp>
        <p:nvSpPr>
          <p:cNvPr id="737288" name="Text Box 8"/>
          <p:cNvSpPr txBox="1">
            <a:spLocks noChangeArrowheads="1"/>
          </p:cNvSpPr>
          <p:nvPr/>
        </p:nvSpPr>
        <p:spPr bwMode="auto">
          <a:xfrm>
            <a:off x="112713" y="4897438"/>
            <a:ext cx="2211387" cy="119062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cs typeface="Courier New" pitchFamily="49" charset="0"/>
              </a:rPr>
              <a:t>Where is  the </a:t>
            </a:r>
            <a:r>
              <a:rPr lang="en-US" sz="2400">
                <a:solidFill>
                  <a:srgbClr val="006666"/>
                </a:solidFill>
                <a:cs typeface="Courier New" pitchFamily="49" charset="0"/>
              </a:rPr>
              <a:t>simplification code</a:t>
            </a:r>
            <a:r>
              <a:rPr lang="en-US" sz="2400">
                <a:cs typeface="Courier New" pitchFamily="49" charset="0"/>
              </a:rPr>
              <a:t>?</a:t>
            </a:r>
            <a:r>
              <a:rPr lang="en-US" sz="2400"/>
              <a:t> </a:t>
            </a:r>
          </a:p>
        </p:txBody>
      </p:sp>
      <p:sp>
        <p:nvSpPr>
          <p:cNvPr id="737289" name="Rectangle 9"/>
          <p:cNvSpPr>
            <a:spLocks noChangeArrowheads="1"/>
          </p:cNvSpPr>
          <p:nvPr/>
        </p:nvSpPr>
        <p:spPr bwMode="auto">
          <a:xfrm>
            <a:off x="2613025" y="3360738"/>
            <a:ext cx="5675313" cy="5826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37290" name="Group 10"/>
          <p:cNvGrpSpPr>
            <a:grpSpLocks/>
          </p:cNvGrpSpPr>
          <p:nvPr/>
        </p:nvGrpSpPr>
        <p:grpSpPr bwMode="auto">
          <a:xfrm>
            <a:off x="4167188" y="5543550"/>
            <a:ext cx="4100512" cy="862013"/>
            <a:chOff x="2625" y="3492"/>
            <a:chExt cx="2583" cy="543"/>
          </a:xfrm>
        </p:grpSpPr>
        <p:sp>
          <p:nvSpPr>
            <p:cNvPr id="737291" name="Rectangle 11"/>
            <p:cNvSpPr>
              <a:spLocks noChangeArrowheads="1"/>
            </p:cNvSpPr>
            <p:nvPr/>
          </p:nvSpPr>
          <p:spPr bwMode="auto">
            <a:xfrm>
              <a:off x="2625" y="3492"/>
              <a:ext cx="2491" cy="1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292" name="Rectangle 12"/>
            <p:cNvSpPr>
              <a:spLocks noChangeArrowheads="1"/>
            </p:cNvSpPr>
            <p:nvPr/>
          </p:nvSpPr>
          <p:spPr bwMode="auto">
            <a:xfrm>
              <a:off x="2635" y="3840"/>
              <a:ext cx="2573" cy="1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AutoShape 114"/>
          <p:cNvSpPr>
            <a:spLocks noChangeArrowheads="1"/>
          </p:cNvSpPr>
          <p:nvPr/>
        </p:nvSpPr>
        <p:spPr bwMode="auto">
          <a:xfrm>
            <a:off x="69450" y="94572"/>
            <a:ext cx="2824221" cy="2924854"/>
          </a:xfrm>
          <a:prstGeom prst="wedgeRoundRectCallout">
            <a:avLst>
              <a:gd name="adj1" fmla="val 65928"/>
              <a:gd name="adj2" fmla="val 137568"/>
              <a:gd name="adj3" fmla="val 16667"/>
            </a:avLst>
          </a:prstGeom>
          <a:solidFill>
            <a:srgbClr val="FFF9F3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Notice how Binary Search code </a:t>
            </a:r>
            <a:r>
              <a:rPr lang="en-US" sz="2000" dirty="0" err="1"/>
              <a:t>recurses</a:t>
            </a:r>
            <a:r>
              <a:rPr lang="en-US" sz="2000" dirty="0"/>
              <a:t> on </a:t>
            </a:r>
            <a:r>
              <a:rPr lang="en-US" sz="2000" dirty="0">
                <a:solidFill>
                  <a:srgbClr val="FF0000"/>
                </a:solidFill>
              </a:rPr>
              <a:t>either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FF0000"/>
                </a:solidFill>
              </a:rPr>
              <a:t>first half </a:t>
            </a:r>
            <a:r>
              <a:rPr lang="en-US" sz="2000" b="1" dirty="0">
                <a:solidFill>
                  <a:schemeClr val="tx1"/>
                </a:solidFill>
              </a:rPr>
              <a:t>*</a:t>
            </a:r>
            <a:r>
              <a:rPr lang="en-US" sz="2000" b="1" i="1" dirty="0"/>
              <a:t>or*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FF0000"/>
                </a:solidFill>
              </a:rPr>
              <a:t>second half </a:t>
            </a:r>
            <a:r>
              <a:rPr lang="en-US" sz="2000" dirty="0"/>
              <a:t>of the array… </a:t>
            </a:r>
            <a:r>
              <a:rPr lang="en-US" sz="2000" dirty="0">
                <a:solidFill>
                  <a:srgbClr val="FF0000"/>
                </a:solidFill>
              </a:rPr>
              <a:t>But never both</a:t>
            </a:r>
            <a:r>
              <a:rPr lang="en-US" sz="2000" dirty="0"/>
              <a:t>.  This is for </a:t>
            </a:r>
            <a:r>
              <a:rPr lang="en-US" sz="2000" dirty="0">
                <a:solidFill>
                  <a:srgbClr val="6600CC"/>
                </a:solidFill>
              </a:rPr>
              <a:t>efficiency</a:t>
            </a:r>
            <a:r>
              <a:rPr lang="en-US" sz="20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37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37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37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737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79912E-7 L -0.00035 0.08563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2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286" grpId="0" build="p" animBg="1" autoUpdateAnimBg="0"/>
      <p:bldP spid="737287" grpId="0" animBg="1" autoUpdateAnimBg="0"/>
      <p:bldP spid="737288" grpId="0" animBg="1" autoUpdateAnimBg="0"/>
      <p:bldP spid="737289" grpId="0" animBg="1"/>
      <p:bldP spid="14" grpId="0" animBg="1"/>
      <p:bldP spid="14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67A96-D2F1-4EE5-B3F1-B3BC94D5D39D}" type="slidenum">
              <a:rPr lang="en-US"/>
              <a:pPr/>
              <a:t>58</a:t>
            </a:fld>
            <a:endParaRPr lang="en-US"/>
          </a:p>
        </p:txBody>
      </p:sp>
      <p:sp>
        <p:nvSpPr>
          <p:cNvPr id="73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Search: C++ Code</a:t>
            </a:r>
          </a:p>
        </p:txBody>
      </p:sp>
      <p:sp>
        <p:nvSpPr>
          <p:cNvPr id="739331" name="Text Box 3"/>
          <p:cNvSpPr txBox="1">
            <a:spLocks noChangeArrowheads="1"/>
          </p:cNvSpPr>
          <p:nvPr/>
        </p:nvSpPr>
        <p:spPr bwMode="auto">
          <a:xfrm>
            <a:off x="1524000" y="2209800"/>
            <a:ext cx="6546850" cy="427513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if (top &gt; bot)	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else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sz="400" b="1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	return(Mid); // found – return where!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return(BS(A,top,Mid - 1,f));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 Mid + 1,bot,f));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}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39332" name="Text Box 4"/>
          <p:cNvSpPr txBox="1">
            <a:spLocks noChangeArrowheads="1"/>
          </p:cNvSpPr>
          <p:nvPr/>
        </p:nvSpPr>
        <p:spPr bwMode="auto">
          <a:xfrm>
            <a:off x="533400" y="1184275"/>
            <a:ext cx="8005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Here’s a real </a:t>
            </a:r>
            <a:r>
              <a:rPr lang="en-US">
                <a:solidFill>
                  <a:schemeClr val="accent2"/>
                </a:solidFill>
              </a:rPr>
              <a:t>binary search</a:t>
            </a:r>
            <a:r>
              <a:rPr lang="en-US"/>
              <a:t> implementation in C++.  Let’s see how it works!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39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933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B67E-7578-4D1D-B4E2-8200971F9DCD}" type="slidenum">
              <a:rPr lang="en-US"/>
              <a:pPr/>
              <a:t>59</a:t>
            </a:fld>
            <a:endParaRPr lang="en-US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219075"/>
            <a:ext cx="7772400" cy="1143000"/>
          </a:xfrm>
        </p:spPr>
        <p:txBody>
          <a:bodyPr/>
          <a:lstStyle/>
          <a:p>
            <a:r>
              <a:rPr lang="en-US" sz="4000"/>
              <a:t>Recursion: Binary Search</a:t>
            </a:r>
          </a:p>
        </p:txBody>
      </p:sp>
      <p:grpSp>
        <p:nvGrpSpPr>
          <p:cNvPr id="741379" name="Group 3"/>
          <p:cNvGrpSpPr>
            <a:grpSpLocks/>
          </p:cNvGrpSpPr>
          <p:nvPr/>
        </p:nvGrpSpPr>
        <p:grpSpPr bwMode="auto">
          <a:xfrm>
            <a:off x="7296150" y="228600"/>
            <a:ext cx="1681163" cy="4181475"/>
            <a:chOff x="4596" y="144"/>
            <a:chExt cx="1059" cy="2634"/>
          </a:xfrm>
        </p:grpSpPr>
        <p:sp>
          <p:nvSpPr>
            <p:cNvPr id="741380" name="Rectangle 4"/>
            <p:cNvSpPr>
              <a:spLocks noChangeArrowheads="1"/>
            </p:cNvSpPr>
            <p:nvPr/>
          </p:nvSpPr>
          <p:spPr bwMode="auto">
            <a:xfrm>
              <a:off x="4599" y="144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Albert</a:t>
              </a:r>
            </a:p>
          </p:txBody>
        </p:sp>
        <p:sp>
          <p:nvSpPr>
            <p:cNvPr id="741381" name="Rectangle 5"/>
            <p:cNvSpPr>
              <a:spLocks noChangeArrowheads="1"/>
            </p:cNvSpPr>
            <p:nvPr/>
          </p:nvSpPr>
          <p:spPr bwMode="auto">
            <a:xfrm>
              <a:off x="4599" y="3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Brandy</a:t>
              </a:r>
              <a:endParaRPr lang="en-US" sz="2400" dirty="0"/>
            </a:p>
          </p:txBody>
        </p:sp>
        <p:sp>
          <p:nvSpPr>
            <p:cNvPr id="741382" name="Rectangle 6"/>
            <p:cNvSpPr>
              <a:spLocks noChangeArrowheads="1"/>
            </p:cNvSpPr>
            <p:nvPr/>
          </p:nvSpPr>
          <p:spPr bwMode="auto">
            <a:xfrm>
              <a:off x="4599" y="6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Carol</a:t>
              </a:r>
            </a:p>
          </p:txBody>
        </p:sp>
        <p:sp>
          <p:nvSpPr>
            <p:cNvPr id="741383" name="Rectangle 7"/>
            <p:cNvSpPr>
              <a:spLocks noChangeArrowheads="1"/>
            </p:cNvSpPr>
            <p:nvPr/>
          </p:nvSpPr>
          <p:spPr bwMode="auto">
            <a:xfrm>
              <a:off x="4599" y="86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David</a:t>
              </a:r>
            </a:p>
          </p:txBody>
        </p:sp>
        <p:sp>
          <p:nvSpPr>
            <p:cNvPr id="741384" name="Rectangle 8"/>
            <p:cNvSpPr>
              <a:spLocks noChangeArrowheads="1"/>
            </p:cNvSpPr>
            <p:nvPr/>
          </p:nvSpPr>
          <p:spPr bwMode="auto">
            <a:xfrm>
              <a:off x="4599" y="110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Eugene</a:t>
              </a:r>
            </a:p>
          </p:txBody>
        </p:sp>
        <p:sp>
          <p:nvSpPr>
            <p:cNvPr id="741385" name="Rectangle 9"/>
            <p:cNvSpPr>
              <a:spLocks noChangeArrowheads="1"/>
            </p:cNvSpPr>
            <p:nvPr/>
          </p:nvSpPr>
          <p:spPr bwMode="auto">
            <a:xfrm>
              <a:off x="4599" y="134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Frank</a:t>
              </a:r>
            </a:p>
          </p:txBody>
        </p:sp>
        <p:sp>
          <p:nvSpPr>
            <p:cNvPr id="741386" name="Rectangle 10"/>
            <p:cNvSpPr>
              <a:spLocks noChangeArrowheads="1"/>
            </p:cNvSpPr>
            <p:nvPr/>
          </p:nvSpPr>
          <p:spPr bwMode="auto">
            <a:xfrm>
              <a:off x="4599" y="15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Gordon</a:t>
              </a:r>
            </a:p>
          </p:txBody>
        </p:sp>
        <p:sp>
          <p:nvSpPr>
            <p:cNvPr id="741387" name="Rectangle 11"/>
            <p:cNvSpPr>
              <a:spLocks noChangeArrowheads="1"/>
            </p:cNvSpPr>
            <p:nvPr/>
          </p:nvSpPr>
          <p:spPr bwMode="auto">
            <a:xfrm>
              <a:off x="4599" y="18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Grendel</a:t>
              </a:r>
            </a:p>
          </p:txBody>
        </p:sp>
        <p:sp>
          <p:nvSpPr>
            <p:cNvPr id="741388" name="Rectangle 12"/>
            <p:cNvSpPr>
              <a:spLocks noChangeArrowheads="1"/>
            </p:cNvSpPr>
            <p:nvPr/>
          </p:nvSpPr>
          <p:spPr bwMode="auto">
            <a:xfrm>
              <a:off x="4596" y="205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Hank</a:t>
              </a:r>
            </a:p>
          </p:txBody>
        </p:sp>
        <p:sp>
          <p:nvSpPr>
            <p:cNvPr id="741389" name="Rectangle 13"/>
            <p:cNvSpPr>
              <a:spLocks noChangeArrowheads="1"/>
            </p:cNvSpPr>
            <p:nvPr/>
          </p:nvSpPr>
          <p:spPr bwMode="auto">
            <a:xfrm>
              <a:off x="4596" y="229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Wayne</a:t>
              </a:r>
            </a:p>
          </p:txBody>
        </p:sp>
        <p:sp>
          <p:nvSpPr>
            <p:cNvPr id="741390" name="Rectangle 14"/>
            <p:cNvSpPr>
              <a:spLocks noChangeArrowheads="1"/>
            </p:cNvSpPr>
            <p:nvPr/>
          </p:nvSpPr>
          <p:spPr bwMode="auto">
            <a:xfrm>
              <a:off x="4597" y="253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Yentle</a:t>
              </a:r>
            </a:p>
          </p:txBody>
        </p:sp>
      </p:grpSp>
      <p:sp>
        <p:nvSpPr>
          <p:cNvPr id="741391" name="Text Box 15"/>
          <p:cNvSpPr txBox="1">
            <a:spLocks noChangeArrowheads="1"/>
          </p:cNvSpPr>
          <p:nvPr/>
        </p:nvSpPr>
        <p:spPr bwMode="auto">
          <a:xfrm>
            <a:off x="4114800" y="4875213"/>
            <a:ext cx="4743450" cy="1906587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b="1">
                <a:latin typeface="Courier New" pitchFamily="49" charset="0"/>
              </a:rPr>
              <a:t>main()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{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string names[11] = {“Albert”,…};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if (BS(names,0,10,”</a:t>
            </a:r>
            <a:r>
              <a:rPr lang="en-US" sz="1700" b="1">
                <a:solidFill>
                  <a:srgbClr val="6600CC"/>
                </a:solidFill>
                <a:latin typeface="Courier New" pitchFamily="49" charset="0"/>
              </a:rPr>
              <a:t>David</a:t>
            </a:r>
            <a:r>
              <a:rPr lang="en-US" sz="1700" b="1">
                <a:latin typeface="Courier New" pitchFamily="49" charset="0"/>
              </a:rPr>
              <a:t>”) != -1)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   cout &lt;&lt; “Found it!”;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}</a:t>
            </a:r>
          </a:p>
        </p:txBody>
      </p:sp>
      <p:sp>
        <p:nvSpPr>
          <p:cNvPr id="741392" name="Line 16"/>
          <p:cNvSpPr>
            <a:spLocks noChangeShapeType="1"/>
          </p:cNvSpPr>
          <p:nvPr/>
        </p:nvSpPr>
        <p:spPr bwMode="auto">
          <a:xfrm>
            <a:off x="4124325" y="5562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393" name="Line 17"/>
          <p:cNvSpPr>
            <a:spLocks noChangeShapeType="1"/>
          </p:cNvSpPr>
          <p:nvPr/>
        </p:nvSpPr>
        <p:spPr bwMode="auto">
          <a:xfrm>
            <a:off x="4162425" y="60864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394" name="Text Box 18"/>
          <p:cNvSpPr txBox="1">
            <a:spLocks noChangeArrowheads="1"/>
          </p:cNvSpPr>
          <p:nvPr/>
        </p:nvSpPr>
        <p:spPr bwMode="auto">
          <a:xfrm>
            <a:off x="158750" y="2381250"/>
            <a:ext cx="6546850" cy="427513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if (top &gt; bot)	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else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sz="400" b="1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	return(Mid); // found – return where!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return(BS(A,top,Mid - 1,f));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 Mid + 1,bot,f));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}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1395" name="Line 19"/>
          <p:cNvSpPr>
            <a:spLocks noChangeShapeType="1"/>
          </p:cNvSpPr>
          <p:nvPr/>
        </p:nvSpPr>
        <p:spPr bwMode="auto">
          <a:xfrm>
            <a:off x="-57150" y="25622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396" name="Line 20"/>
          <p:cNvSpPr>
            <a:spLocks noChangeShapeType="1"/>
          </p:cNvSpPr>
          <p:nvPr/>
        </p:nvSpPr>
        <p:spPr bwMode="auto">
          <a:xfrm>
            <a:off x="228600" y="3114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397" name="AutoShape 21"/>
          <p:cNvSpPr>
            <a:spLocks noChangeArrowheads="1"/>
          </p:cNvSpPr>
          <p:nvPr/>
        </p:nvSpPr>
        <p:spPr bwMode="auto">
          <a:xfrm>
            <a:off x="1574619" y="65988"/>
            <a:ext cx="4147451" cy="2405749"/>
          </a:xfrm>
          <a:prstGeom prst="wedgeRoundRectCallout">
            <a:avLst>
              <a:gd name="adj1" fmla="val -48401"/>
              <a:gd name="adj2" fmla="val 73193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As our binary search progresses, </a:t>
            </a:r>
            <a:r>
              <a:rPr lang="en-US" sz="2000" dirty="0">
                <a:solidFill>
                  <a:srgbClr val="FF0000"/>
                </a:solidFill>
              </a:rPr>
              <a:t>top</a:t>
            </a:r>
            <a:r>
              <a:rPr lang="en-US" sz="2000" dirty="0"/>
              <a:t> will get </a:t>
            </a:r>
            <a:r>
              <a:rPr lang="en-US" sz="2000" dirty="0">
                <a:solidFill>
                  <a:srgbClr val="7030A0"/>
                </a:solidFill>
              </a:rPr>
              <a:t>bigger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0000"/>
                </a:solidFill>
              </a:rPr>
              <a:t>bot</a:t>
            </a:r>
            <a:r>
              <a:rPr lang="en-US" sz="2000" dirty="0"/>
              <a:t> will get </a:t>
            </a:r>
            <a:r>
              <a:rPr lang="en-US" sz="2000" dirty="0">
                <a:solidFill>
                  <a:srgbClr val="7030A0"/>
                </a:solidFill>
              </a:rPr>
              <a:t>smaller</a:t>
            </a:r>
            <a:r>
              <a:rPr lang="en-US" sz="2000" dirty="0"/>
              <a:t>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If they ever pass each other, it means that our item was not in the array.</a:t>
            </a:r>
          </a:p>
        </p:txBody>
      </p:sp>
      <p:sp>
        <p:nvSpPr>
          <p:cNvPr id="741398" name="Line 22"/>
          <p:cNvSpPr>
            <a:spLocks noChangeShapeType="1"/>
          </p:cNvSpPr>
          <p:nvPr/>
        </p:nvSpPr>
        <p:spPr bwMode="auto">
          <a:xfrm>
            <a:off x="228600" y="3667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399" name="Line 23"/>
          <p:cNvSpPr>
            <a:spLocks noChangeShapeType="1"/>
          </p:cNvSpPr>
          <p:nvPr/>
        </p:nvSpPr>
        <p:spPr bwMode="auto">
          <a:xfrm>
            <a:off x="457200" y="4219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400" name="AutoShape 24"/>
          <p:cNvSpPr>
            <a:spLocks noChangeArrowheads="1"/>
          </p:cNvSpPr>
          <p:nvPr/>
        </p:nvSpPr>
        <p:spPr bwMode="auto">
          <a:xfrm>
            <a:off x="2895600" y="3219450"/>
            <a:ext cx="2133600" cy="685800"/>
          </a:xfrm>
          <a:prstGeom prst="wedgeRoundRectCallout">
            <a:avLst>
              <a:gd name="adj1" fmla="val -47546"/>
              <a:gd name="adj2" fmla="val 76389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(0 + 10) / 2</a:t>
            </a:r>
          </a:p>
          <a:p>
            <a:r>
              <a:rPr lang="en-US" sz="2000"/>
              <a:t>Which is… 5</a:t>
            </a:r>
          </a:p>
        </p:txBody>
      </p:sp>
      <p:sp>
        <p:nvSpPr>
          <p:cNvPr id="741401" name="Line 25"/>
          <p:cNvSpPr>
            <a:spLocks noChangeShapeType="1"/>
          </p:cNvSpPr>
          <p:nvPr/>
        </p:nvSpPr>
        <p:spPr bwMode="auto">
          <a:xfrm>
            <a:off x="457200" y="45339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402" name="AutoShape 26"/>
          <p:cNvSpPr>
            <a:spLocks noChangeArrowheads="1"/>
          </p:cNvSpPr>
          <p:nvPr/>
        </p:nvSpPr>
        <p:spPr bwMode="auto">
          <a:xfrm>
            <a:off x="1981200" y="3733800"/>
            <a:ext cx="2724150" cy="476250"/>
          </a:xfrm>
          <a:prstGeom prst="wedgeRoundRectCallout">
            <a:avLst>
              <a:gd name="adj1" fmla="val -48079"/>
              <a:gd name="adj2" fmla="val 88000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“David” == “Frank”</a:t>
            </a:r>
          </a:p>
        </p:txBody>
      </p:sp>
      <p:sp>
        <p:nvSpPr>
          <p:cNvPr id="741403" name="Rectangle 27"/>
          <p:cNvSpPr>
            <a:spLocks noChangeArrowheads="1"/>
          </p:cNvSpPr>
          <p:nvPr/>
        </p:nvSpPr>
        <p:spPr bwMode="auto">
          <a:xfrm>
            <a:off x="7286625" y="2133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404" name="Text Box 28"/>
          <p:cNvSpPr txBox="1">
            <a:spLocks noChangeArrowheads="1"/>
          </p:cNvSpPr>
          <p:nvPr/>
        </p:nvSpPr>
        <p:spPr bwMode="auto">
          <a:xfrm>
            <a:off x="6962775" y="276225"/>
            <a:ext cx="427038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  <a:p>
            <a:endParaRPr lang="en-US" sz="600"/>
          </a:p>
          <a:p>
            <a:r>
              <a:rPr lang="en-US"/>
              <a:t>1</a:t>
            </a:r>
          </a:p>
          <a:p>
            <a:endParaRPr lang="en-US" sz="600"/>
          </a:p>
          <a:p>
            <a:r>
              <a:rPr lang="en-US"/>
              <a:t>2</a:t>
            </a:r>
          </a:p>
          <a:p>
            <a:endParaRPr lang="en-US" sz="600"/>
          </a:p>
          <a:p>
            <a:r>
              <a:rPr lang="en-US"/>
              <a:t>3</a:t>
            </a:r>
          </a:p>
          <a:p>
            <a:endParaRPr lang="en-US" sz="600"/>
          </a:p>
          <a:p>
            <a:r>
              <a:rPr lang="en-US"/>
              <a:t>4</a:t>
            </a:r>
          </a:p>
          <a:p>
            <a:endParaRPr lang="en-US" sz="800"/>
          </a:p>
          <a:p>
            <a:r>
              <a:rPr lang="en-US"/>
              <a:t>5</a:t>
            </a:r>
          </a:p>
          <a:p>
            <a:endParaRPr lang="en-US" sz="600"/>
          </a:p>
          <a:p>
            <a:r>
              <a:rPr lang="en-US"/>
              <a:t>6</a:t>
            </a:r>
          </a:p>
          <a:p>
            <a:endParaRPr lang="en-US" sz="800"/>
          </a:p>
          <a:p>
            <a:r>
              <a:rPr lang="en-US"/>
              <a:t>7</a:t>
            </a:r>
          </a:p>
          <a:p>
            <a:endParaRPr lang="en-US" sz="600"/>
          </a:p>
          <a:p>
            <a:r>
              <a:rPr lang="en-US"/>
              <a:t>8</a:t>
            </a:r>
          </a:p>
          <a:p>
            <a:endParaRPr lang="en-US" sz="600"/>
          </a:p>
          <a:p>
            <a:r>
              <a:rPr lang="en-US"/>
              <a:t>9</a:t>
            </a:r>
          </a:p>
          <a:p>
            <a:endParaRPr lang="en-US" sz="800"/>
          </a:p>
          <a:p>
            <a:r>
              <a:rPr lang="en-US"/>
              <a:t>10</a:t>
            </a:r>
          </a:p>
        </p:txBody>
      </p:sp>
      <p:sp>
        <p:nvSpPr>
          <p:cNvPr id="741405" name="Line 29"/>
          <p:cNvSpPr>
            <a:spLocks noChangeShapeType="1"/>
          </p:cNvSpPr>
          <p:nvPr/>
        </p:nvSpPr>
        <p:spPr bwMode="auto">
          <a:xfrm>
            <a:off x="457200" y="5095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406" name="AutoShape 30"/>
          <p:cNvSpPr>
            <a:spLocks noChangeArrowheads="1"/>
          </p:cNvSpPr>
          <p:nvPr/>
        </p:nvSpPr>
        <p:spPr bwMode="auto">
          <a:xfrm>
            <a:off x="2133600" y="4343400"/>
            <a:ext cx="2466975" cy="476250"/>
          </a:xfrm>
          <a:prstGeom prst="wedgeRoundRectCallout">
            <a:avLst>
              <a:gd name="adj1" fmla="val -47875"/>
              <a:gd name="adj2" fmla="val 88000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“David” &lt; “Frank”</a:t>
            </a:r>
          </a:p>
        </p:txBody>
      </p:sp>
      <p:sp>
        <p:nvSpPr>
          <p:cNvPr id="741407" name="Line 31"/>
          <p:cNvSpPr>
            <a:spLocks noChangeShapeType="1"/>
          </p:cNvSpPr>
          <p:nvPr/>
        </p:nvSpPr>
        <p:spPr bwMode="auto">
          <a:xfrm>
            <a:off x="885825" y="5362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41408" name="Group 32"/>
          <p:cNvGrpSpPr>
            <a:grpSpLocks/>
          </p:cNvGrpSpPr>
          <p:nvPr/>
        </p:nvGrpSpPr>
        <p:grpSpPr bwMode="auto">
          <a:xfrm>
            <a:off x="6400800" y="228600"/>
            <a:ext cx="701675" cy="366713"/>
            <a:chOff x="614" y="3866"/>
            <a:chExt cx="442" cy="231"/>
          </a:xfrm>
        </p:grpSpPr>
        <p:sp>
          <p:nvSpPr>
            <p:cNvPr id="741409" name="Text Box 33"/>
            <p:cNvSpPr txBox="1">
              <a:spLocks noChangeArrowheads="1"/>
            </p:cNvSpPr>
            <p:nvPr/>
          </p:nvSpPr>
          <p:spPr bwMode="auto">
            <a:xfrm>
              <a:off x="614" y="3866"/>
              <a:ext cx="3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top</a:t>
              </a:r>
            </a:p>
          </p:txBody>
        </p:sp>
        <p:sp>
          <p:nvSpPr>
            <p:cNvPr id="741410" name="Line 34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1411" name="Group 35"/>
          <p:cNvGrpSpPr>
            <a:grpSpLocks/>
          </p:cNvGrpSpPr>
          <p:nvPr/>
        </p:nvGrpSpPr>
        <p:grpSpPr bwMode="auto">
          <a:xfrm>
            <a:off x="6381750" y="4019550"/>
            <a:ext cx="701675" cy="366713"/>
            <a:chOff x="614" y="3866"/>
            <a:chExt cx="442" cy="231"/>
          </a:xfrm>
        </p:grpSpPr>
        <p:sp>
          <p:nvSpPr>
            <p:cNvPr id="741412" name="Text Box 36"/>
            <p:cNvSpPr txBox="1">
              <a:spLocks noChangeArrowheads="1"/>
            </p:cNvSpPr>
            <p:nvPr/>
          </p:nvSpPr>
          <p:spPr bwMode="auto">
            <a:xfrm>
              <a:off x="614" y="3866"/>
              <a:ext cx="34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bot</a:t>
              </a:r>
            </a:p>
          </p:txBody>
        </p:sp>
        <p:sp>
          <p:nvSpPr>
            <p:cNvPr id="741413" name="Line 37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1414" name="Group 38"/>
          <p:cNvGrpSpPr>
            <a:grpSpLocks/>
          </p:cNvGrpSpPr>
          <p:nvPr/>
        </p:nvGrpSpPr>
        <p:grpSpPr bwMode="auto">
          <a:xfrm>
            <a:off x="6299200" y="2124075"/>
            <a:ext cx="768350" cy="366713"/>
            <a:chOff x="572" y="3866"/>
            <a:chExt cx="484" cy="231"/>
          </a:xfrm>
        </p:grpSpPr>
        <p:sp>
          <p:nvSpPr>
            <p:cNvPr id="741415" name="Text Box 39"/>
            <p:cNvSpPr txBox="1">
              <a:spLocks noChangeArrowheads="1"/>
            </p:cNvSpPr>
            <p:nvPr/>
          </p:nvSpPr>
          <p:spPr bwMode="auto">
            <a:xfrm>
              <a:off x="572" y="3866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Mid  </a:t>
              </a:r>
            </a:p>
          </p:txBody>
        </p:sp>
        <p:sp>
          <p:nvSpPr>
            <p:cNvPr id="741416" name="Line 40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4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4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4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000" fill="hold"/>
                                        <p:tgtEl>
                                          <p:spTgt spid="7413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7413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4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4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74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4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4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2000" fill="hold"/>
                                        <p:tgtEl>
                                          <p:spTgt spid="7414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7414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91" grpId="0" animBg="1"/>
      <p:bldP spid="741392" grpId="0" animBg="1"/>
      <p:bldP spid="741392" grpId="1" animBg="1"/>
      <p:bldP spid="741393" grpId="0" animBg="1"/>
      <p:bldP spid="741394" grpId="0" animBg="1"/>
      <p:bldP spid="741395" grpId="0" animBg="1"/>
      <p:bldP spid="741395" grpId="1" animBg="1"/>
      <p:bldP spid="741396" grpId="0" animBg="1"/>
      <p:bldP spid="741396" grpId="1" animBg="1"/>
      <p:bldP spid="741397" grpId="0" animBg="1"/>
      <p:bldP spid="741397" grpId="1" animBg="1"/>
      <p:bldP spid="741398" grpId="0" animBg="1"/>
      <p:bldP spid="741398" grpId="1" animBg="1"/>
      <p:bldP spid="741399" grpId="0" animBg="1"/>
      <p:bldP spid="741399" grpId="1" animBg="1"/>
      <p:bldP spid="741400" grpId="0" animBg="1"/>
      <p:bldP spid="741400" grpId="1" animBg="1"/>
      <p:bldP spid="741401" grpId="0" animBg="1"/>
      <p:bldP spid="741401" grpId="1" animBg="1"/>
      <p:bldP spid="741402" grpId="0" animBg="1"/>
      <p:bldP spid="741402" grpId="1" animBg="1"/>
      <p:bldP spid="741403" grpId="0" animBg="1"/>
      <p:bldP spid="741404" grpId="0"/>
      <p:bldP spid="741405" grpId="0" animBg="1"/>
      <p:bldP spid="741405" grpId="1" animBg="1"/>
      <p:bldP spid="741406" grpId="0" animBg="1"/>
      <p:bldP spid="741406" grpId="1" animBg="1"/>
      <p:bldP spid="74140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823C2-4602-4B93-803B-65A1C1EC7892}" type="slidenum">
              <a:rPr lang="en-US"/>
              <a:pPr/>
              <a:t>6</a:t>
            </a:fld>
            <a:endParaRPr lang="en-US"/>
          </a:p>
        </p:txBody>
      </p:sp>
      <p:pic>
        <p:nvPicPr>
          <p:cNvPr id="798768" name="Picture 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1447800"/>
            <a:ext cx="13620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87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5257800"/>
            <a:ext cx="1600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2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“The Lazy Person’s Sort”</a:t>
            </a:r>
          </a:p>
        </p:txBody>
      </p:sp>
      <p:sp>
        <p:nvSpPr>
          <p:cNvPr id="798725" name="Text Box 5"/>
          <p:cNvSpPr txBox="1">
            <a:spLocks noChangeArrowheads="1"/>
          </p:cNvSpPr>
          <p:nvPr/>
        </p:nvSpPr>
        <p:spPr bwMode="auto">
          <a:xfrm>
            <a:off x="838200" y="3581400"/>
            <a:ext cx="7696200" cy="1498600"/>
          </a:xfrm>
          <a:prstGeom prst="rect">
            <a:avLst/>
          </a:prstGeom>
          <a:solidFill>
            <a:srgbClr val="EB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Lazy Person’s Sort:</a:t>
            </a:r>
          </a:p>
          <a:p>
            <a:pPr algn="l"/>
            <a:r>
              <a:rPr lang="en-US" dirty="0"/>
              <a:t>  Split the cards into two roughly-equal piles</a:t>
            </a:r>
          </a:p>
          <a:p>
            <a:pPr algn="l"/>
            <a:r>
              <a:rPr lang="en-US" dirty="0"/>
              <a:t>  Hand one pile </a:t>
            </a:r>
            <a:r>
              <a:rPr lang="en-US"/>
              <a:t>to nerdy </a:t>
            </a:r>
            <a:r>
              <a:rPr lang="en-US" dirty="0"/>
              <a:t>student A and ask them to sort it</a:t>
            </a:r>
          </a:p>
          <a:p>
            <a:pPr algn="l"/>
            <a:r>
              <a:rPr lang="en-US" dirty="0"/>
              <a:t>  Hand the other pile </a:t>
            </a:r>
            <a:r>
              <a:rPr lang="en-US"/>
              <a:t>to nerdy </a:t>
            </a:r>
            <a:r>
              <a:rPr lang="en-US" dirty="0"/>
              <a:t>student B and ask them to sort it</a:t>
            </a:r>
          </a:p>
          <a:p>
            <a:pPr algn="l"/>
            <a:r>
              <a:rPr lang="en-US" dirty="0"/>
              <a:t>  Take the two sorted piles and merge them into a single sorted pile</a:t>
            </a:r>
          </a:p>
        </p:txBody>
      </p:sp>
      <p:pic>
        <p:nvPicPr>
          <p:cNvPr id="798745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1864" y="5257800"/>
            <a:ext cx="106883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67" name="Line 47"/>
          <p:cNvSpPr>
            <a:spLocks noChangeShapeType="1"/>
          </p:cNvSpPr>
          <p:nvPr/>
        </p:nvSpPr>
        <p:spPr bwMode="auto">
          <a:xfrm>
            <a:off x="762000" y="4876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98761" name="Group 41"/>
          <p:cNvGrpSpPr>
            <a:grpSpLocks/>
          </p:cNvGrpSpPr>
          <p:nvPr/>
        </p:nvGrpSpPr>
        <p:grpSpPr bwMode="auto">
          <a:xfrm>
            <a:off x="6553200" y="2886075"/>
            <a:ext cx="914400" cy="514350"/>
            <a:chOff x="576" y="1488"/>
            <a:chExt cx="1008" cy="605"/>
          </a:xfrm>
        </p:grpSpPr>
        <p:pic>
          <p:nvPicPr>
            <p:cNvPr id="798762" name="Picture 4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63" name="Text Box 43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95</a:t>
              </a:r>
            </a:p>
          </p:txBody>
        </p:sp>
      </p:grpSp>
      <p:grpSp>
        <p:nvGrpSpPr>
          <p:cNvPr id="798752" name="Group 32"/>
          <p:cNvGrpSpPr>
            <a:grpSpLocks/>
          </p:cNvGrpSpPr>
          <p:nvPr/>
        </p:nvGrpSpPr>
        <p:grpSpPr bwMode="auto">
          <a:xfrm>
            <a:off x="3028950" y="2895600"/>
            <a:ext cx="914400" cy="514350"/>
            <a:chOff x="576" y="1488"/>
            <a:chExt cx="1008" cy="605"/>
          </a:xfrm>
        </p:grpSpPr>
        <p:pic>
          <p:nvPicPr>
            <p:cNvPr id="798753" name="Picture 3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54" name="Text Box 34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22</a:t>
              </a:r>
            </a:p>
          </p:txBody>
        </p:sp>
      </p:grpSp>
      <p:grpSp>
        <p:nvGrpSpPr>
          <p:cNvPr id="798755" name="Group 35"/>
          <p:cNvGrpSpPr>
            <a:grpSpLocks/>
          </p:cNvGrpSpPr>
          <p:nvPr/>
        </p:nvGrpSpPr>
        <p:grpSpPr bwMode="auto">
          <a:xfrm>
            <a:off x="2114550" y="2895600"/>
            <a:ext cx="914400" cy="514350"/>
            <a:chOff x="576" y="1488"/>
            <a:chExt cx="1008" cy="605"/>
          </a:xfrm>
        </p:grpSpPr>
        <p:pic>
          <p:nvPicPr>
            <p:cNvPr id="798756" name="Picture 3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57" name="Text Box 37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17</a:t>
              </a:r>
            </a:p>
          </p:txBody>
        </p:sp>
      </p:grpSp>
      <p:grpSp>
        <p:nvGrpSpPr>
          <p:cNvPr id="798764" name="Group 44"/>
          <p:cNvGrpSpPr>
            <a:grpSpLocks/>
          </p:cNvGrpSpPr>
          <p:nvPr/>
        </p:nvGrpSpPr>
        <p:grpSpPr bwMode="auto">
          <a:xfrm>
            <a:off x="5638800" y="2886075"/>
            <a:ext cx="914400" cy="514350"/>
            <a:chOff x="576" y="1488"/>
            <a:chExt cx="1008" cy="605"/>
          </a:xfrm>
        </p:grpSpPr>
        <p:pic>
          <p:nvPicPr>
            <p:cNvPr id="798765" name="Picture 4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66" name="Text Box 46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14</a:t>
              </a:r>
            </a:p>
          </p:txBody>
        </p:sp>
      </p:grpSp>
      <p:grpSp>
        <p:nvGrpSpPr>
          <p:cNvPr id="798749" name="Group 29"/>
          <p:cNvGrpSpPr>
            <a:grpSpLocks/>
          </p:cNvGrpSpPr>
          <p:nvPr/>
        </p:nvGrpSpPr>
        <p:grpSpPr bwMode="auto">
          <a:xfrm>
            <a:off x="1200150" y="2895600"/>
            <a:ext cx="914400" cy="514350"/>
            <a:chOff x="576" y="1488"/>
            <a:chExt cx="1008" cy="605"/>
          </a:xfrm>
        </p:grpSpPr>
        <p:pic>
          <p:nvPicPr>
            <p:cNvPr id="798750" name="Picture 3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51" name="Text Box 31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6</a:t>
              </a:r>
            </a:p>
          </p:txBody>
        </p:sp>
      </p:grpSp>
      <p:grpSp>
        <p:nvGrpSpPr>
          <p:cNvPr id="798758" name="Group 38"/>
          <p:cNvGrpSpPr>
            <a:grpSpLocks/>
          </p:cNvGrpSpPr>
          <p:nvPr/>
        </p:nvGrpSpPr>
        <p:grpSpPr bwMode="auto">
          <a:xfrm>
            <a:off x="4800600" y="2886075"/>
            <a:ext cx="914400" cy="514350"/>
            <a:chOff x="576" y="1488"/>
            <a:chExt cx="1008" cy="605"/>
          </a:xfrm>
        </p:grpSpPr>
        <p:pic>
          <p:nvPicPr>
            <p:cNvPr id="798759" name="Picture 3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60" name="Text Box 40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3</a:t>
              </a:r>
            </a:p>
          </p:txBody>
        </p:sp>
      </p:grpSp>
      <p:sp>
        <p:nvSpPr>
          <p:cNvPr id="798770" name="AutoShape 50"/>
          <p:cNvSpPr>
            <a:spLocks noChangeArrowheads="1"/>
          </p:cNvSpPr>
          <p:nvPr/>
        </p:nvSpPr>
        <p:spPr bwMode="auto">
          <a:xfrm>
            <a:off x="4800600" y="533400"/>
            <a:ext cx="2819400" cy="1752600"/>
          </a:xfrm>
          <a:prstGeom prst="wedgeRoundRectCallout">
            <a:avLst>
              <a:gd name="adj1" fmla="val 53884"/>
              <a:gd name="adj2" fmla="val 60509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Pretty good!  All I had to do was merge two piles of sorted cards!</a:t>
            </a:r>
          </a:p>
          <a:p>
            <a:endParaRPr lang="en-US" sz="800" dirty="0"/>
          </a:p>
          <a:p>
            <a:r>
              <a:rPr lang="en-US" dirty="0"/>
              <a:t>(</a:t>
            </a:r>
            <a:r>
              <a:rPr lang="en-US"/>
              <a:t>My nerdy </a:t>
            </a:r>
            <a:r>
              <a:rPr lang="en-US" dirty="0"/>
              <a:t>students did all the real work!)</a:t>
            </a:r>
          </a:p>
          <a:p>
            <a:endParaRPr lang="en-US" dirty="0"/>
          </a:p>
        </p:txBody>
      </p:sp>
      <p:sp>
        <p:nvSpPr>
          <p:cNvPr id="798777" name="AutoShape 57"/>
          <p:cNvSpPr>
            <a:spLocks noChangeArrowheads="1"/>
          </p:cNvSpPr>
          <p:nvPr/>
        </p:nvSpPr>
        <p:spPr bwMode="auto">
          <a:xfrm>
            <a:off x="4800600" y="990600"/>
            <a:ext cx="2819400" cy="1295400"/>
          </a:xfrm>
          <a:prstGeom prst="wedgeRoundRectCallout">
            <a:avLst>
              <a:gd name="adj1" fmla="val 53884"/>
              <a:gd name="adj2" fmla="val 64218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Well that worked so well, I think I’ll have them sort the other six hundred!</a:t>
            </a:r>
          </a:p>
        </p:txBody>
      </p:sp>
      <p:grpSp>
        <p:nvGrpSpPr>
          <p:cNvPr id="798785" name="Group 65"/>
          <p:cNvGrpSpPr>
            <a:grpSpLocks/>
          </p:cNvGrpSpPr>
          <p:nvPr/>
        </p:nvGrpSpPr>
        <p:grpSpPr bwMode="auto">
          <a:xfrm>
            <a:off x="533400" y="1295400"/>
            <a:ext cx="1752600" cy="914400"/>
            <a:chOff x="144" y="528"/>
            <a:chExt cx="1104" cy="576"/>
          </a:xfrm>
        </p:grpSpPr>
        <p:pic>
          <p:nvPicPr>
            <p:cNvPr id="798786" name="Picture 6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87" name="Text Box 67"/>
            <p:cNvSpPr txBox="1">
              <a:spLocks noChangeArrowheads="1"/>
            </p:cNvSpPr>
            <p:nvPr/>
          </p:nvSpPr>
          <p:spPr bwMode="auto">
            <a:xfrm>
              <a:off x="426" y="666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   17</a:t>
              </a:r>
            </a:p>
          </p:txBody>
        </p:sp>
      </p:grpSp>
      <p:grpSp>
        <p:nvGrpSpPr>
          <p:cNvPr id="798782" name="Group 62"/>
          <p:cNvGrpSpPr>
            <a:grpSpLocks/>
          </p:cNvGrpSpPr>
          <p:nvPr/>
        </p:nvGrpSpPr>
        <p:grpSpPr bwMode="auto">
          <a:xfrm>
            <a:off x="504825" y="1143000"/>
            <a:ext cx="1752600" cy="914400"/>
            <a:chOff x="144" y="528"/>
            <a:chExt cx="1104" cy="576"/>
          </a:xfrm>
        </p:grpSpPr>
        <p:pic>
          <p:nvPicPr>
            <p:cNvPr id="798783" name="Picture 6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84" name="Text Box 64"/>
            <p:cNvSpPr txBox="1">
              <a:spLocks noChangeArrowheads="1"/>
            </p:cNvSpPr>
            <p:nvPr/>
          </p:nvSpPr>
          <p:spPr bwMode="auto">
            <a:xfrm>
              <a:off x="426" y="666"/>
              <a:ext cx="5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61492</a:t>
              </a:r>
            </a:p>
          </p:txBody>
        </p:sp>
      </p:grpSp>
      <p:grpSp>
        <p:nvGrpSpPr>
          <p:cNvPr id="798779" name="Group 59"/>
          <p:cNvGrpSpPr>
            <a:grpSpLocks/>
          </p:cNvGrpSpPr>
          <p:nvPr/>
        </p:nvGrpSpPr>
        <p:grpSpPr bwMode="auto">
          <a:xfrm>
            <a:off x="485775" y="1000125"/>
            <a:ext cx="1752600" cy="914400"/>
            <a:chOff x="144" y="528"/>
            <a:chExt cx="1104" cy="576"/>
          </a:xfrm>
        </p:grpSpPr>
        <p:pic>
          <p:nvPicPr>
            <p:cNvPr id="798780" name="Picture 6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81" name="Text Box 61"/>
            <p:cNvSpPr txBox="1">
              <a:spLocks noChangeArrowheads="1"/>
            </p:cNvSpPr>
            <p:nvPr/>
          </p:nvSpPr>
          <p:spPr bwMode="auto">
            <a:xfrm>
              <a:off x="426" y="666"/>
              <a:ext cx="4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2774</a:t>
              </a:r>
            </a:p>
          </p:txBody>
        </p:sp>
      </p:grpSp>
      <p:grpSp>
        <p:nvGrpSpPr>
          <p:cNvPr id="798778" name="Group 58"/>
          <p:cNvGrpSpPr>
            <a:grpSpLocks/>
          </p:cNvGrpSpPr>
          <p:nvPr/>
        </p:nvGrpSpPr>
        <p:grpSpPr bwMode="auto">
          <a:xfrm>
            <a:off x="466725" y="866775"/>
            <a:ext cx="1752600" cy="914400"/>
            <a:chOff x="144" y="528"/>
            <a:chExt cx="1104" cy="576"/>
          </a:xfrm>
        </p:grpSpPr>
        <p:pic>
          <p:nvPicPr>
            <p:cNvPr id="798774" name="Picture 5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75" name="Text Box 55"/>
            <p:cNvSpPr txBox="1">
              <a:spLocks noChangeArrowheads="1"/>
            </p:cNvSpPr>
            <p:nvPr/>
          </p:nvSpPr>
          <p:spPr bwMode="auto">
            <a:xfrm>
              <a:off x="426" y="666"/>
              <a:ext cx="5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99322</a:t>
              </a:r>
            </a:p>
          </p:txBody>
        </p:sp>
      </p:grpSp>
      <p:sp>
        <p:nvSpPr>
          <p:cNvPr id="798788" name="AutoShape 68"/>
          <p:cNvSpPr>
            <a:spLocks noChangeArrowheads="1"/>
          </p:cNvSpPr>
          <p:nvPr/>
        </p:nvSpPr>
        <p:spPr bwMode="auto">
          <a:xfrm>
            <a:off x="1219200" y="4495800"/>
            <a:ext cx="2819400" cy="1266825"/>
          </a:xfrm>
          <a:prstGeom prst="wedgeRoundRectCallout">
            <a:avLst>
              <a:gd name="adj1" fmla="val -71792"/>
              <a:gd name="adj2" fmla="val 38972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That sucks. Sorting 3 cards was OK… but 300? I don’t know where to start!</a:t>
            </a:r>
          </a:p>
        </p:txBody>
      </p:sp>
      <p:sp>
        <p:nvSpPr>
          <p:cNvPr id="798789" name="AutoShape 69"/>
          <p:cNvSpPr>
            <a:spLocks noChangeArrowheads="1"/>
          </p:cNvSpPr>
          <p:nvPr/>
        </p:nvSpPr>
        <p:spPr bwMode="auto">
          <a:xfrm>
            <a:off x="4419600" y="4419600"/>
            <a:ext cx="2819400" cy="1066800"/>
          </a:xfrm>
          <a:prstGeom prst="wedgeRoundRectCallout">
            <a:avLst>
              <a:gd name="adj1" fmla="val 74157"/>
              <a:gd name="adj2" fmla="val 69940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Yeah right. Hey, you’re kind of cute when you’re angry!</a:t>
            </a:r>
          </a:p>
        </p:txBody>
      </p:sp>
      <p:sp>
        <p:nvSpPr>
          <p:cNvPr id="798790" name="AutoShape 70"/>
          <p:cNvSpPr>
            <a:spLocks noChangeArrowheads="1"/>
          </p:cNvSpPr>
          <p:nvPr/>
        </p:nvSpPr>
        <p:spPr bwMode="auto">
          <a:xfrm>
            <a:off x="1219200" y="4724400"/>
            <a:ext cx="2819400" cy="914400"/>
          </a:xfrm>
          <a:prstGeom prst="wedgeRoundRectCallout">
            <a:avLst>
              <a:gd name="adj1" fmla="val -71792"/>
              <a:gd name="adj2" fmla="val 48264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&lt;blush&gt;Thanks&lt;/blush&gt;</a:t>
            </a:r>
          </a:p>
          <a:p>
            <a:endParaRPr lang="en-US" sz="1000"/>
          </a:p>
          <a:p>
            <a:r>
              <a:rPr lang="en-US"/>
              <a:t>But what can we do?</a:t>
            </a:r>
          </a:p>
        </p:txBody>
      </p:sp>
      <p:sp>
        <p:nvSpPr>
          <p:cNvPr id="798791" name="AutoShape 71"/>
          <p:cNvSpPr>
            <a:spLocks noChangeArrowheads="1"/>
          </p:cNvSpPr>
          <p:nvPr/>
        </p:nvSpPr>
        <p:spPr bwMode="auto">
          <a:xfrm>
            <a:off x="4419600" y="4419600"/>
            <a:ext cx="2819400" cy="1371600"/>
          </a:xfrm>
          <a:prstGeom prst="wedgeRoundRectCallout">
            <a:avLst>
              <a:gd name="adj1" fmla="val 74157"/>
              <a:gd name="adj2" fmla="val 43287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 think I have an idea.  We can be lazy too, let’s change Carey’s algorithm just a bit.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39167 -0.1666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98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83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22222E-6 L 0.1 -0.1666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798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3 -0.1666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987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17708 -0.1708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7987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16042 -0.1708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987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21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15 -0.1694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7987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 -0.16666 L 0.01667 -0.16666 " pathEditMode="relative" ptsTypes="AA">
                                      <p:cBhvr>
                                        <p:cTn id="25" dur="1000" fill="hold"/>
                                        <p:tgtEl>
                                          <p:spTgt spid="798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 -0.16666 L -0.46667 -0.16666 " pathEditMode="relative" ptsTypes="AA">
                                      <p:cBhvr>
                                        <p:cTn id="27" dur="1000" fill="hold"/>
                                        <p:tgtEl>
                                          <p:spTgt spid="7987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708 -0.17083 L -0.07292 -0.17083 " pathEditMode="relative" ptsTypes="AA">
                                      <p:cBhvr>
                                        <p:cTn id="29" dur="1000" fill="hold"/>
                                        <p:tgtEl>
                                          <p:spTgt spid="7987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42 -0.17083 L -0.16458 -0.17083 " pathEditMode="relative" ptsTypes="AA">
                                      <p:cBhvr>
                                        <p:cTn id="31" dur="1000" fill="hold"/>
                                        <p:tgtEl>
                                          <p:spTgt spid="7987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 -0.16944 L -0.54167 -0.16944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7987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98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98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8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98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98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98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98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8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98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98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9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79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9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9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67" grpId="0" animBg="1"/>
      <p:bldP spid="798770" grpId="0" animBg="1"/>
      <p:bldP spid="798770" grpId="1" animBg="1"/>
      <p:bldP spid="798777" grpId="0" animBg="1"/>
      <p:bldP spid="798777" grpId="1" animBg="1"/>
      <p:bldP spid="798788" grpId="0" animBg="1"/>
      <p:bldP spid="798788" grpId="1" animBg="1"/>
      <p:bldP spid="798789" grpId="0" animBg="1"/>
      <p:bldP spid="798789" grpId="1" animBg="1"/>
      <p:bldP spid="798790" grpId="0" animBg="1"/>
      <p:bldP spid="798790" grpId="1" animBg="1"/>
      <p:bldP spid="798791" grpId="0" animBg="1"/>
      <p:bldP spid="798791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673D-C83E-419E-A54A-FB9DED617642}" type="slidenum">
              <a:rPr lang="en-US"/>
              <a:pPr/>
              <a:t>60</a:t>
            </a:fld>
            <a:endParaRPr lang="en-US"/>
          </a:p>
        </p:txBody>
      </p:sp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219075"/>
            <a:ext cx="7772400" cy="1143000"/>
          </a:xfrm>
        </p:spPr>
        <p:txBody>
          <a:bodyPr/>
          <a:lstStyle/>
          <a:p>
            <a:r>
              <a:rPr lang="en-US" sz="4000"/>
              <a:t>Recursion: Binary Search</a:t>
            </a:r>
          </a:p>
        </p:txBody>
      </p:sp>
      <p:grpSp>
        <p:nvGrpSpPr>
          <p:cNvPr id="743427" name="Group 3"/>
          <p:cNvGrpSpPr>
            <a:grpSpLocks/>
          </p:cNvGrpSpPr>
          <p:nvPr/>
        </p:nvGrpSpPr>
        <p:grpSpPr bwMode="auto">
          <a:xfrm>
            <a:off x="7296150" y="228600"/>
            <a:ext cx="1681163" cy="4181475"/>
            <a:chOff x="4596" y="144"/>
            <a:chExt cx="1059" cy="2634"/>
          </a:xfrm>
        </p:grpSpPr>
        <p:sp>
          <p:nvSpPr>
            <p:cNvPr id="743428" name="Rectangle 4"/>
            <p:cNvSpPr>
              <a:spLocks noChangeArrowheads="1"/>
            </p:cNvSpPr>
            <p:nvPr/>
          </p:nvSpPr>
          <p:spPr bwMode="auto">
            <a:xfrm>
              <a:off x="4599" y="144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Albert</a:t>
              </a:r>
            </a:p>
          </p:txBody>
        </p:sp>
        <p:sp>
          <p:nvSpPr>
            <p:cNvPr id="743429" name="Rectangle 5"/>
            <p:cNvSpPr>
              <a:spLocks noChangeArrowheads="1"/>
            </p:cNvSpPr>
            <p:nvPr/>
          </p:nvSpPr>
          <p:spPr bwMode="auto">
            <a:xfrm>
              <a:off x="4599" y="3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Brandy</a:t>
              </a:r>
              <a:endParaRPr lang="en-US" sz="2400" dirty="0"/>
            </a:p>
          </p:txBody>
        </p:sp>
        <p:sp>
          <p:nvSpPr>
            <p:cNvPr id="743430" name="Rectangle 6"/>
            <p:cNvSpPr>
              <a:spLocks noChangeArrowheads="1"/>
            </p:cNvSpPr>
            <p:nvPr/>
          </p:nvSpPr>
          <p:spPr bwMode="auto">
            <a:xfrm>
              <a:off x="4599" y="6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Carol</a:t>
              </a:r>
            </a:p>
          </p:txBody>
        </p:sp>
        <p:sp>
          <p:nvSpPr>
            <p:cNvPr id="743431" name="Rectangle 7"/>
            <p:cNvSpPr>
              <a:spLocks noChangeArrowheads="1"/>
            </p:cNvSpPr>
            <p:nvPr/>
          </p:nvSpPr>
          <p:spPr bwMode="auto">
            <a:xfrm>
              <a:off x="4599" y="86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David</a:t>
              </a:r>
            </a:p>
          </p:txBody>
        </p:sp>
        <p:sp>
          <p:nvSpPr>
            <p:cNvPr id="743432" name="Rectangle 8"/>
            <p:cNvSpPr>
              <a:spLocks noChangeArrowheads="1"/>
            </p:cNvSpPr>
            <p:nvPr/>
          </p:nvSpPr>
          <p:spPr bwMode="auto">
            <a:xfrm>
              <a:off x="4599" y="110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Eugene</a:t>
              </a:r>
            </a:p>
          </p:txBody>
        </p:sp>
        <p:sp>
          <p:nvSpPr>
            <p:cNvPr id="743433" name="Rectangle 9"/>
            <p:cNvSpPr>
              <a:spLocks noChangeArrowheads="1"/>
            </p:cNvSpPr>
            <p:nvPr/>
          </p:nvSpPr>
          <p:spPr bwMode="auto">
            <a:xfrm>
              <a:off x="4599" y="134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Frank</a:t>
              </a:r>
            </a:p>
          </p:txBody>
        </p:sp>
        <p:sp>
          <p:nvSpPr>
            <p:cNvPr id="743434" name="Rectangle 10"/>
            <p:cNvSpPr>
              <a:spLocks noChangeArrowheads="1"/>
            </p:cNvSpPr>
            <p:nvPr/>
          </p:nvSpPr>
          <p:spPr bwMode="auto">
            <a:xfrm>
              <a:off x="4599" y="15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Gordon</a:t>
              </a:r>
            </a:p>
          </p:txBody>
        </p:sp>
        <p:sp>
          <p:nvSpPr>
            <p:cNvPr id="743435" name="Rectangle 11"/>
            <p:cNvSpPr>
              <a:spLocks noChangeArrowheads="1"/>
            </p:cNvSpPr>
            <p:nvPr/>
          </p:nvSpPr>
          <p:spPr bwMode="auto">
            <a:xfrm>
              <a:off x="4599" y="18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Grendel</a:t>
              </a:r>
            </a:p>
          </p:txBody>
        </p:sp>
        <p:sp>
          <p:nvSpPr>
            <p:cNvPr id="743436" name="Rectangle 12"/>
            <p:cNvSpPr>
              <a:spLocks noChangeArrowheads="1"/>
            </p:cNvSpPr>
            <p:nvPr/>
          </p:nvSpPr>
          <p:spPr bwMode="auto">
            <a:xfrm>
              <a:off x="4596" y="205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Hank</a:t>
              </a:r>
            </a:p>
          </p:txBody>
        </p:sp>
        <p:sp>
          <p:nvSpPr>
            <p:cNvPr id="743437" name="Rectangle 13"/>
            <p:cNvSpPr>
              <a:spLocks noChangeArrowheads="1"/>
            </p:cNvSpPr>
            <p:nvPr/>
          </p:nvSpPr>
          <p:spPr bwMode="auto">
            <a:xfrm>
              <a:off x="4596" y="229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Wayne</a:t>
              </a:r>
            </a:p>
          </p:txBody>
        </p:sp>
        <p:sp>
          <p:nvSpPr>
            <p:cNvPr id="743438" name="Rectangle 14"/>
            <p:cNvSpPr>
              <a:spLocks noChangeArrowheads="1"/>
            </p:cNvSpPr>
            <p:nvPr/>
          </p:nvSpPr>
          <p:spPr bwMode="auto">
            <a:xfrm>
              <a:off x="4597" y="253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Yentle</a:t>
              </a:r>
            </a:p>
          </p:txBody>
        </p:sp>
      </p:grpSp>
      <p:sp>
        <p:nvSpPr>
          <p:cNvPr id="743439" name="Text Box 15"/>
          <p:cNvSpPr txBox="1">
            <a:spLocks noChangeArrowheads="1"/>
          </p:cNvSpPr>
          <p:nvPr/>
        </p:nvSpPr>
        <p:spPr bwMode="auto">
          <a:xfrm>
            <a:off x="4114800" y="4875213"/>
            <a:ext cx="4743450" cy="1906587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b="1">
                <a:latin typeface="Courier New" pitchFamily="49" charset="0"/>
              </a:rPr>
              <a:t>main()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{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string names[11] = {“Albert”,…};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if (BS(names,0,10,”</a:t>
            </a:r>
            <a:r>
              <a:rPr lang="en-US" sz="1700" b="1">
                <a:solidFill>
                  <a:srgbClr val="6600CC"/>
                </a:solidFill>
                <a:latin typeface="Courier New" pitchFamily="49" charset="0"/>
              </a:rPr>
              <a:t>David</a:t>
            </a:r>
            <a:r>
              <a:rPr lang="en-US" sz="1700" b="1">
                <a:latin typeface="Courier New" pitchFamily="49" charset="0"/>
              </a:rPr>
              <a:t>”) != -1)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   cout &lt;&lt; “Found it!”;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}</a:t>
            </a:r>
          </a:p>
        </p:txBody>
      </p:sp>
      <p:sp>
        <p:nvSpPr>
          <p:cNvPr id="743440" name="Rectangle 16"/>
          <p:cNvSpPr>
            <a:spLocks noChangeArrowheads="1"/>
          </p:cNvSpPr>
          <p:nvPr/>
        </p:nvSpPr>
        <p:spPr bwMode="auto">
          <a:xfrm>
            <a:off x="7286625" y="2133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41" name="Text Box 17"/>
          <p:cNvSpPr txBox="1">
            <a:spLocks noChangeArrowheads="1"/>
          </p:cNvSpPr>
          <p:nvPr/>
        </p:nvSpPr>
        <p:spPr bwMode="auto">
          <a:xfrm>
            <a:off x="6962775" y="276225"/>
            <a:ext cx="427038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  <a:p>
            <a:endParaRPr lang="en-US" sz="600"/>
          </a:p>
          <a:p>
            <a:r>
              <a:rPr lang="en-US"/>
              <a:t>1</a:t>
            </a:r>
          </a:p>
          <a:p>
            <a:endParaRPr lang="en-US" sz="600"/>
          </a:p>
          <a:p>
            <a:r>
              <a:rPr lang="en-US"/>
              <a:t>2</a:t>
            </a:r>
          </a:p>
          <a:p>
            <a:endParaRPr lang="en-US" sz="600"/>
          </a:p>
          <a:p>
            <a:r>
              <a:rPr lang="en-US"/>
              <a:t>3</a:t>
            </a:r>
          </a:p>
          <a:p>
            <a:endParaRPr lang="en-US" sz="600"/>
          </a:p>
          <a:p>
            <a:r>
              <a:rPr lang="en-US"/>
              <a:t>4</a:t>
            </a:r>
          </a:p>
          <a:p>
            <a:endParaRPr lang="en-US" sz="800"/>
          </a:p>
          <a:p>
            <a:r>
              <a:rPr lang="en-US"/>
              <a:t>5</a:t>
            </a:r>
          </a:p>
          <a:p>
            <a:endParaRPr lang="en-US" sz="600"/>
          </a:p>
          <a:p>
            <a:r>
              <a:rPr lang="en-US"/>
              <a:t>6</a:t>
            </a:r>
          </a:p>
          <a:p>
            <a:endParaRPr lang="en-US" sz="800"/>
          </a:p>
          <a:p>
            <a:r>
              <a:rPr lang="en-US"/>
              <a:t>7</a:t>
            </a:r>
          </a:p>
          <a:p>
            <a:endParaRPr lang="en-US" sz="600"/>
          </a:p>
          <a:p>
            <a:r>
              <a:rPr lang="en-US"/>
              <a:t>8</a:t>
            </a:r>
          </a:p>
          <a:p>
            <a:endParaRPr lang="en-US" sz="600"/>
          </a:p>
          <a:p>
            <a:r>
              <a:rPr lang="en-US"/>
              <a:t>9</a:t>
            </a:r>
          </a:p>
          <a:p>
            <a:endParaRPr lang="en-US" sz="800"/>
          </a:p>
          <a:p>
            <a:r>
              <a:rPr lang="en-US"/>
              <a:t>10</a:t>
            </a:r>
          </a:p>
        </p:txBody>
      </p:sp>
      <p:grpSp>
        <p:nvGrpSpPr>
          <p:cNvPr id="743442" name="Group 18"/>
          <p:cNvGrpSpPr>
            <a:grpSpLocks/>
          </p:cNvGrpSpPr>
          <p:nvPr/>
        </p:nvGrpSpPr>
        <p:grpSpPr bwMode="auto">
          <a:xfrm>
            <a:off x="6400800" y="228600"/>
            <a:ext cx="701675" cy="366713"/>
            <a:chOff x="614" y="3866"/>
            <a:chExt cx="442" cy="231"/>
          </a:xfrm>
        </p:grpSpPr>
        <p:sp>
          <p:nvSpPr>
            <p:cNvPr id="743443" name="Text Box 19"/>
            <p:cNvSpPr txBox="1">
              <a:spLocks noChangeArrowheads="1"/>
            </p:cNvSpPr>
            <p:nvPr/>
          </p:nvSpPr>
          <p:spPr bwMode="auto">
            <a:xfrm>
              <a:off x="614" y="3866"/>
              <a:ext cx="3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top</a:t>
              </a:r>
            </a:p>
          </p:txBody>
        </p:sp>
        <p:sp>
          <p:nvSpPr>
            <p:cNvPr id="743444" name="Line 20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43445" name="Text Box 21"/>
          <p:cNvSpPr txBox="1">
            <a:spLocks noChangeArrowheads="1"/>
          </p:cNvSpPr>
          <p:nvPr/>
        </p:nvSpPr>
        <p:spPr bwMode="auto">
          <a:xfrm>
            <a:off x="158750" y="2381250"/>
            <a:ext cx="6546850" cy="427513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if (top &gt; bot)	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else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sz="400" b="1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	return(Mid); // found – return where!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return(BS(A,top,Mid - 1,f));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 Mid + 1,bot,f));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}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3446" name="Line 22"/>
          <p:cNvSpPr>
            <a:spLocks noChangeShapeType="1"/>
          </p:cNvSpPr>
          <p:nvPr/>
        </p:nvSpPr>
        <p:spPr bwMode="auto">
          <a:xfrm>
            <a:off x="885825" y="537210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47" name="Text Box 23"/>
          <p:cNvSpPr txBox="1">
            <a:spLocks noChangeArrowheads="1"/>
          </p:cNvSpPr>
          <p:nvPr/>
        </p:nvSpPr>
        <p:spPr bwMode="auto">
          <a:xfrm>
            <a:off x="2808288" y="5197475"/>
            <a:ext cx="45720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    </a:t>
            </a:r>
          </a:p>
        </p:txBody>
      </p:sp>
      <p:sp>
        <p:nvSpPr>
          <p:cNvPr id="743448" name="Text Box 24"/>
          <p:cNvSpPr txBox="1">
            <a:spLocks noChangeArrowheads="1"/>
          </p:cNvSpPr>
          <p:nvPr/>
        </p:nvSpPr>
        <p:spPr bwMode="auto">
          <a:xfrm>
            <a:off x="3382963" y="5164138"/>
            <a:ext cx="942975" cy="3968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990000"/>
                </a:solidFill>
              </a:rPr>
              <a:t>          </a:t>
            </a:r>
            <a:r>
              <a:rPr lang="en-US" sz="2000">
                <a:solidFill>
                  <a:srgbClr val="990000"/>
                </a:solidFill>
              </a:rPr>
              <a:t> </a:t>
            </a:r>
          </a:p>
        </p:txBody>
      </p:sp>
      <p:sp>
        <p:nvSpPr>
          <p:cNvPr id="743449" name="Text Box 25"/>
          <p:cNvSpPr txBox="1">
            <a:spLocks noChangeArrowheads="1"/>
          </p:cNvSpPr>
          <p:nvPr/>
        </p:nvSpPr>
        <p:spPr bwMode="auto">
          <a:xfrm>
            <a:off x="311150" y="982663"/>
            <a:ext cx="6546850" cy="4275137"/>
          </a:xfrm>
          <a:prstGeom prst="rect">
            <a:avLst/>
          </a:prstGeom>
          <a:solidFill>
            <a:srgbClr val="FFE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if (top &gt; bot)	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else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sz="400" b="1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	return(Mid); // found – return where!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return(BS(A,top,Mid - 1,f));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 Mid + 1,bot,f));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}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3450" name="Text Box 26"/>
          <p:cNvSpPr txBox="1">
            <a:spLocks noChangeArrowheads="1"/>
          </p:cNvSpPr>
          <p:nvPr/>
        </p:nvSpPr>
        <p:spPr bwMode="auto">
          <a:xfrm>
            <a:off x="3371850" y="5175250"/>
            <a:ext cx="946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990000"/>
                </a:solidFill>
              </a:rPr>
              <a:t>   4     </a:t>
            </a:r>
            <a:r>
              <a:rPr lang="en-US" sz="2000">
                <a:solidFill>
                  <a:srgbClr val="990000"/>
                </a:solidFill>
              </a:rPr>
              <a:t> </a:t>
            </a:r>
          </a:p>
        </p:txBody>
      </p:sp>
      <p:sp>
        <p:nvSpPr>
          <p:cNvPr id="743451" name="Text Box 27"/>
          <p:cNvSpPr txBox="1">
            <a:spLocks noChangeArrowheads="1"/>
          </p:cNvSpPr>
          <p:nvPr/>
        </p:nvSpPr>
        <p:spPr bwMode="auto">
          <a:xfrm>
            <a:off x="2795588" y="5192713"/>
            <a:ext cx="460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 0 </a:t>
            </a:r>
          </a:p>
        </p:txBody>
      </p:sp>
      <p:sp>
        <p:nvSpPr>
          <p:cNvPr id="743452" name="Rectangle 28"/>
          <p:cNvSpPr>
            <a:spLocks noChangeArrowheads="1"/>
          </p:cNvSpPr>
          <p:nvPr/>
        </p:nvSpPr>
        <p:spPr bwMode="auto">
          <a:xfrm>
            <a:off x="7010400" y="2114550"/>
            <a:ext cx="2133600" cy="24384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743453" name="Group 29"/>
          <p:cNvGrpSpPr>
            <a:grpSpLocks/>
          </p:cNvGrpSpPr>
          <p:nvPr/>
        </p:nvGrpSpPr>
        <p:grpSpPr bwMode="auto">
          <a:xfrm>
            <a:off x="6381750" y="4019550"/>
            <a:ext cx="701675" cy="366713"/>
            <a:chOff x="614" y="3866"/>
            <a:chExt cx="442" cy="231"/>
          </a:xfrm>
        </p:grpSpPr>
        <p:sp>
          <p:nvSpPr>
            <p:cNvPr id="743454" name="Text Box 30"/>
            <p:cNvSpPr txBox="1">
              <a:spLocks noChangeArrowheads="1"/>
            </p:cNvSpPr>
            <p:nvPr/>
          </p:nvSpPr>
          <p:spPr bwMode="auto">
            <a:xfrm>
              <a:off x="614" y="3866"/>
              <a:ext cx="34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bot</a:t>
              </a:r>
            </a:p>
          </p:txBody>
        </p:sp>
        <p:sp>
          <p:nvSpPr>
            <p:cNvPr id="743455" name="Line 31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3456" name="Group 32"/>
          <p:cNvGrpSpPr>
            <a:grpSpLocks/>
          </p:cNvGrpSpPr>
          <p:nvPr/>
        </p:nvGrpSpPr>
        <p:grpSpPr bwMode="auto">
          <a:xfrm>
            <a:off x="6299200" y="2124075"/>
            <a:ext cx="768350" cy="366713"/>
            <a:chOff x="572" y="3866"/>
            <a:chExt cx="484" cy="231"/>
          </a:xfrm>
        </p:grpSpPr>
        <p:sp>
          <p:nvSpPr>
            <p:cNvPr id="743457" name="Text Box 33"/>
            <p:cNvSpPr txBox="1">
              <a:spLocks noChangeArrowheads="1"/>
            </p:cNvSpPr>
            <p:nvPr/>
          </p:nvSpPr>
          <p:spPr bwMode="auto">
            <a:xfrm>
              <a:off x="572" y="3866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Mid  </a:t>
              </a:r>
            </a:p>
          </p:txBody>
        </p:sp>
        <p:sp>
          <p:nvSpPr>
            <p:cNvPr id="743458" name="Line 34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43459" name="Line 35"/>
          <p:cNvSpPr>
            <a:spLocks noChangeShapeType="1"/>
          </p:cNvSpPr>
          <p:nvPr/>
        </p:nvSpPr>
        <p:spPr bwMode="auto">
          <a:xfrm>
            <a:off x="95250" y="1162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60" name="Line 36"/>
          <p:cNvSpPr>
            <a:spLocks noChangeShapeType="1"/>
          </p:cNvSpPr>
          <p:nvPr/>
        </p:nvSpPr>
        <p:spPr bwMode="auto">
          <a:xfrm>
            <a:off x="381000" y="1714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61" name="AutoShape 37"/>
          <p:cNvSpPr>
            <a:spLocks noChangeArrowheads="1"/>
          </p:cNvSpPr>
          <p:nvPr/>
        </p:nvSpPr>
        <p:spPr bwMode="auto">
          <a:xfrm>
            <a:off x="1714500" y="981075"/>
            <a:ext cx="1524000" cy="457200"/>
          </a:xfrm>
          <a:prstGeom prst="wedgeRoundRectCallout">
            <a:avLst>
              <a:gd name="adj1" fmla="val -46560"/>
              <a:gd name="adj2" fmla="val 89583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0 &gt; 4</a:t>
            </a:r>
          </a:p>
        </p:txBody>
      </p:sp>
      <p:sp>
        <p:nvSpPr>
          <p:cNvPr id="743462" name="Line 38"/>
          <p:cNvSpPr>
            <a:spLocks noChangeShapeType="1"/>
          </p:cNvSpPr>
          <p:nvPr/>
        </p:nvSpPr>
        <p:spPr bwMode="auto">
          <a:xfrm>
            <a:off x="381000" y="22669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63" name="Line 39"/>
          <p:cNvSpPr>
            <a:spLocks noChangeShapeType="1"/>
          </p:cNvSpPr>
          <p:nvPr/>
        </p:nvSpPr>
        <p:spPr bwMode="auto">
          <a:xfrm>
            <a:off x="609600" y="2819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64" name="AutoShape 40"/>
          <p:cNvSpPr>
            <a:spLocks noChangeArrowheads="1"/>
          </p:cNvSpPr>
          <p:nvPr/>
        </p:nvSpPr>
        <p:spPr bwMode="auto">
          <a:xfrm>
            <a:off x="3048000" y="1819275"/>
            <a:ext cx="2133600" cy="685800"/>
          </a:xfrm>
          <a:prstGeom prst="wedgeRoundRectCallout">
            <a:avLst>
              <a:gd name="adj1" fmla="val -47546"/>
              <a:gd name="adj2" fmla="val 76389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(0 + 4) / 2</a:t>
            </a:r>
          </a:p>
          <a:p>
            <a:r>
              <a:rPr lang="en-US" sz="2000"/>
              <a:t>Which is… 2</a:t>
            </a:r>
          </a:p>
        </p:txBody>
      </p:sp>
      <p:sp>
        <p:nvSpPr>
          <p:cNvPr id="743465" name="Line 41"/>
          <p:cNvSpPr>
            <a:spLocks noChangeShapeType="1"/>
          </p:cNvSpPr>
          <p:nvPr/>
        </p:nvSpPr>
        <p:spPr bwMode="auto">
          <a:xfrm>
            <a:off x="609600" y="3133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66" name="AutoShape 42"/>
          <p:cNvSpPr>
            <a:spLocks noChangeArrowheads="1"/>
          </p:cNvSpPr>
          <p:nvPr/>
        </p:nvSpPr>
        <p:spPr bwMode="auto">
          <a:xfrm>
            <a:off x="2133600" y="2333625"/>
            <a:ext cx="2724150" cy="476250"/>
          </a:xfrm>
          <a:prstGeom prst="wedgeRoundRectCallout">
            <a:avLst>
              <a:gd name="adj1" fmla="val -48079"/>
              <a:gd name="adj2" fmla="val 88000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“David” == “Carol”</a:t>
            </a:r>
          </a:p>
        </p:txBody>
      </p:sp>
      <p:sp>
        <p:nvSpPr>
          <p:cNvPr id="743467" name="Rectangle 43"/>
          <p:cNvSpPr>
            <a:spLocks noChangeArrowheads="1"/>
          </p:cNvSpPr>
          <p:nvPr/>
        </p:nvSpPr>
        <p:spPr bwMode="auto">
          <a:xfrm>
            <a:off x="7277100" y="990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68" name="Line 44"/>
          <p:cNvSpPr>
            <a:spLocks noChangeShapeType="1"/>
          </p:cNvSpPr>
          <p:nvPr/>
        </p:nvSpPr>
        <p:spPr bwMode="auto">
          <a:xfrm>
            <a:off x="609600" y="36957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69" name="AutoShape 45"/>
          <p:cNvSpPr>
            <a:spLocks noChangeArrowheads="1"/>
          </p:cNvSpPr>
          <p:nvPr/>
        </p:nvSpPr>
        <p:spPr bwMode="auto">
          <a:xfrm>
            <a:off x="2286000" y="2943225"/>
            <a:ext cx="2466975" cy="476250"/>
          </a:xfrm>
          <a:prstGeom prst="wedgeRoundRectCallout">
            <a:avLst>
              <a:gd name="adj1" fmla="val -47875"/>
              <a:gd name="adj2" fmla="val 88000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“David” &lt; “Carol”</a:t>
            </a:r>
          </a:p>
        </p:txBody>
      </p:sp>
      <p:sp>
        <p:nvSpPr>
          <p:cNvPr id="743470" name="Rectangle 46"/>
          <p:cNvSpPr>
            <a:spLocks noChangeArrowheads="1"/>
          </p:cNvSpPr>
          <p:nvPr/>
        </p:nvSpPr>
        <p:spPr bwMode="auto">
          <a:xfrm>
            <a:off x="6400800" y="990600"/>
            <a:ext cx="381000" cy="400050"/>
          </a:xfrm>
          <a:prstGeom prst="rect">
            <a:avLst/>
          </a:prstGeom>
          <a:solidFill>
            <a:srgbClr val="FFEFF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743471" name="Group 47"/>
          <p:cNvGrpSpPr>
            <a:grpSpLocks/>
          </p:cNvGrpSpPr>
          <p:nvPr/>
        </p:nvGrpSpPr>
        <p:grpSpPr bwMode="auto">
          <a:xfrm>
            <a:off x="6391275" y="976313"/>
            <a:ext cx="768350" cy="366712"/>
            <a:chOff x="572" y="3866"/>
            <a:chExt cx="484" cy="231"/>
          </a:xfrm>
        </p:grpSpPr>
        <p:sp>
          <p:nvSpPr>
            <p:cNvPr id="743472" name="Text Box 48"/>
            <p:cNvSpPr txBox="1">
              <a:spLocks noChangeArrowheads="1"/>
            </p:cNvSpPr>
            <p:nvPr/>
          </p:nvSpPr>
          <p:spPr bwMode="auto">
            <a:xfrm>
              <a:off x="572" y="3866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Mid  </a:t>
              </a:r>
            </a:p>
          </p:txBody>
        </p:sp>
        <p:sp>
          <p:nvSpPr>
            <p:cNvPr id="743473" name="Line 49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43474" name="Line 50"/>
          <p:cNvSpPr>
            <a:spLocks noChangeShapeType="1"/>
          </p:cNvSpPr>
          <p:nvPr/>
        </p:nvSpPr>
        <p:spPr bwMode="auto">
          <a:xfrm>
            <a:off x="609600" y="4257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75" name="AutoShape 51"/>
          <p:cNvSpPr>
            <a:spLocks noChangeArrowheads="1"/>
          </p:cNvSpPr>
          <p:nvPr/>
        </p:nvSpPr>
        <p:spPr bwMode="auto">
          <a:xfrm>
            <a:off x="2438400" y="3505200"/>
            <a:ext cx="2466975" cy="476250"/>
          </a:xfrm>
          <a:prstGeom prst="wedgeRoundRectCallout">
            <a:avLst>
              <a:gd name="adj1" fmla="val -47875"/>
              <a:gd name="adj2" fmla="val 88000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“David” &gt; “Carol”</a:t>
            </a:r>
          </a:p>
        </p:txBody>
      </p:sp>
      <p:sp>
        <p:nvSpPr>
          <p:cNvPr id="743476" name="Line 52"/>
          <p:cNvSpPr>
            <a:spLocks noChangeShapeType="1"/>
          </p:cNvSpPr>
          <p:nvPr/>
        </p:nvSpPr>
        <p:spPr bwMode="auto">
          <a:xfrm>
            <a:off x="1028700" y="4524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43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0.12605 -0.6444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43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-3222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0.08334 -0.6430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43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3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743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3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743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43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54" dur="2000" fill="hold"/>
                                        <p:tgtEl>
                                          <p:spTgt spid="743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43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43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43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43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43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43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2000" fill="hold"/>
                                        <p:tgtEl>
                                          <p:spTgt spid="7434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71" dur="2000" fill="hold"/>
                                        <p:tgtEl>
                                          <p:spTgt spid="7434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447" grpId="0" animBg="1"/>
      <p:bldP spid="743447" grpId="1" animBg="1"/>
      <p:bldP spid="743448" grpId="0" animBg="1"/>
      <p:bldP spid="743448" grpId="1" animBg="1"/>
      <p:bldP spid="743449" grpId="0" animBg="1"/>
      <p:bldP spid="743450" grpId="0"/>
      <p:bldP spid="743450" grpId="1"/>
      <p:bldP spid="743451" grpId="0"/>
      <p:bldP spid="743451" grpId="1"/>
      <p:bldP spid="743452" grpId="0" animBg="1"/>
      <p:bldP spid="743459" grpId="0" animBg="1"/>
      <p:bldP spid="743459" grpId="1" animBg="1"/>
      <p:bldP spid="743460" grpId="0" animBg="1"/>
      <p:bldP spid="743460" grpId="1" animBg="1"/>
      <p:bldP spid="743461" grpId="0" animBg="1"/>
      <p:bldP spid="743461" grpId="1" animBg="1"/>
      <p:bldP spid="743462" grpId="0" animBg="1"/>
      <p:bldP spid="743462" grpId="1" animBg="1"/>
      <p:bldP spid="743463" grpId="0" animBg="1"/>
      <p:bldP spid="743463" grpId="1" animBg="1"/>
      <p:bldP spid="743464" grpId="0" animBg="1"/>
      <p:bldP spid="743464" grpId="1" animBg="1"/>
      <p:bldP spid="743465" grpId="0" animBg="1"/>
      <p:bldP spid="743465" grpId="1" animBg="1"/>
      <p:bldP spid="743466" grpId="0" animBg="1"/>
      <p:bldP spid="743466" grpId="1" animBg="1"/>
      <p:bldP spid="743467" grpId="0" animBg="1"/>
      <p:bldP spid="743468" grpId="0" animBg="1"/>
      <p:bldP spid="743468" grpId="1" animBg="1"/>
      <p:bldP spid="743469" grpId="0" animBg="1"/>
      <p:bldP spid="743469" grpId="1" animBg="1"/>
      <p:bldP spid="743470" grpId="0" animBg="1"/>
      <p:bldP spid="743474" grpId="0" animBg="1"/>
      <p:bldP spid="743474" grpId="1" animBg="1"/>
      <p:bldP spid="743475" grpId="0" animBg="1"/>
      <p:bldP spid="743475" grpId="1" animBg="1"/>
      <p:bldP spid="74347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97FF-9C63-43B6-A298-329D72F2C972}" type="slidenum">
              <a:rPr lang="en-US"/>
              <a:pPr/>
              <a:t>61</a:t>
            </a:fld>
            <a:endParaRPr lang="en-US"/>
          </a:p>
        </p:txBody>
      </p:sp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219075"/>
            <a:ext cx="7772400" cy="1143000"/>
          </a:xfrm>
        </p:spPr>
        <p:txBody>
          <a:bodyPr/>
          <a:lstStyle/>
          <a:p>
            <a:r>
              <a:rPr lang="en-US" sz="4000"/>
              <a:t>Recursion: Binary Search</a:t>
            </a:r>
          </a:p>
        </p:txBody>
      </p:sp>
      <p:grpSp>
        <p:nvGrpSpPr>
          <p:cNvPr id="745475" name="Group 3"/>
          <p:cNvGrpSpPr>
            <a:grpSpLocks/>
          </p:cNvGrpSpPr>
          <p:nvPr/>
        </p:nvGrpSpPr>
        <p:grpSpPr bwMode="auto">
          <a:xfrm>
            <a:off x="7296150" y="228600"/>
            <a:ext cx="1681163" cy="4181475"/>
            <a:chOff x="4596" y="144"/>
            <a:chExt cx="1059" cy="2634"/>
          </a:xfrm>
        </p:grpSpPr>
        <p:sp>
          <p:nvSpPr>
            <p:cNvPr id="745476" name="Rectangle 4"/>
            <p:cNvSpPr>
              <a:spLocks noChangeArrowheads="1"/>
            </p:cNvSpPr>
            <p:nvPr/>
          </p:nvSpPr>
          <p:spPr bwMode="auto">
            <a:xfrm>
              <a:off x="4599" y="144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Albert</a:t>
              </a:r>
            </a:p>
          </p:txBody>
        </p:sp>
        <p:sp>
          <p:nvSpPr>
            <p:cNvPr id="745477" name="Rectangle 5"/>
            <p:cNvSpPr>
              <a:spLocks noChangeArrowheads="1"/>
            </p:cNvSpPr>
            <p:nvPr/>
          </p:nvSpPr>
          <p:spPr bwMode="auto">
            <a:xfrm>
              <a:off x="4599" y="3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Brandy</a:t>
              </a:r>
              <a:endParaRPr lang="en-US" sz="2400" dirty="0"/>
            </a:p>
          </p:txBody>
        </p:sp>
        <p:sp>
          <p:nvSpPr>
            <p:cNvPr id="745478" name="Rectangle 6"/>
            <p:cNvSpPr>
              <a:spLocks noChangeArrowheads="1"/>
            </p:cNvSpPr>
            <p:nvPr/>
          </p:nvSpPr>
          <p:spPr bwMode="auto">
            <a:xfrm>
              <a:off x="4599" y="6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Carol</a:t>
              </a:r>
            </a:p>
          </p:txBody>
        </p:sp>
        <p:sp>
          <p:nvSpPr>
            <p:cNvPr id="745479" name="Rectangle 7"/>
            <p:cNvSpPr>
              <a:spLocks noChangeArrowheads="1"/>
            </p:cNvSpPr>
            <p:nvPr/>
          </p:nvSpPr>
          <p:spPr bwMode="auto">
            <a:xfrm>
              <a:off x="4599" y="86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David</a:t>
              </a:r>
            </a:p>
          </p:txBody>
        </p:sp>
        <p:sp>
          <p:nvSpPr>
            <p:cNvPr id="745480" name="Rectangle 8"/>
            <p:cNvSpPr>
              <a:spLocks noChangeArrowheads="1"/>
            </p:cNvSpPr>
            <p:nvPr/>
          </p:nvSpPr>
          <p:spPr bwMode="auto">
            <a:xfrm>
              <a:off x="4599" y="110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Eugene</a:t>
              </a:r>
            </a:p>
          </p:txBody>
        </p:sp>
        <p:sp>
          <p:nvSpPr>
            <p:cNvPr id="745481" name="Rectangle 9"/>
            <p:cNvSpPr>
              <a:spLocks noChangeArrowheads="1"/>
            </p:cNvSpPr>
            <p:nvPr/>
          </p:nvSpPr>
          <p:spPr bwMode="auto">
            <a:xfrm>
              <a:off x="4599" y="134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Frank</a:t>
              </a:r>
            </a:p>
          </p:txBody>
        </p:sp>
        <p:sp>
          <p:nvSpPr>
            <p:cNvPr id="745482" name="Rectangle 10"/>
            <p:cNvSpPr>
              <a:spLocks noChangeArrowheads="1"/>
            </p:cNvSpPr>
            <p:nvPr/>
          </p:nvSpPr>
          <p:spPr bwMode="auto">
            <a:xfrm>
              <a:off x="4599" y="15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Gordon</a:t>
              </a:r>
            </a:p>
          </p:txBody>
        </p:sp>
        <p:sp>
          <p:nvSpPr>
            <p:cNvPr id="745483" name="Rectangle 11"/>
            <p:cNvSpPr>
              <a:spLocks noChangeArrowheads="1"/>
            </p:cNvSpPr>
            <p:nvPr/>
          </p:nvSpPr>
          <p:spPr bwMode="auto">
            <a:xfrm>
              <a:off x="4599" y="18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Grendel</a:t>
              </a:r>
            </a:p>
          </p:txBody>
        </p:sp>
        <p:sp>
          <p:nvSpPr>
            <p:cNvPr id="745484" name="Rectangle 12"/>
            <p:cNvSpPr>
              <a:spLocks noChangeArrowheads="1"/>
            </p:cNvSpPr>
            <p:nvPr/>
          </p:nvSpPr>
          <p:spPr bwMode="auto">
            <a:xfrm>
              <a:off x="4596" y="205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Hank</a:t>
              </a:r>
            </a:p>
          </p:txBody>
        </p:sp>
        <p:sp>
          <p:nvSpPr>
            <p:cNvPr id="745485" name="Rectangle 13"/>
            <p:cNvSpPr>
              <a:spLocks noChangeArrowheads="1"/>
            </p:cNvSpPr>
            <p:nvPr/>
          </p:nvSpPr>
          <p:spPr bwMode="auto">
            <a:xfrm>
              <a:off x="4596" y="229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Wayne</a:t>
              </a:r>
            </a:p>
          </p:txBody>
        </p:sp>
        <p:sp>
          <p:nvSpPr>
            <p:cNvPr id="745486" name="Rectangle 14"/>
            <p:cNvSpPr>
              <a:spLocks noChangeArrowheads="1"/>
            </p:cNvSpPr>
            <p:nvPr/>
          </p:nvSpPr>
          <p:spPr bwMode="auto">
            <a:xfrm>
              <a:off x="4597" y="253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Yentle</a:t>
              </a:r>
            </a:p>
          </p:txBody>
        </p:sp>
      </p:grpSp>
      <p:sp>
        <p:nvSpPr>
          <p:cNvPr id="745487" name="Text Box 15"/>
          <p:cNvSpPr txBox="1">
            <a:spLocks noChangeArrowheads="1"/>
          </p:cNvSpPr>
          <p:nvPr/>
        </p:nvSpPr>
        <p:spPr bwMode="auto">
          <a:xfrm>
            <a:off x="4114800" y="4876800"/>
            <a:ext cx="4743450" cy="1906588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b="1">
                <a:latin typeface="Courier New" pitchFamily="49" charset="0"/>
              </a:rPr>
              <a:t>main()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{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string names[11] = {“Albert”,…};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if (BS(names,0,10,”</a:t>
            </a:r>
            <a:r>
              <a:rPr lang="en-US" sz="1700" b="1">
                <a:solidFill>
                  <a:srgbClr val="6600CC"/>
                </a:solidFill>
                <a:latin typeface="Courier New" pitchFamily="49" charset="0"/>
              </a:rPr>
              <a:t>David</a:t>
            </a:r>
            <a:r>
              <a:rPr lang="en-US" sz="1700" b="1">
                <a:latin typeface="Courier New" pitchFamily="49" charset="0"/>
              </a:rPr>
              <a:t>”) != -1)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   cout &lt;&lt; “Found it!”;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}</a:t>
            </a:r>
          </a:p>
        </p:txBody>
      </p:sp>
      <p:sp>
        <p:nvSpPr>
          <p:cNvPr id="745488" name="Rectangle 16"/>
          <p:cNvSpPr>
            <a:spLocks noChangeArrowheads="1"/>
          </p:cNvSpPr>
          <p:nvPr/>
        </p:nvSpPr>
        <p:spPr bwMode="auto">
          <a:xfrm>
            <a:off x="7286625" y="2133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489" name="Text Box 17"/>
          <p:cNvSpPr txBox="1">
            <a:spLocks noChangeArrowheads="1"/>
          </p:cNvSpPr>
          <p:nvPr/>
        </p:nvSpPr>
        <p:spPr bwMode="auto">
          <a:xfrm>
            <a:off x="6962775" y="276225"/>
            <a:ext cx="427038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  <a:p>
            <a:endParaRPr lang="en-US" sz="600"/>
          </a:p>
          <a:p>
            <a:r>
              <a:rPr lang="en-US"/>
              <a:t>1</a:t>
            </a:r>
          </a:p>
          <a:p>
            <a:endParaRPr lang="en-US" sz="600"/>
          </a:p>
          <a:p>
            <a:r>
              <a:rPr lang="en-US"/>
              <a:t>2</a:t>
            </a:r>
          </a:p>
          <a:p>
            <a:endParaRPr lang="en-US" sz="600"/>
          </a:p>
          <a:p>
            <a:r>
              <a:rPr lang="en-US"/>
              <a:t>3</a:t>
            </a:r>
          </a:p>
          <a:p>
            <a:endParaRPr lang="en-US" sz="600"/>
          </a:p>
          <a:p>
            <a:r>
              <a:rPr lang="en-US"/>
              <a:t>4</a:t>
            </a:r>
          </a:p>
          <a:p>
            <a:endParaRPr lang="en-US" sz="800"/>
          </a:p>
          <a:p>
            <a:r>
              <a:rPr lang="en-US"/>
              <a:t>5</a:t>
            </a:r>
          </a:p>
          <a:p>
            <a:endParaRPr lang="en-US" sz="600"/>
          </a:p>
          <a:p>
            <a:r>
              <a:rPr lang="en-US"/>
              <a:t>6</a:t>
            </a:r>
          </a:p>
          <a:p>
            <a:endParaRPr lang="en-US" sz="800"/>
          </a:p>
          <a:p>
            <a:r>
              <a:rPr lang="en-US"/>
              <a:t>7</a:t>
            </a:r>
          </a:p>
          <a:p>
            <a:endParaRPr lang="en-US" sz="600"/>
          </a:p>
          <a:p>
            <a:r>
              <a:rPr lang="en-US"/>
              <a:t>8</a:t>
            </a:r>
          </a:p>
          <a:p>
            <a:endParaRPr lang="en-US" sz="600"/>
          </a:p>
          <a:p>
            <a:r>
              <a:rPr lang="en-US"/>
              <a:t>9</a:t>
            </a:r>
          </a:p>
          <a:p>
            <a:endParaRPr lang="en-US" sz="800"/>
          </a:p>
          <a:p>
            <a:r>
              <a:rPr lang="en-US"/>
              <a:t>10</a:t>
            </a:r>
          </a:p>
        </p:txBody>
      </p:sp>
      <p:sp>
        <p:nvSpPr>
          <p:cNvPr id="745490" name="Text Box 18"/>
          <p:cNvSpPr txBox="1">
            <a:spLocks noChangeArrowheads="1"/>
          </p:cNvSpPr>
          <p:nvPr/>
        </p:nvSpPr>
        <p:spPr bwMode="auto">
          <a:xfrm>
            <a:off x="158750" y="2381250"/>
            <a:ext cx="6546850" cy="427513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if (top &gt; bot)	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else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sz="400" b="1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	return(Mid); // found – return where!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return(BS(A,top,Mid - 1,f));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 Mid + 1,bot,f));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}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5491" name="Line 19"/>
          <p:cNvSpPr>
            <a:spLocks noChangeShapeType="1"/>
          </p:cNvSpPr>
          <p:nvPr/>
        </p:nvSpPr>
        <p:spPr bwMode="auto">
          <a:xfrm>
            <a:off x="885825" y="537210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492" name="Text Box 20"/>
          <p:cNvSpPr txBox="1">
            <a:spLocks noChangeArrowheads="1"/>
          </p:cNvSpPr>
          <p:nvPr/>
        </p:nvSpPr>
        <p:spPr bwMode="auto">
          <a:xfrm>
            <a:off x="311150" y="982663"/>
            <a:ext cx="6546850" cy="4275137"/>
          </a:xfrm>
          <a:prstGeom prst="rect">
            <a:avLst/>
          </a:prstGeom>
          <a:solidFill>
            <a:srgbClr val="FFE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if (top &gt; bot)	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else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sz="400" b="1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	return(Mid); // found – return where!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return(BS(A,top,Mid - 1,f));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 Mid + 1,bot,f));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}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5493" name="Rectangle 21"/>
          <p:cNvSpPr>
            <a:spLocks noChangeArrowheads="1"/>
          </p:cNvSpPr>
          <p:nvPr/>
        </p:nvSpPr>
        <p:spPr bwMode="auto">
          <a:xfrm>
            <a:off x="7010400" y="2114550"/>
            <a:ext cx="2133600" cy="24384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45494" name="Rectangle 22"/>
          <p:cNvSpPr>
            <a:spLocks noChangeArrowheads="1"/>
          </p:cNvSpPr>
          <p:nvPr/>
        </p:nvSpPr>
        <p:spPr bwMode="auto">
          <a:xfrm>
            <a:off x="7277100" y="990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495" name="Line 23"/>
          <p:cNvSpPr>
            <a:spLocks noChangeShapeType="1"/>
          </p:cNvSpPr>
          <p:nvPr/>
        </p:nvSpPr>
        <p:spPr bwMode="auto">
          <a:xfrm>
            <a:off x="1038225" y="451485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496" name="Text Box 24"/>
          <p:cNvSpPr txBox="1">
            <a:spLocks noChangeArrowheads="1"/>
          </p:cNvSpPr>
          <p:nvPr/>
        </p:nvSpPr>
        <p:spPr bwMode="auto">
          <a:xfrm>
            <a:off x="304800" y="2049463"/>
            <a:ext cx="6546850" cy="4275137"/>
          </a:xfrm>
          <a:prstGeom prst="rect">
            <a:avLst/>
          </a:prstGeom>
          <a:solidFill>
            <a:srgbClr val="FFE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if (top &gt; bot)	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else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sz="400" b="1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	return(Mid); // found – return where!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return(BS(A,top,Mid - 1,f));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 Mid + 1,bot,f));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}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5497" name="Rectangle 25"/>
          <p:cNvSpPr>
            <a:spLocks noChangeArrowheads="1"/>
          </p:cNvSpPr>
          <p:nvPr/>
        </p:nvSpPr>
        <p:spPr bwMode="auto">
          <a:xfrm>
            <a:off x="152400" y="933450"/>
            <a:ext cx="6819900" cy="11144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5498" name="Line 26"/>
          <p:cNvSpPr>
            <a:spLocks noChangeShapeType="1"/>
          </p:cNvSpPr>
          <p:nvPr/>
        </p:nvSpPr>
        <p:spPr bwMode="auto">
          <a:xfrm>
            <a:off x="1038225" y="558165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499" name="Text Box 27"/>
          <p:cNvSpPr txBox="1">
            <a:spLocks noChangeArrowheads="1"/>
          </p:cNvSpPr>
          <p:nvPr/>
        </p:nvSpPr>
        <p:spPr bwMode="auto">
          <a:xfrm>
            <a:off x="4191000" y="5410200"/>
            <a:ext cx="457200" cy="366713"/>
          </a:xfrm>
          <a:prstGeom prst="rect">
            <a:avLst/>
          </a:prstGeom>
          <a:solidFill>
            <a:srgbClr val="FFE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    </a:t>
            </a:r>
          </a:p>
        </p:txBody>
      </p:sp>
      <p:sp>
        <p:nvSpPr>
          <p:cNvPr id="745500" name="Text Box 28"/>
          <p:cNvSpPr txBox="1">
            <a:spLocks noChangeArrowheads="1"/>
          </p:cNvSpPr>
          <p:nvPr/>
        </p:nvSpPr>
        <p:spPr bwMode="auto">
          <a:xfrm>
            <a:off x="3124200" y="5410200"/>
            <a:ext cx="942975" cy="396875"/>
          </a:xfrm>
          <a:prstGeom prst="rect">
            <a:avLst/>
          </a:prstGeom>
          <a:solidFill>
            <a:srgbClr val="FFE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990000"/>
                </a:solidFill>
              </a:rPr>
              <a:t>          </a:t>
            </a:r>
            <a:r>
              <a:rPr lang="en-US" sz="2000">
                <a:solidFill>
                  <a:srgbClr val="990000"/>
                </a:solidFill>
              </a:rPr>
              <a:t> </a:t>
            </a:r>
          </a:p>
        </p:txBody>
      </p:sp>
      <p:sp>
        <p:nvSpPr>
          <p:cNvPr id="745501" name="Text Box 29"/>
          <p:cNvSpPr txBox="1">
            <a:spLocks noChangeArrowheads="1"/>
          </p:cNvSpPr>
          <p:nvPr/>
        </p:nvSpPr>
        <p:spPr bwMode="auto">
          <a:xfrm>
            <a:off x="539750" y="1135063"/>
            <a:ext cx="6546850" cy="4275137"/>
          </a:xfrm>
          <a:prstGeom prst="rect">
            <a:avLst/>
          </a:prstGeom>
          <a:solidFill>
            <a:srgbClr val="F7FFF8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if (top &gt; bot)	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else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sz="400" b="1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	return(Mid); // found – return where!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return(BS(A,top,Mid - 1,f));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 Mid + 1,bot,f));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}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5502" name="Text Box 30"/>
          <p:cNvSpPr txBox="1">
            <a:spLocks noChangeArrowheads="1"/>
          </p:cNvSpPr>
          <p:nvPr/>
        </p:nvSpPr>
        <p:spPr bwMode="auto">
          <a:xfrm>
            <a:off x="3168650" y="5394325"/>
            <a:ext cx="946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990000"/>
                </a:solidFill>
              </a:rPr>
              <a:t>   3     </a:t>
            </a:r>
            <a:r>
              <a:rPr lang="en-US" sz="2000">
                <a:solidFill>
                  <a:srgbClr val="990000"/>
                </a:solidFill>
              </a:rPr>
              <a:t> </a:t>
            </a:r>
          </a:p>
        </p:txBody>
      </p:sp>
      <p:sp>
        <p:nvSpPr>
          <p:cNvPr id="745503" name="Text Box 31"/>
          <p:cNvSpPr txBox="1">
            <a:spLocks noChangeArrowheads="1"/>
          </p:cNvSpPr>
          <p:nvPr/>
        </p:nvSpPr>
        <p:spPr bwMode="auto">
          <a:xfrm>
            <a:off x="4191000" y="5410200"/>
            <a:ext cx="3921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 4</a:t>
            </a:r>
          </a:p>
        </p:txBody>
      </p:sp>
      <p:sp>
        <p:nvSpPr>
          <p:cNvPr id="745504" name="Line 32"/>
          <p:cNvSpPr>
            <a:spLocks noChangeShapeType="1"/>
          </p:cNvSpPr>
          <p:nvPr/>
        </p:nvSpPr>
        <p:spPr bwMode="auto">
          <a:xfrm>
            <a:off x="323850" y="13049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505" name="Line 33"/>
          <p:cNvSpPr>
            <a:spLocks noChangeShapeType="1"/>
          </p:cNvSpPr>
          <p:nvPr/>
        </p:nvSpPr>
        <p:spPr bwMode="auto">
          <a:xfrm>
            <a:off x="609600" y="1857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506" name="AutoShape 34"/>
          <p:cNvSpPr>
            <a:spLocks noChangeArrowheads="1"/>
          </p:cNvSpPr>
          <p:nvPr/>
        </p:nvSpPr>
        <p:spPr bwMode="auto">
          <a:xfrm>
            <a:off x="1943100" y="1123950"/>
            <a:ext cx="1524000" cy="457200"/>
          </a:xfrm>
          <a:prstGeom prst="wedgeRoundRectCallout">
            <a:avLst>
              <a:gd name="adj1" fmla="val -46560"/>
              <a:gd name="adj2" fmla="val 89583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3 &gt; 4</a:t>
            </a:r>
          </a:p>
        </p:txBody>
      </p:sp>
      <p:sp>
        <p:nvSpPr>
          <p:cNvPr id="745507" name="Line 35"/>
          <p:cNvSpPr>
            <a:spLocks noChangeShapeType="1"/>
          </p:cNvSpPr>
          <p:nvPr/>
        </p:nvSpPr>
        <p:spPr bwMode="auto">
          <a:xfrm>
            <a:off x="609600" y="2409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508" name="Line 36"/>
          <p:cNvSpPr>
            <a:spLocks noChangeShapeType="1"/>
          </p:cNvSpPr>
          <p:nvPr/>
        </p:nvSpPr>
        <p:spPr bwMode="auto">
          <a:xfrm>
            <a:off x="838200" y="2962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509" name="AutoShape 37"/>
          <p:cNvSpPr>
            <a:spLocks noChangeArrowheads="1"/>
          </p:cNvSpPr>
          <p:nvPr/>
        </p:nvSpPr>
        <p:spPr bwMode="auto">
          <a:xfrm>
            <a:off x="3276600" y="1962150"/>
            <a:ext cx="2133600" cy="685800"/>
          </a:xfrm>
          <a:prstGeom prst="wedgeRoundRectCallout">
            <a:avLst>
              <a:gd name="adj1" fmla="val -47546"/>
              <a:gd name="adj2" fmla="val 76389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(3 + 4) / 2</a:t>
            </a:r>
          </a:p>
          <a:p>
            <a:r>
              <a:rPr lang="en-US" sz="2000"/>
              <a:t>Which is… 3</a:t>
            </a:r>
          </a:p>
        </p:txBody>
      </p:sp>
      <p:sp>
        <p:nvSpPr>
          <p:cNvPr id="745510" name="Line 38"/>
          <p:cNvSpPr>
            <a:spLocks noChangeShapeType="1"/>
          </p:cNvSpPr>
          <p:nvPr/>
        </p:nvSpPr>
        <p:spPr bwMode="auto">
          <a:xfrm>
            <a:off x="838200" y="3276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511" name="AutoShape 39"/>
          <p:cNvSpPr>
            <a:spLocks noChangeArrowheads="1"/>
          </p:cNvSpPr>
          <p:nvPr/>
        </p:nvSpPr>
        <p:spPr bwMode="auto">
          <a:xfrm>
            <a:off x="2362200" y="2476500"/>
            <a:ext cx="2724150" cy="476250"/>
          </a:xfrm>
          <a:prstGeom prst="wedgeRoundRectCallout">
            <a:avLst>
              <a:gd name="adj1" fmla="val -48079"/>
              <a:gd name="adj2" fmla="val 88000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“David” == “David”</a:t>
            </a:r>
          </a:p>
        </p:txBody>
      </p:sp>
      <p:sp>
        <p:nvSpPr>
          <p:cNvPr id="745512" name="Rectangle 40"/>
          <p:cNvSpPr>
            <a:spLocks noChangeArrowheads="1"/>
          </p:cNvSpPr>
          <p:nvPr/>
        </p:nvSpPr>
        <p:spPr bwMode="auto">
          <a:xfrm>
            <a:off x="7010400" y="200025"/>
            <a:ext cx="2133600" cy="119062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45513" name="Rectangle 41"/>
          <p:cNvSpPr>
            <a:spLocks noChangeArrowheads="1"/>
          </p:cNvSpPr>
          <p:nvPr/>
        </p:nvSpPr>
        <p:spPr bwMode="auto">
          <a:xfrm>
            <a:off x="6400800" y="990600"/>
            <a:ext cx="381000" cy="400050"/>
          </a:xfrm>
          <a:prstGeom prst="rect">
            <a:avLst/>
          </a:prstGeom>
          <a:solidFill>
            <a:srgbClr val="FFEFF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745514" name="Group 42"/>
          <p:cNvGrpSpPr>
            <a:grpSpLocks/>
          </p:cNvGrpSpPr>
          <p:nvPr/>
        </p:nvGrpSpPr>
        <p:grpSpPr bwMode="auto">
          <a:xfrm>
            <a:off x="6381750" y="1752600"/>
            <a:ext cx="701675" cy="366713"/>
            <a:chOff x="614" y="3866"/>
            <a:chExt cx="442" cy="231"/>
          </a:xfrm>
        </p:grpSpPr>
        <p:sp>
          <p:nvSpPr>
            <p:cNvPr id="745515" name="Text Box 43"/>
            <p:cNvSpPr txBox="1">
              <a:spLocks noChangeArrowheads="1"/>
            </p:cNvSpPr>
            <p:nvPr/>
          </p:nvSpPr>
          <p:spPr bwMode="auto">
            <a:xfrm>
              <a:off x="614" y="3866"/>
              <a:ext cx="34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bot</a:t>
              </a:r>
            </a:p>
          </p:txBody>
        </p:sp>
        <p:sp>
          <p:nvSpPr>
            <p:cNvPr id="745516" name="Line 44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5517" name="Group 45"/>
          <p:cNvGrpSpPr>
            <a:grpSpLocks/>
          </p:cNvGrpSpPr>
          <p:nvPr/>
        </p:nvGrpSpPr>
        <p:grpSpPr bwMode="auto">
          <a:xfrm>
            <a:off x="6400800" y="228600"/>
            <a:ext cx="701675" cy="366713"/>
            <a:chOff x="614" y="3866"/>
            <a:chExt cx="442" cy="231"/>
          </a:xfrm>
        </p:grpSpPr>
        <p:sp>
          <p:nvSpPr>
            <p:cNvPr id="745518" name="Text Box 46"/>
            <p:cNvSpPr txBox="1">
              <a:spLocks noChangeArrowheads="1"/>
            </p:cNvSpPr>
            <p:nvPr/>
          </p:nvSpPr>
          <p:spPr bwMode="auto">
            <a:xfrm>
              <a:off x="614" y="3866"/>
              <a:ext cx="3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top</a:t>
              </a:r>
            </a:p>
          </p:txBody>
        </p:sp>
        <p:sp>
          <p:nvSpPr>
            <p:cNvPr id="745519" name="Line 47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5520" name="Group 48"/>
          <p:cNvGrpSpPr>
            <a:grpSpLocks/>
          </p:cNvGrpSpPr>
          <p:nvPr/>
        </p:nvGrpSpPr>
        <p:grpSpPr bwMode="auto">
          <a:xfrm>
            <a:off x="6391275" y="976313"/>
            <a:ext cx="768350" cy="366712"/>
            <a:chOff x="572" y="3866"/>
            <a:chExt cx="484" cy="231"/>
          </a:xfrm>
        </p:grpSpPr>
        <p:sp>
          <p:nvSpPr>
            <p:cNvPr id="745521" name="Text Box 49"/>
            <p:cNvSpPr txBox="1">
              <a:spLocks noChangeArrowheads="1"/>
            </p:cNvSpPr>
            <p:nvPr/>
          </p:nvSpPr>
          <p:spPr bwMode="auto">
            <a:xfrm>
              <a:off x="572" y="3866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Mid  </a:t>
              </a:r>
            </a:p>
          </p:txBody>
        </p:sp>
        <p:sp>
          <p:nvSpPr>
            <p:cNvPr id="745522" name="Line 50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5523" name="Group 51"/>
          <p:cNvGrpSpPr>
            <a:grpSpLocks/>
          </p:cNvGrpSpPr>
          <p:nvPr/>
        </p:nvGrpSpPr>
        <p:grpSpPr bwMode="auto">
          <a:xfrm>
            <a:off x="5638800" y="1366838"/>
            <a:ext cx="768350" cy="366712"/>
            <a:chOff x="572" y="3866"/>
            <a:chExt cx="484" cy="231"/>
          </a:xfrm>
        </p:grpSpPr>
        <p:sp>
          <p:nvSpPr>
            <p:cNvPr id="745524" name="Text Box 52"/>
            <p:cNvSpPr txBox="1">
              <a:spLocks noChangeArrowheads="1"/>
            </p:cNvSpPr>
            <p:nvPr/>
          </p:nvSpPr>
          <p:spPr bwMode="auto">
            <a:xfrm>
              <a:off x="572" y="3866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Mid  </a:t>
              </a:r>
            </a:p>
          </p:txBody>
        </p:sp>
        <p:sp>
          <p:nvSpPr>
            <p:cNvPr id="745525" name="Line 53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45526" name="Line 54"/>
          <p:cNvSpPr>
            <a:spLocks noChangeShapeType="1"/>
          </p:cNvSpPr>
          <p:nvPr/>
        </p:nvSpPr>
        <p:spPr bwMode="auto">
          <a:xfrm>
            <a:off x="1171575" y="3571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527" name="Rectangle 55"/>
          <p:cNvSpPr>
            <a:spLocks noChangeArrowheads="1"/>
          </p:cNvSpPr>
          <p:nvPr/>
        </p:nvSpPr>
        <p:spPr bwMode="auto">
          <a:xfrm>
            <a:off x="2495550" y="3429000"/>
            <a:ext cx="428625" cy="295275"/>
          </a:xfrm>
          <a:prstGeom prst="rect">
            <a:avLst/>
          </a:prstGeom>
          <a:solidFill>
            <a:srgbClr val="F7FF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45528" name="Rectangle 56"/>
          <p:cNvSpPr>
            <a:spLocks noChangeArrowheads="1"/>
          </p:cNvSpPr>
          <p:nvPr/>
        </p:nvSpPr>
        <p:spPr bwMode="auto">
          <a:xfrm>
            <a:off x="2286000" y="5429250"/>
            <a:ext cx="2714625" cy="323850"/>
          </a:xfrm>
          <a:prstGeom prst="rect">
            <a:avLst/>
          </a:prstGeom>
          <a:solidFill>
            <a:srgbClr val="FFE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5529" name="Text Box 57"/>
          <p:cNvSpPr txBox="1">
            <a:spLocks noChangeArrowheads="1"/>
          </p:cNvSpPr>
          <p:nvPr/>
        </p:nvSpPr>
        <p:spPr bwMode="auto">
          <a:xfrm>
            <a:off x="2466975" y="3405188"/>
            <a:ext cx="460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7FFF8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 3</a:t>
            </a:r>
            <a:r>
              <a:rPr lang="en-US"/>
              <a:t> </a:t>
            </a:r>
          </a:p>
        </p:txBody>
      </p:sp>
      <p:sp>
        <p:nvSpPr>
          <p:cNvPr id="745530" name="Rectangle 58"/>
          <p:cNvSpPr>
            <a:spLocks noChangeArrowheads="1"/>
          </p:cNvSpPr>
          <p:nvPr/>
        </p:nvSpPr>
        <p:spPr bwMode="auto">
          <a:xfrm>
            <a:off x="7286625" y="1371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555 " pathEditMode="relative" ptsTypes="AA">
                                      <p:cBhvr>
                                        <p:cTn id="6" dur="2000" fill="hold"/>
                                        <p:tgtEl>
                                          <p:spTgt spid="745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555 " pathEditMode="relative" ptsTypes="AA">
                                      <p:cBhvr>
                                        <p:cTn id="8" dur="2000" fill="hold"/>
                                        <p:tgtEl>
                                          <p:spTgt spid="745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45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0393 L 0.03924 -0.6488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455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3263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0.08646 -0.6527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7455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3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745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745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745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-0.00209 0.16528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745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45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45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45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45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745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745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16 0.02107 L 0.10503 0.29607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745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1375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0"/>
                                        <p:tgtEl>
                                          <p:spTgt spid="74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2000"/>
                                        <p:tgtEl>
                                          <p:spTgt spid="7455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2000"/>
                                        <p:tgtEl>
                                          <p:spTgt spid="745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5492" grpId="0" animBg="1"/>
      <p:bldP spid="745495" grpId="0" animBg="1"/>
      <p:bldP spid="745496" grpId="0" animBg="1"/>
      <p:bldP spid="745497" grpId="0" animBg="1"/>
      <p:bldP spid="745498" grpId="0" animBg="1"/>
      <p:bldP spid="745499" grpId="0" animBg="1"/>
      <p:bldP spid="745499" grpId="1" animBg="1"/>
      <p:bldP spid="745500" grpId="0" animBg="1"/>
      <p:bldP spid="745500" grpId="1" animBg="1"/>
      <p:bldP spid="745501" grpId="0" animBg="1"/>
      <p:bldP spid="745501" grpId="1" animBg="1"/>
      <p:bldP spid="745502" grpId="0"/>
      <p:bldP spid="745503" grpId="0"/>
      <p:bldP spid="745504" grpId="0" animBg="1"/>
      <p:bldP spid="745504" grpId="1" animBg="1"/>
      <p:bldP spid="745505" grpId="0" animBg="1"/>
      <p:bldP spid="745505" grpId="1" animBg="1"/>
      <p:bldP spid="745506" grpId="0" animBg="1"/>
      <p:bldP spid="745506" grpId="1" animBg="1"/>
      <p:bldP spid="745507" grpId="0" animBg="1"/>
      <p:bldP spid="745507" grpId="1" animBg="1"/>
      <p:bldP spid="745508" grpId="0" animBg="1"/>
      <p:bldP spid="745508" grpId="1" animBg="1"/>
      <p:bldP spid="745509" grpId="0" animBg="1"/>
      <p:bldP spid="745509" grpId="1" animBg="1"/>
      <p:bldP spid="745510" grpId="0" animBg="1"/>
      <p:bldP spid="745510" grpId="1" animBg="1"/>
      <p:bldP spid="745511" grpId="0" animBg="1"/>
      <p:bldP spid="745511" grpId="1" animBg="1"/>
      <p:bldP spid="745512" grpId="0" animBg="1"/>
      <p:bldP spid="745513" grpId="0" animBg="1"/>
      <p:bldP spid="745526" grpId="0" animBg="1"/>
      <p:bldP spid="745526" grpId="1" animBg="1"/>
      <p:bldP spid="745527" grpId="0" animBg="1"/>
      <p:bldP spid="745527" grpId="1" animBg="1"/>
      <p:bldP spid="745528" grpId="0" animBg="1"/>
      <p:bldP spid="745529" grpId="0" build="allAtOnce"/>
      <p:bldP spid="74553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D6D4-48A5-4846-BB42-33E4A6F3998A}" type="slidenum">
              <a:rPr lang="en-US"/>
              <a:pPr/>
              <a:t>62</a:t>
            </a:fld>
            <a:endParaRPr lang="en-US"/>
          </a:p>
        </p:txBody>
      </p:sp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219075"/>
            <a:ext cx="7772400" cy="1143000"/>
          </a:xfrm>
        </p:spPr>
        <p:txBody>
          <a:bodyPr/>
          <a:lstStyle/>
          <a:p>
            <a:r>
              <a:rPr lang="en-US" sz="4000"/>
              <a:t>Recursion: Binary Search</a:t>
            </a:r>
          </a:p>
        </p:txBody>
      </p:sp>
      <p:grpSp>
        <p:nvGrpSpPr>
          <p:cNvPr id="747523" name="Group 3"/>
          <p:cNvGrpSpPr>
            <a:grpSpLocks/>
          </p:cNvGrpSpPr>
          <p:nvPr/>
        </p:nvGrpSpPr>
        <p:grpSpPr bwMode="auto">
          <a:xfrm>
            <a:off x="7296150" y="228600"/>
            <a:ext cx="1681163" cy="4181475"/>
            <a:chOff x="4596" y="144"/>
            <a:chExt cx="1059" cy="2634"/>
          </a:xfrm>
        </p:grpSpPr>
        <p:sp>
          <p:nvSpPr>
            <p:cNvPr id="747524" name="Rectangle 4"/>
            <p:cNvSpPr>
              <a:spLocks noChangeArrowheads="1"/>
            </p:cNvSpPr>
            <p:nvPr/>
          </p:nvSpPr>
          <p:spPr bwMode="auto">
            <a:xfrm>
              <a:off x="4599" y="144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Albert</a:t>
              </a:r>
            </a:p>
          </p:txBody>
        </p:sp>
        <p:sp>
          <p:nvSpPr>
            <p:cNvPr id="747525" name="Rectangle 5"/>
            <p:cNvSpPr>
              <a:spLocks noChangeArrowheads="1"/>
            </p:cNvSpPr>
            <p:nvPr/>
          </p:nvSpPr>
          <p:spPr bwMode="auto">
            <a:xfrm>
              <a:off x="4599" y="3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Brandy</a:t>
              </a:r>
              <a:endParaRPr lang="en-US" sz="2400" dirty="0"/>
            </a:p>
          </p:txBody>
        </p:sp>
        <p:sp>
          <p:nvSpPr>
            <p:cNvPr id="747526" name="Rectangle 6"/>
            <p:cNvSpPr>
              <a:spLocks noChangeArrowheads="1"/>
            </p:cNvSpPr>
            <p:nvPr/>
          </p:nvSpPr>
          <p:spPr bwMode="auto">
            <a:xfrm>
              <a:off x="4599" y="6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Carol</a:t>
              </a:r>
            </a:p>
          </p:txBody>
        </p:sp>
        <p:sp>
          <p:nvSpPr>
            <p:cNvPr id="747527" name="Rectangle 7"/>
            <p:cNvSpPr>
              <a:spLocks noChangeArrowheads="1"/>
            </p:cNvSpPr>
            <p:nvPr/>
          </p:nvSpPr>
          <p:spPr bwMode="auto">
            <a:xfrm>
              <a:off x="4599" y="86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David</a:t>
              </a:r>
            </a:p>
          </p:txBody>
        </p:sp>
        <p:sp>
          <p:nvSpPr>
            <p:cNvPr id="747528" name="Rectangle 8"/>
            <p:cNvSpPr>
              <a:spLocks noChangeArrowheads="1"/>
            </p:cNvSpPr>
            <p:nvPr/>
          </p:nvSpPr>
          <p:spPr bwMode="auto">
            <a:xfrm>
              <a:off x="4599" y="110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Eugene</a:t>
              </a:r>
            </a:p>
          </p:txBody>
        </p:sp>
        <p:sp>
          <p:nvSpPr>
            <p:cNvPr id="747529" name="Rectangle 9"/>
            <p:cNvSpPr>
              <a:spLocks noChangeArrowheads="1"/>
            </p:cNvSpPr>
            <p:nvPr/>
          </p:nvSpPr>
          <p:spPr bwMode="auto">
            <a:xfrm>
              <a:off x="4599" y="134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Frank</a:t>
              </a:r>
            </a:p>
          </p:txBody>
        </p:sp>
        <p:sp>
          <p:nvSpPr>
            <p:cNvPr id="747530" name="Rectangle 10"/>
            <p:cNvSpPr>
              <a:spLocks noChangeArrowheads="1"/>
            </p:cNvSpPr>
            <p:nvPr/>
          </p:nvSpPr>
          <p:spPr bwMode="auto">
            <a:xfrm>
              <a:off x="4599" y="15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Gordon</a:t>
              </a:r>
            </a:p>
          </p:txBody>
        </p:sp>
        <p:sp>
          <p:nvSpPr>
            <p:cNvPr id="747531" name="Rectangle 11"/>
            <p:cNvSpPr>
              <a:spLocks noChangeArrowheads="1"/>
            </p:cNvSpPr>
            <p:nvPr/>
          </p:nvSpPr>
          <p:spPr bwMode="auto">
            <a:xfrm>
              <a:off x="4599" y="18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Grendel</a:t>
              </a:r>
            </a:p>
          </p:txBody>
        </p:sp>
        <p:sp>
          <p:nvSpPr>
            <p:cNvPr id="747532" name="Rectangle 12"/>
            <p:cNvSpPr>
              <a:spLocks noChangeArrowheads="1"/>
            </p:cNvSpPr>
            <p:nvPr/>
          </p:nvSpPr>
          <p:spPr bwMode="auto">
            <a:xfrm>
              <a:off x="4596" y="205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Hank</a:t>
              </a:r>
            </a:p>
          </p:txBody>
        </p:sp>
        <p:sp>
          <p:nvSpPr>
            <p:cNvPr id="747533" name="Rectangle 13"/>
            <p:cNvSpPr>
              <a:spLocks noChangeArrowheads="1"/>
            </p:cNvSpPr>
            <p:nvPr/>
          </p:nvSpPr>
          <p:spPr bwMode="auto">
            <a:xfrm>
              <a:off x="4596" y="229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Wayne</a:t>
              </a:r>
            </a:p>
          </p:txBody>
        </p:sp>
        <p:sp>
          <p:nvSpPr>
            <p:cNvPr id="747534" name="Rectangle 14"/>
            <p:cNvSpPr>
              <a:spLocks noChangeArrowheads="1"/>
            </p:cNvSpPr>
            <p:nvPr/>
          </p:nvSpPr>
          <p:spPr bwMode="auto">
            <a:xfrm>
              <a:off x="4597" y="253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Yentle</a:t>
              </a:r>
            </a:p>
          </p:txBody>
        </p:sp>
      </p:grpSp>
      <p:sp>
        <p:nvSpPr>
          <p:cNvPr id="747535" name="Text Box 15"/>
          <p:cNvSpPr txBox="1">
            <a:spLocks noChangeArrowheads="1"/>
          </p:cNvSpPr>
          <p:nvPr/>
        </p:nvSpPr>
        <p:spPr bwMode="auto">
          <a:xfrm>
            <a:off x="4114800" y="4875213"/>
            <a:ext cx="4743450" cy="1906587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b="1">
                <a:latin typeface="Courier New" pitchFamily="49" charset="0"/>
              </a:rPr>
              <a:t>main()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{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string names[11] = {“Albert”,…};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if (BS(names,0,10,”</a:t>
            </a:r>
            <a:r>
              <a:rPr lang="en-US" sz="1700" b="1">
                <a:solidFill>
                  <a:srgbClr val="6600CC"/>
                </a:solidFill>
                <a:latin typeface="Courier New" pitchFamily="49" charset="0"/>
              </a:rPr>
              <a:t>David</a:t>
            </a:r>
            <a:r>
              <a:rPr lang="en-US" sz="1700" b="1">
                <a:latin typeface="Courier New" pitchFamily="49" charset="0"/>
              </a:rPr>
              <a:t>”) != -1)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   cout &lt;&lt; “Found it!”;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}</a:t>
            </a:r>
          </a:p>
        </p:txBody>
      </p:sp>
      <p:sp>
        <p:nvSpPr>
          <p:cNvPr id="747536" name="Rectangle 16"/>
          <p:cNvSpPr>
            <a:spLocks noChangeArrowheads="1"/>
          </p:cNvSpPr>
          <p:nvPr/>
        </p:nvSpPr>
        <p:spPr bwMode="auto">
          <a:xfrm>
            <a:off x="7286625" y="2133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37" name="Text Box 17"/>
          <p:cNvSpPr txBox="1">
            <a:spLocks noChangeArrowheads="1"/>
          </p:cNvSpPr>
          <p:nvPr/>
        </p:nvSpPr>
        <p:spPr bwMode="auto">
          <a:xfrm>
            <a:off x="6962775" y="276225"/>
            <a:ext cx="427038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  <a:p>
            <a:endParaRPr lang="en-US" sz="600"/>
          </a:p>
          <a:p>
            <a:r>
              <a:rPr lang="en-US"/>
              <a:t>1</a:t>
            </a:r>
          </a:p>
          <a:p>
            <a:endParaRPr lang="en-US" sz="600"/>
          </a:p>
          <a:p>
            <a:r>
              <a:rPr lang="en-US"/>
              <a:t>2</a:t>
            </a:r>
          </a:p>
          <a:p>
            <a:endParaRPr lang="en-US" sz="600"/>
          </a:p>
          <a:p>
            <a:r>
              <a:rPr lang="en-US"/>
              <a:t>3</a:t>
            </a:r>
          </a:p>
          <a:p>
            <a:endParaRPr lang="en-US" sz="600"/>
          </a:p>
          <a:p>
            <a:r>
              <a:rPr lang="en-US"/>
              <a:t>4</a:t>
            </a:r>
          </a:p>
          <a:p>
            <a:endParaRPr lang="en-US" sz="800"/>
          </a:p>
          <a:p>
            <a:r>
              <a:rPr lang="en-US"/>
              <a:t>5</a:t>
            </a:r>
          </a:p>
          <a:p>
            <a:endParaRPr lang="en-US" sz="600"/>
          </a:p>
          <a:p>
            <a:r>
              <a:rPr lang="en-US"/>
              <a:t>6</a:t>
            </a:r>
          </a:p>
          <a:p>
            <a:endParaRPr lang="en-US" sz="800"/>
          </a:p>
          <a:p>
            <a:r>
              <a:rPr lang="en-US"/>
              <a:t>7</a:t>
            </a:r>
          </a:p>
          <a:p>
            <a:endParaRPr lang="en-US" sz="600"/>
          </a:p>
          <a:p>
            <a:r>
              <a:rPr lang="en-US"/>
              <a:t>8</a:t>
            </a:r>
          </a:p>
          <a:p>
            <a:endParaRPr lang="en-US" sz="600"/>
          </a:p>
          <a:p>
            <a:r>
              <a:rPr lang="en-US"/>
              <a:t>9</a:t>
            </a:r>
          </a:p>
          <a:p>
            <a:endParaRPr lang="en-US" sz="800"/>
          </a:p>
          <a:p>
            <a:r>
              <a:rPr lang="en-US"/>
              <a:t>10</a:t>
            </a:r>
          </a:p>
        </p:txBody>
      </p:sp>
      <p:sp>
        <p:nvSpPr>
          <p:cNvPr id="747538" name="Text Box 18"/>
          <p:cNvSpPr txBox="1">
            <a:spLocks noChangeArrowheads="1"/>
          </p:cNvSpPr>
          <p:nvPr/>
        </p:nvSpPr>
        <p:spPr bwMode="auto">
          <a:xfrm>
            <a:off x="158750" y="2381250"/>
            <a:ext cx="6546850" cy="427513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if (top &gt; bot)	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else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sz="400" b="1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	return(Mid); // found – return where!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return(BS(A,top,Mid - 1,f));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 Mid + 1,bot,f));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}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7539" name="Rectangle 19"/>
          <p:cNvSpPr>
            <a:spLocks noChangeArrowheads="1"/>
          </p:cNvSpPr>
          <p:nvPr/>
        </p:nvSpPr>
        <p:spPr bwMode="auto">
          <a:xfrm>
            <a:off x="7010400" y="2114550"/>
            <a:ext cx="2133600" cy="24384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47540" name="Rectangle 20"/>
          <p:cNvSpPr>
            <a:spLocks noChangeArrowheads="1"/>
          </p:cNvSpPr>
          <p:nvPr/>
        </p:nvSpPr>
        <p:spPr bwMode="auto">
          <a:xfrm>
            <a:off x="7277100" y="990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41" name="Line 21"/>
          <p:cNvSpPr>
            <a:spLocks noChangeShapeType="1"/>
          </p:cNvSpPr>
          <p:nvPr/>
        </p:nvSpPr>
        <p:spPr bwMode="auto">
          <a:xfrm>
            <a:off x="933450" y="592455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42" name="Text Box 22"/>
          <p:cNvSpPr txBox="1">
            <a:spLocks noChangeArrowheads="1"/>
          </p:cNvSpPr>
          <p:nvPr/>
        </p:nvSpPr>
        <p:spPr bwMode="auto">
          <a:xfrm>
            <a:off x="304800" y="2049463"/>
            <a:ext cx="6546850" cy="4275137"/>
          </a:xfrm>
          <a:prstGeom prst="rect">
            <a:avLst/>
          </a:prstGeom>
          <a:solidFill>
            <a:srgbClr val="FFE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if (top &gt; bot)	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else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sz="400" b="1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	return(Mid); // found – return where!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return(BS(A,top,Mid - 1,f));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 Mid + 1,bot,f));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}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7543" name="Rectangle 23"/>
          <p:cNvSpPr>
            <a:spLocks noChangeArrowheads="1"/>
          </p:cNvSpPr>
          <p:nvPr/>
        </p:nvSpPr>
        <p:spPr bwMode="auto">
          <a:xfrm>
            <a:off x="2152650" y="5753100"/>
            <a:ext cx="2714625" cy="32385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7544" name="Line 24"/>
          <p:cNvSpPr>
            <a:spLocks noChangeShapeType="1"/>
          </p:cNvSpPr>
          <p:nvPr/>
        </p:nvSpPr>
        <p:spPr bwMode="auto">
          <a:xfrm>
            <a:off x="1038225" y="558165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47545" name="Group 25"/>
          <p:cNvGrpSpPr>
            <a:grpSpLocks/>
          </p:cNvGrpSpPr>
          <p:nvPr/>
        </p:nvGrpSpPr>
        <p:grpSpPr bwMode="auto">
          <a:xfrm>
            <a:off x="6381750" y="1752600"/>
            <a:ext cx="701675" cy="366713"/>
            <a:chOff x="614" y="3866"/>
            <a:chExt cx="442" cy="231"/>
          </a:xfrm>
        </p:grpSpPr>
        <p:sp>
          <p:nvSpPr>
            <p:cNvPr id="747546" name="Text Box 26"/>
            <p:cNvSpPr txBox="1">
              <a:spLocks noChangeArrowheads="1"/>
            </p:cNvSpPr>
            <p:nvPr/>
          </p:nvSpPr>
          <p:spPr bwMode="auto">
            <a:xfrm>
              <a:off x="614" y="3866"/>
              <a:ext cx="34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bot</a:t>
              </a:r>
            </a:p>
          </p:txBody>
        </p:sp>
        <p:sp>
          <p:nvSpPr>
            <p:cNvPr id="747547" name="Line 27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7548" name="Group 28"/>
          <p:cNvGrpSpPr>
            <a:grpSpLocks/>
          </p:cNvGrpSpPr>
          <p:nvPr/>
        </p:nvGrpSpPr>
        <p:grpSpPr bwMode="auto">
          <a:xfrm>
            <a:off x="6400800" y="228600"/>
            <a:ext cx="701675" cy="366713"/>
            <a:chOff x="614" y="3866"/>
            <a:chExt cx="442" cy="231"/>
          </a:xfrm>
        </p:grpSpPr>
        <p:sp>
          <p:nvSpPr>
            <p:cNvPr id="747549" name="Text Box 29"/>
            <p:cNvSpPr txBox="1">
              <a:spLocks noChangeArrowheads="1"/>
            </p:cNvSpPr>
            <p:nvPr/>
          </p:nvSpPr>
          <p:spPr bwMode="auto">
            <a:xfrm>
              <a:off x="614" y="3866"/>
              <a:ext cx="3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top</a:t>
              </a:r>
            </a:p>
          </p:txBody>
        </p:sp>
        <p:sp>
          <p:nvSpPr>
            <p:cNvPr id="747550" name="Line 30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7551" name="Group 31"/>
          <p:cNvGrpSpPr>
            <a:grpSpLocks/>
          </p:cNvGrpSpPr>
          <p:nvPr/>
        </p:nvGrpSpPr>
        <p:grpSpPr bwMode="auto">
          <a:xfrm>
            <a:off x="6391275" y="976313"/>
            <a:ext cx="768350" cy="366712"/>
            <a:chOff x="572" y="3866"/>
            <a:chExt cx="484" cy="231"/>
          </a:xfrm>
        </p:grpSpPr>
        <p:sp>
          <p:nvSpPr>
            <p:cNvPr id="747552" name="Text Box 32"/>
            <p:cNvSpPr txBox="1">
              <a:spLocks noChangeArrowheads="1"/>
            </p:cNvSpPr>
            <p:nvPr/>
          </p:nvSpPr>
          <p:spPr bwMode="auto">
            <a:xfrm>
              <a:off x="572" y="3866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Mid  </a:t>
              </a:r>
            </a:p>
          </p:txBody>
        </p:sp>
        <p:sp>
          <p:nvSpPr>
            <p:cNvPr id="747553" name="Line 33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47554" name="Rectangle 34"/>
          <p:cNvSpPr>
            <a:spLocks noChangeArrowheads="1"/>
          </p:cNvSpPr>
          <p:nvPr/>
        </p:nvSpPr>
        <p:spPr bwMode="auto">
          <a:xfrm>
            <a:off x="2286000" y="5429250"/>
            <a:ext cx="2714625" cy="323850"/>
          </a:xfrm>
          <a:prstGeom prst="rect">
            <a:avLst/>
          </a:prstGeom>
          <a:solidFill>
            <a:srgbClr val="FFE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7555" name="Text Box 35"/>
          <p:cNvSpPr txBox="1">
            <a:spLocks noChangeArrowheads="1"/>
          </p:cNvSpPr>
          <p:nvPr/>
        </p:nvSpPr>
        <p:spPr bwMode="auto">
          <a:xfrm>
            <a:off x="3276600" y="5395913"/>
            <a:ext cx="460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7FFF8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 3</a:t>
            </a:r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475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475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222 " pathEditMode="relative" ptsTypes="AA">
                                      <p:cBhvr>
                                        <p:cTn id="11" dur="2000" fill="hold"/>
                                        <p:tgtEl>
                                          <p:spTgt spid="7475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222 " pathEditMode="relative" ptsTypes="AA">
                                      <p:cBhvr>
                                        <p:cTn id="13" dur="2000" fill="hold"/>
                                        <p:tgtEl>
                                          <p:spTgt spid="7475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222 " pathEditMode="relative" ptsTypes="AA">
                                      <p:cBhvr>
                                        <p:cTn id="15" dur="2000" fill="hold"/>
                                        <p:tgtEl>
                                          <p:spTgt spid="747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222 " pathEditMode="relative" ptsTypes="AA">
                                      <p:cBhvr>
                                        <p:cTn id="17" dur="2000" fill="hold"/>
                                        <p:tgtEl>
                                          <p:spTgt spid="7475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-0.12061 L -0.03768 0.0490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475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8" y="847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47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747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7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7475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747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7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42" grpId="0" animBg="1"/>
      <p:bldP spid="747542" grpId="1" animBg="1"/>
      <p:bldP spid="747543" grpId="0" animBg="1"/>
      <p:bldP spid="747544" grpId="0" animBg="1"/>
      <p:bldP spid="747544" grpId="1" animBg="1"/>
      <p:bldP spid="747554" grpId="0" animBg="1"/>
      <p:bldP spid="747554" grpId="1" animBg="1"/>
      <p:bldP spid="747555" grpId="0"/>
      <p:bldP spid="747555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2B094-F2F7-4B11-B2F9-6252C46D13D2}" type="slidenum">
              <a:rPr lang="en-US"/>
              <a:pPr/>
              <a:t>63</a:t>
            </a:fld>
            <a:endParaRPr lang="en-US"/>
          </a:p>
        </p:txBody>
      </p:sp>
      <p:sp>
        <p:nvSpPr>
          <p:cNvPr id="74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219075"/>
            <a:ext cx="7772400" cy="1143000"/>
          </a:xfrm>
        </p:spPr>
        <p:txBody>
          <a:bodyPr/>
          <a:lstStyle/>
          <a:p>
            <a:r>
              <a:rPr lang="en-US" sz="4000"/>
              <a:t>Recursion: Binary Search</a:t>
            </a:r>
          </a:p>
        </p:txBody>
      </p:sp>
      <p:grpSp>
        <p:nvGrpSpPr>
          <p:cNvPr id="749571" name="Group 3"/>
          <p:cNvGrpSpPr>
            <a:grpSpLocks/>
          </p:cNvGrpSpPr>
          <p:nvPr/>
        </p:nvGrpSpPr>
        <p:grpSpPr bwMode="auto">
          <a:xfrm>
            <a:off x="7296150" y="228600"/>
            <a:ext cx="1681163" cy="4181475"/>
            <a:chOff x="4596" y="144"/>
            <a:chExt cx="1059" cy="2634"/>
          </a:xfrm>
        </p:grpSpPr>
        <p:sp>
          <p:nvSpPr>
            <p:cNvPr id="749572" name="Rectangle 4"/>
            <p:cNvSpPr>
              <a:spLocks noChangeArrowheads="1"/>
            </p:cNvSpPr>
            <p:nvPr/>
          </p:nvSpPr>
          <p:spPr bwMode="auto">
            <a:xfrm>
              <a:off x="4599" y="144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Albert</a:t>
              </a:r>
            </a:p>
          </p:txBody>
        </p:sp>
        <p:sp>
          <p:nvSpPr>
            <p:cNvPr id="749573" name="Rectangle 5"/>
            <p:cNvSpPr>
              <a:spLocks noChangeArrowheads="1"/>
            </p:cNvSpPr>
            <p:nvPr/>
          </p:nvSpPr>
          <p:spPr bwMode="auto">
            <a:xfrm>
              <a:off x="4599" y="3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Brandy</a:t>
              </a:r>
              <a:endParaRPr lang="en-US" sz="2400" dirty="0"/>
            </a:p>
          </p:txBody>
        </p:sp>
        <p:sp>
          <p:nvSpPr>
            <p:cNvPr id="749574" name="Rectangle 6"/>
            <p:cNvSpPr>
              <a:spLocks noChangeArrowheads="1"/>
            </p:cNvSpPr>
            <p:nvPr/>
          </p:nvSpPr>
          <p:spPr bwMode="auto">
            <a:xfrm>
              <a:off x="4599" y="6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Carol</a:t>
              </a:r>
            </a:p>
          </p:txBody>
        </p:sp>
        <p:sp>
          <p:nvSpPr>
            <p:cNvPr id="749575" name="Rectangle 7"/>
            <p:cNvSpPr>
              <a:spLocks noChangeArrowheads="1"/>
            </p:cNvSpPr>
            <p:nvPr/>
          </p:nvSpPr>
          <p:spPr bwMode="auto">
            <a:xfrm>
              <a:off x="4599" y="86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David</a:t>
              </a:r>
            </a:p>
          </p:txBody>
        </p:sp>
        <p:sp>
          <p:nvSpPr>
            <p:cNvPr id="749576" name="Rectangle 8"/>
            <p:cNvSpPr>
              <a:spLocks noChangeArrowheads="1"/>
            </p:cNvSpPr>
            <p:nvPr/>
          </p:nvSpPr>
          <p:spPr bwMode="auto">
            <a:xfrm>
              <a:off x="4599" y="110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Eugene</a:t>
              </a:r>
            </a:p>
          </p:txBody>
        </p:sp>
        <p:sp>
          <p:nvSpPr>
            <p:cNvPr id="749577" name="Rectangle 9"/>
            <p:cNvSpPr>
              <a:spLocks noChangeArrowheads="1"/>
            </p:cNvSpPr>
            <p:nvPr/>
          </p:nvSpPr>
          <p:spPr bwMode="auto">
            <a:xfrm>
              <a:off x="4599" y="134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Frank</a:t>
              </a:r>
            </a:p>
          </p:txBody>
        </p:sp>
        <p:sp>
          <p:nvSpPr>
            <p:cNvPr id="749578" name="Rectangle 10"/>
            <p:cNvSpPr>
              <a:spLocks noChangeArrowheads="1"/>
            </p:cNvSpPr>
            <p:nvPr/>
          </p:nvSpPr>
          <p:spPr bwMode="auto">
            <a:xfrm>
              <a:off x="4599" y="15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Gordon</a:t>
              </a:r>
            </a:p>
          </p:txBody>
        </p:sp>
        <p:sp>
          <p:nvSpPr>
            <p:cNvPr id="749579" name="Rectangle 11"/>
            <p:cNvSpPr>
              <a:spLocks noChangeArrowheads="1"/>
            </p:cNvSpPr>
            <p:nvPr/>
          </p:nvSpPr>
          <p:spPr bwMode="auto">
            <a:xfrm>
              <a:off x="4599" y="18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Grendel</a:t>
              </a:r>
            </a:p>
          </p:txBody>
        </p:sp>
        <p:sp>
          <p:nvSpPr>
            <p:cNvPr id="749580" name="Rectangle 12"/>
            <p:cNvSpPr>
              <a:spLocks noChangeArrowheads="1"/>
            </p:cNvSpPr>
            <p:nvPr/>
          </p:nvSpPr>
          <p:spPr bwMode="auto">
            <a:xfrm>
              <a:off x="4596" y="205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Hank</a:t>
              </a:r>
            </a:p>
          </p:txBody>
        </p:sp>
        <p:sp>
          <p:nvSpPr>
            <p:cNvPr id="749581" name="Rectangle 13"/>
            <p:cNvSpPr>
              <a:spLocks noChangeArrowheads="1"/>
            </p:cNvSpPr>
            <p:nvPr/>
          </p:nvSpPr>
          <p:spPr bwMode="auto">
            <a:xfrm>
              <a:off x="4596" y="229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Wayne</a:t>
              </a:r>
            </a:p>
          </p:txBody>
        </p:sp>
        <p:sp>
          <p:nvSpPr>
            <p:cNvPr id="749582" name="Rectangle 14"/>
            <p:cNvSpPr>
              <a:spLocks noChangeArrowheads="1"/>
            </p:cNvSpPr>
            <p:nvPr/>
          </p:nvSpPr>
          <p:spPr bwMode="auto">
            <a:xfrm>
              <a:off x="4597" y="253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Yentle</a:t>
              </a:r>
            </a:p>
          </p:txBody>
        </p:sp>
      </p:grpSp>
      <p:sp>
        <p:nvSpPr>
          <p:cNvPr id="749583" name="Text Box 15"/>
          <p:cNvSpPr txBox="1">
            <a:spLocks noChangeArrowheads="1"/>
          </p:cNvSpPr>
          <p:nvPr/>
        </p:nvSpPr>
        <p:spPr bwMode="auto">
          <a:xfrm>
            <a:off x="4114800" y="4875213"/>
            <a:ext cx="4743450" cy="1906587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b="1">
                <a:latin typeface="Courier New" pitchFamily="49" charset="0"/>
              </a:rPr>
              <a:t>main()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{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string names[11] = {“Albert”,…};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if (BS(names,0,10,”</a:t>
            </a:r>
            <a:r>
              <a:rPr lang="en-US" sz="1700" b="1">
                <a:solidFill>
                  <a:srgbClr val="6600CC"/>
                </a:solidFill>
                <a:latin typeface="Courier New" pitchFamily="49" charset="0"/>
              </a:rPr>
              <a:t>David</a:t>
            </a:r>
            <a:r>
              <a:rPr lang="en-US" sz="1700" b="1">
                <a:latin typeface="Courier New" pitchFamily="49" charset="0"/>
              </a:rPr>
              <a:t>”) != -1)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   cout &lt;&lt; “Found it!”;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}</a:t>
            </a:r>
          </a:p>
        </p:txBody>
      </p:sp>
      <p:sp>
        <p:nvSpPr>
          <p:cNvPr id="749584" name="Line 16"/>
          <p:cNvSpPr>
            <a:spLocks noChangeShapeType="1"/>
          </p:cNvSpPr>
          <p:nvPr/>
        </p:nvSpPr>
        <p:spPr bwMode="auto">
          <a:xfrm>
            <a:off x="4162425" y="6086475"/>
            <a:ext cx="257175" cy="9525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9585" name="Text Box 17"/>
          <p:cNvSpPr txBox="1">
            <a:spLocks noChangeArrowheads="1"/>
          </p:cNvSpPr>
          <p:nvPr/>
        </p:nvSpPr>
        <p:spPr bwMode="auto">
          <a:xfrm>
            <a:off x="158750" y="2381250"/>
            <a:ext cx="6546850" cy="427513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if (top &gt; bot)	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else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sz="400" b="1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	return(Mid); // found – return where!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return(BS(A,top,Mid - 1,f));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 Mid + 1,bot,f));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}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9586" name="Rectangle 18"/>
          <p:cNvSpPr>
            <a:spLocks noChangeArrowheads="1"/>
          </p:cNvSpPr>
          <p:nvPr/>
        </p:nvSpPr>
        <p:spPr bwMode="auto">
          <a:xfrm>
            <a:off x="7286625" y="2133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9587" name="Text Box 19"/>
          <p:cNvSpPr txBox="1">
            <a:spLocks noChangeArrowheads="1"/>
          </p:cNvSpPr>
          <p:nvPr/>
        </p:nvSpPr>
        <p:spPr bwMode="auto">
          <a:xfrm>
            <a:off x="6962775" y="276225"/>
            <a:ext cx="427038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  <a:p>
            <a:endParaRPr lang="en-US" sz="600"/>
          </a:p>
          <a:p>
            <a:r>
              <a:rPr lang="en-US"/>
              <a:t>1</a:t>
            </a:r>
          </a:p>
          <a:p>
            <a:endParaRPr lang="en-US" sz="600"/>
          </a:p>
          <a:p>
            <a:r>
              <a:rPr lang="en-US"/>
              <a:t>2</a:t>
            </a:r>
          </a:p>
          <a:p>
            <a:endParaRPr lang="en-US" sz="600"/>
          </a:p>
          <a:p>
            <a:r>
              <a:rPr lang="en-US"/>
              <a:t>3</a:t>
            </a:r>
          </a:p>
          <a:p>
            <a:endParaRPr lang="en-US" sz="600"/>
          </a:p>
          <a:p>
            <a:r>
              <a:rPr lang="en-US"/>
              <a:t>4</a:t>
            </a:r>
          </a:p>
          <a:p>
            <a:endParaRPr lang="en-US" sz="800"/>
          </a:p>
          <a:p>
            <a:r>
              <a:rPr lang="en-US"/>
              <a:t>5</a:t>
            </a:r>
          </a:p>
          <a:p>
            <a:endParaRPr lang="en-US" sz="600"/>
          </a:p>
          <a:p>
            <a:r>
              <a:rPr lang="en-US"/>
              <a:t>6</a:t>
            </a:r>
          </a:p>
          <a:p>
            <a:endParaRPr lang="en-US" sz="800"/>
          </a:p>
          <a:p>
            <a:r>
              <a:rPr lang="en-US"/>
              <a:t>7</a:t>
            </a:r>
          </a:p>
          <a:p>
            <a:endParaRPr lang="en-US" sz="600"/>
          </a:p>
          <a:p>
            <a:r>
              <a:rPr lang="en-US"/>
              <a:t>8</a:t>
            </a:r>
          </a:p>
          <a:p>
            <a:endParaRPr lang="en-US" sz="600"/>
          </a:p>
          <a:p>
            <a:r>
              <a:rPr lang="en-US"/>
              <a:t>9</a:t>
            </a:r>
          </a:p>
          <a:p>
            <a:endParaRPr lang="en-US" sz="800"/>
          </a:p>
          <a:p>
            <a:r>
              <a:rPr lang="en-US"/>
              <a:t>10</a:t>
            </a:r>
          </a:p>
        </p:txBody>
      </p:sp>
      <p:grpSp>
        <p:nvGrpSpPr>
          <p:cNvPr id="749588" name="Group 20"/>
          <p:cNvGrpSpPr>
            <a:grpSpLocks/>
          </p:cNvGrpSpPr>
          <p:nvPr/>
        </p:nvGrpSpPr>
        <p:grpSpPr bwMode="auto">
          <a:xfrm>
            <a:off x="6400800" y="228600"/>
            <a:ext cx="701675" cy="366713"/>
            <a:chOff x="614" y="3866"/>
            <a:chExt cx="442" cy="231"/>
          </a:xfrm>
        </p:grpSpPr>
        <p:sp>
          <p:nvSpPr>
            <p:cNvPr id="749589" name="Text Box 21"/>
            <p:cNvSpPr txBox="1">
              <a:spLocks noChangeArrowheads="1"/>
            </p:cNvSpPr>
            <p:nvPr/>
          </p:nvSpPr>
          <p:spPr bwMode="auto">
            <a:xfrm>
              <a:off x="614" y="3866"/>
              <a:ext cx="3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top</a:t>
              </a:r>
            </a:p>
          </p:txBody>
        </p:sp>
        <p:sp>
          <p:nvSpPr>
            <p:cNvPr id="749590" name="Line 22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9591" name="Group 23"/>
          <p:cNvGrpSpPr>
            <a:grpSpLocks/>
          </p:cNvGrpSpPr>
          <p:nvPr/>
        </p:nvGrpSpPr>
        <p:grpSpPr bwMode="auto">
          <a:xfrm>
            <a:off x="6381750" y="4019550"/>
            <a:ext cx="701675" cy="366713"/>
            <a:chOff x="614" y="3866"/>
            <a:chExt cx="442" cy="231"/>
          </a:xfrm>
        </p:grpSpPr>
        <p:sp>
          <p:nvSpPr>
            <p:cNvPr id="749592" name="Text Box 24"/>
            <p:cNvSpPr txBox="1">
              <a:spLocks noChangeArrowheads="1"/>
            </p:cNvSpPr>
            <p:nvPr/>
          </p:nvSpPr>
          <p:spPr bwMode="auto">
            <a:xfrm>
              <a:off x="614" y="3866"/>
              <a:ext cx="34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bot</a:t>
              </a:r>
            </a:p>
          </p:txBody>
        </p:sp>
        <p:sp>
          <p:nvSpPr>
            <p:cNvPr id="749593" name="Line 25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9594" name="Group 26"/>
          <p:cNvGrpSpPr>
            <a:grpSpLocks/>
          </p:cNvGrpSpPr>
          <p:nvPr/>
        </p:nvGrpSpPr>
        <p:grpSpPr bwMode="auto">
          <a:xfrm>
            <a:off x="6299200" y="2124075"/>
            <a:ext cx="768350" cy="366713"/>
            <a:chOff x="572" y="3866"/>
            <a:chExt cx="484" cy="231"/>
          </a:xfrm>
        </p:grpSpPr>
        <p:sp>
          <p:nvSpPr>
            <p:cNvPr id="749595" name="Text Box 27"/>
            <p:cNvSpPr txBox="1">
              <a:spLocks noChangeArrowheads="1"/>
            </p:cNvSpPr>
            <p:nvPr/>
          </p:nvSpPr>
          <p:spPr bwMode="auto">
            <a:xfrm>
              <a:off x="572" y="3866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Mid  </a:t>
              </a:r>
            </a:p>
          </p:txBody>
        </p:sp>
        <p:sp>
          <p:nvSpPr>
            <p:cNvPr id="749596" name="Line 28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49597" name="Line 29"/>
          <p:cNvSpPr>
            <a:spLocks noChangeShapeType="1"/>
          </p:cNvSpPr>
          <p:nvPr/>
        </p:nvSpPr>
        <p:spPr bwMode="auto">
          <a:xfrm>
            <a:off x="904875" y="5915025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9598" name="Rectangle 30"/>
          <p:cNvSpPr>
            <a:spLocks noChangeArrowheads="1"/>
          </p:cNvSpPr>
          <p:nvPr/>
        </p:nvSpPr>
        <p:spPr bwMode="auto">
          <a:xfrm>
            <a:off x="2152650" y="5715000"/>
            <a:ext cx="2714625" cy="32385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9599" name="Text Box 31"/>
          <p:cNvSpPr txBox="1">
            <a:spLocks noChangeArrowheads="1"/>
          </p:cNvSpPr>
          <p:nvPr/>
        </p:nvSpPr>
        <p:spPr bwMode="auto">
          <a:xfrm>
            <a:off x="4991100" y="5915025"/>
            <a:ext cx="2917825" cy="350838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b="1">
                <a:latin typeface="Courier New" pitchFamily="49" charset="0"/>
              </a:rPr>
              <a:t>                     </a:t>
            </a:r>
          </a:p>
        </p:txBody>
      </p:sp>
      <p:sp>
        <p:nvSpPr>
          <p:cNvPr id="749600" name="Text Box 32"/>
          <p:cNvSpPr txBox="1">
            <a:spLocks noChangeArrowheads="1"/>
          </p:cNvSpPr>
          <p:nvPr/>
        </p:nvSpPr>
        <p:spPr bwMode="auto">
          <a:xfrm>
            <a:off x="2924175" y="5729288"/>
            <a:ext cx="460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7FFF8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 3</a:t>
            </a:r>
            <a:r>
              <a:rPr lang="en-US"/>
              <a:t> </a:t>
            </a:r>
          </a:p>
        </p:txBody>
      </p:sp>
      <p:sp>
        <p:nvSpPr>
          <p:cNvPr id="749601" name="Line 33"/>
          <p:cNvSpPr>
            <a:spLocks noChangeShapeType="1"/>
          </p:cNvSpPr>
          <p:nvPr/>
        </p:nvSpPr>
        <p:spPr bwMode="auto">
          <a:xfrm>
            <a:off x="4562475" y="63627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495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495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3333 " pathEditMode="relative" ptsTypes="AA">
                                      <p:cBhvr>
                                        <p:cTn id="11" dur="2000" fill="hold"/>
                                        <p:tgtEl>
                                          <p:spTgt spid="7496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3333 " pathEditMode="relative" ptsTypes="AA">
                                      <p:cBhvr>
                                        <p:cTn id="13" dur="2000" fill="hold"/>
                                        <p:tgtEl>
                                          <p:spTgt spid="7495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3333 " pathEditMode="relative" ptsTypes="AA">
                                      <p:cBhvr>
                                        <p:cTn id="15" dur="2000" fill="hold"/>
                                        <p:tgtEl>
                                          <p:spTgt spid="7495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3333 " pathEditMode="relative" ptsTypes="AA">
                                      <p:cBhvr>
                                        <p:cTn id="17" dur="2000" fill="hold"/>
                                        <p:tgtEl>
                                          <p:spTgt spid="7495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0.13334 L 0.33628 0.0296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496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6" y="814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49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7495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7495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9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7495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7495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9584" grpId="0" animBg="1"/>
      <p:bldP spid="749585" grpId="0" animBg="1"/>
      <p:bldP spid="749585" grpId="1" animBg="1"/>
      <p:bldP spid="749597" grpId="0" animBg="1"/>
      <p:bldP spid="749597" grpId="1" animBg="1"/>
      <p:bldP spid="749598" grpId="0" animBg="1"/>
      <p:bldP spid="749598" grpId="1" animBg="1"/>
      <p:bldP spid="749599" grpId="0" animBg="1"/>
      <p:bldP spid="749600" grpId="0"/>
      <p:bldP spid="749600" grpId="1"/>
      <p:bldP spid="74960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3209-86DB-47AF-949E-C7036BC5518B}" type="slidenum">
              <a:rPr lang="en-US"/>
              <a:pPr/>
              <a:t>64</a:t>
            </a:fld>
            <a:endParaRPr lang="en-US"/>
          </a:p>
        </p:txBody>
      </p:sp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-47625" y="-76200"/>
            <a:ext cx="7772400" cy="1143000"/>
          </a:xfrm>
        </p:spPr>
        <p:txBody>
          <a:bodyPr/>
          <a:lstStyle/>
          <a:p>
            <a:r>
              <a:rPr lang="en-US"/>
              <a:t>Recursion Helper Functions</a:t>
            </a:r>
          </a:p>
        </p:txBody>
      </p:sp>
      <p:pic>
        <p:nvPicPr>
          <p:cNvPr id="903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3172" name="Text Box 4"/>
          <p:cNvSpPr txBox="1">
            <a:spLocks noChangeArrowheads="1"/>
          </p:cNvSpPr>
          <p:nvPr/>
        </p:nvSpPr>
        <p:spPr bwMode="auto">
          <a:xfrm>
            <a:off x="600075" y="955675"/>
            <a:ext cx="7023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So we just saw a recursive version of </a:t>
            </a:r>
            <a:r>
              <a:rPr lang="en-US">
                <a:solidFill>
                  <a:srgbClr val="6600CC"/>
                </a:solidFill>
              </a:rPr>
              <a:t>Binary Search</a:t>
            </a:r>
            <a:r>
              <a:rPr lang="en-US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903173" name="Text Box 5"/>
          <p:cNvSpPr txBox="1">
            <a:spLocks noChangeArrowheads="1"/>
          </p:cNvSpPr>
          <p:nvPr/>
        </p:nvSpPr>
        <p:spPr bwMode="auto">
          <a:xfrm>
            <a:off x="438150" y="2879725"/>
            <a:ext cx="83947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Notice how many </a:t>
            </a:r>
            <a:r>
              <a:rPr lang="en-US">
                <a:solidFill>
                  <a:schemeClr val="accent2"/>
                </a:solidFill>
              </a:rPr>
              <a:t>crazy parameters</a:t>
            </a:r>
            <a:r>
              <a:rPr lang="en-US">
                <a:solidFill>
                  <a:schemeClr val="tx1"/>
                </a:solidFill>
              </a:rPr>
              <a:t> it takes?  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What is </a:t>
            </a:r>
            <a:r>
              <a:rPr lang="en-US">
                <a:solidFill>
                  <a:srgbClr val="6600CC"/>
                </a:solidFill>
              </a:rPr>
              <a:t>top</a:t>
            </a:r>
            <a:r>
              <a:rPr lang="en-US">
                <a:solidFill>
                  <a:schemeClr val="tx1"/>
                </a:solidFill>
              </a:rPr>
              <a:t>? What’s </a:t>
            </a:r>
            <a:r>
              <a:rPr lang="en-US">
                <a:solidFill>
                  <a:srgbClr val="6600CC"/>
                </a:solidFill>
              </a:rPr>
              <a:t>bot</a:t>
            </a:r>
            <a:r>
              <a:rPr lang="en-US">
                <a:solidFill>
                  <a:schemeClr val="tx1"/>
                </a:solidFill>
              </a:rPr>
              <a:t>? That’s going to be really </a:t>
            </a:r>
            <a:r>
              <a:rPr lang="en-US">
                <a:solidFill>
                  <a:srgbClr val="6600CC"/>
                </a:solidFill>
              </a:rPr>
              <a:t>confusing</a:t>
            </a:r>
            <a:r>
              <a:rPr lang="en-US">
                <a:solidFill>
                  <a:schemeClr val="tx1"/>
                </a:solidFill>
              </a:rPr>
              <a:t> for the user!</a:t>
            </a:r>
          </a:p>
        </p:txBody>
      </p:sp>
      <p:sp>
        <p:nvSpPr>
          <p:cNvPr id="903175" name="Rectangle 7"/>
          <p:cNvSpPr>
            <a:spLocks noChangeArrowheads="1"/>
          </p:cNvSpPr>
          <p:nvPr/>
        </p:nvSpPr>
        <p:spPr bwMode="auto">
          <a:xfrm>
            <a:off x="2233613" y="1522413"/>
            <a:ext cx="4699000" cy="1193800"/>
          </a:xfrm>
          <a:prstGeom prst="rect">
            <a:avLst/>
          </a:prstGeom>
          <a:solidFill>
            <a:srgbClr val="FFEEDD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int </a:t>
            </a:r>
            <a:r>
              <a:rPr lang="en-US">
                <a:solidFill>
                  <a:srgbClr val="6600CC"/>
                </a:solidFill>
              </a:rPr>
              <a:t>BS</a:t>
            </a:r>
            <a:r>
              <a:rPr lang="en-US"/>
              <a:t>(</a:t>
            </a:r>
            <a:r>
              <a:rPr lang="en-US">
                <a:solidFill>
                  <a:schemeClr val="accent2"/>
                </a:solidFill>
              </a:rPr>
              <a:t>string A[]</a:t>
            </a:r>
            <a:r>
              <a:rPr lang="en-US"/>
              <a:t>, </a:t>
            </a:r>
            <a:r>
              <a:rPr lang="en-US">
                <a:solidFill>
                  <a:srgbClr val="FF00FF"/>
                </a:solidFill>
              </a:rPr>
              <a:t>int top</a:t>
            </a:r>
            <a:r>
              <a:rPr lang="en-US"/>
              <a:t>, </a:t>
            </a:r>
            <a:r>
              <a:rPr lang="en-US">
                <a:solidFill>
                  <a:srgbClr val="006666"/>
                </a:solidFill>
              </a:rPr>
              <a:t>int bot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string f</a:t>
            </a:r>
            <a:r>
              <a:rPr lang="en-US"/>
              <a:t>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...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903176" name="Text Box 8"/>
          <p:cNvSpPr txBox="1">
            <a:spLocks noChangeArrowheads="1"/>
          </p:cNvSpPr>
          <p:nvPr/>
        </p:nvSpPr>
        <p:spPr bwMode="auto">
          <a:xfrm>
            <a:off x="742950" y="3727450"/>
            <a:ext cx="761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Wouldn’t it be nicer if we just provided our user with a simple function (with a few, obvious params) and then hid the complexity?</a:t>
            </a:r>
          </a:p>
        </p:txBody>
      </p:sp>
      <p:sp>
        <p:nvSpPr>
          <p:cNvPr id="903177" name="Rectangle 9"/>
          <p:cNvSpPr>
            <a:spLocks noChangeArrowheads="1"/>
          </p:cNvSpPr>
          <p:nvPr/>
        </p:nvSpPr>
        <p:spPr bwMode="auto">
          <a:xfrm>
            <a:off x="1509713" y="4579938"/>
            <a:ext cx="6400800" cy="1193800"/>
          </a:xfrm>
          <a:prstGeom prst="rect">
            <a:avLst/>
          </a:prstGeom>
          <a:solidFill>
            <a:srgbClr val="FFEEDD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int </a:t>
            </a:r>
            <a:r>
              <a:rPr lang="en-US">
                <a:solidFill>
                  <a:srgbClr val="6600CC"/>
                </a:solidFill>
              </a:rPr>
              <a:t>SimpleBinarySearch</a:t>
            </a:r>
            <a:r>
              <a:rPr lang="en-US"/>
              <a:t>(</a:t>
            </a:r>
            <a:r>
              <a:rPr lang="en-US">
                <a:solidFill>
                  <a:schemeClr val="accent2"/>
                </a:solidFill>
              </a:rPr>
              <a:t>string A[]</a:t>
            </a:r>
            <a:r>
              <a:rPr lang="en-US"/>
              <a:t>, </a:t>
            </a:r>
            <a:r>
              <a:rPr lang="en-US">
                <a:solidFill>
                  <a:schemeClr val="accent2"/>
                </a:solidFill>
              </a:rPr>
              <a:t>int size</a:t>
            </a:r>
            <a:r>
              <a:rPr lang="en-US"/>
              <a:t>, </a:t>
            </a:r>
            <a:r>
              <a:rPr lang="en-US">
                <a:solidFill>
                  <a:schemeClr val="accent2"/>
                </a:solidFill>
              </a:rPr>
              <a:t>string findMe</a:t>
            </a:r>
            <a:r>
              <a:rPr lang="en-US"/>
              <a:t>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  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903178" name="Text Box 10"/>
          <p:cNvSpPr txBox="1">
            <a:spLocks noChangeArrowheads="1"/>
          </p:cNvSpPr>
          <p:nvPr/>
        </p:nvSpPr>
        <p:spPr bwMode="auto">
          <a:xfrm>
            <a:off x="781050" y="6013450"/>
            <a:ext cx="761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This simple function can then call the complex recursive function to do the dirty work, without confusing the user.</a:t>
            </a:r>
          </a:p>
        </p:txBody>
      </p:sp>
      <p:sp>
        <p:nvSpPr>
          <p:cNvPr id="903183" name="AutoShape 15"/>
          <p:cNvSpPr>
            <a:spLocks noChangeArrowheads="1"/>
          </p:cNvSpPr>
          <p:nvPr/>
        </p:nvSpPr>
        <p:spPr bwMode="auto">
          <a:xfrm>
            <a:off x="123825" y="0"/>
            <a:ext cx="5133975" cy="1447800"/>
          </a:xfrm>
          <a:prstGeom prst="wedgeRoundRectCallout">
            <a:avLst>
              <a:gd name="adj1" fmla="val 69759"/>
              <a:gd name="adj2" fmla="val 61185"/>
              <a:gd name="adj3" fmla="val 16667"/>
            </a:avLst>
          </a:prstGeom>
          <a:solidFill>
            <a:srgbClr val="E5FFE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/>
          </a:p>
          <a:p>
            <a:r>
              <a:rPr lang="en-US" sz="2000"/>
              <a:t>And then write a </a:t>
            </a:r>
            <a:r>
              <a:rPr lang="en-US" sz="2000">
                <a:solidFill>
                  <a:srgbClr val="6600CC"/>
                </a:solidFill>
              </a:rPr>
              <a:t>“helper function”</a:t>
            </a:r>
            <a:r>
              <a:rPr lang="en-US" sz="2000"/>
              <a:t> to actually do the complex recursion with complex parameters…</a:t>
            </a:r>
          </a:p>
        </p:txBody>
      </p:sp>
      <p:sp>
        <p:nvSpPr>
          <p:cNvPr id="903184" name="Rectangle 16"/>
          <p:cNvSpPr>
            <a:spLocks noChangeArrowheads="1"/>
          </p:cNvSpPr>
          <p:nvPr/>
        </p:nvSpPr>
        <p:spPr bwMode="auto">
          <a:xfrm>
            <a:off x="1776413" y="5180013"/>
            <a:ext cx="37703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return BS(A , 0 , size-1 , findMe);</a:t>
            </a:r>
          </a:p>
        </p:txBody>
      </p:sp>
      <p:sp>
        <p:nvSpPr>
          <p:cNvPr id="903185" name="Rectangle 17"/>
          <p:cNvSpPr>
            <a:spLocks noChangeArrowheads="1"/>
          </p:cNvSpPr>
          <p:nvPr/>
        </p:nvSpPr>
        <p:spPr bwMode="auto">
          <a:xfrm>
            <a:off x="1585913" y="4922838"/>
            <a:ext cx="5489575" cy="793750"/>
          </a:xfrm>
          <a:prstGeom prst="rect">
            <a:avLst/>
          </a:prstGeom>
          <a:solidFill>
            <a:srgbClr val="FFEEDD">
              <a:alpha val="83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 sz="1000"/>
          </a:p>
        </p:txBody>
      </p:sp>
      <p:sp>
        <p:nvSpPr>
          <p:cNvPr id="903180" name="AutoShape 12"/>
          <p:cNvSpPr>
            <a:spLocks noChangeArrowheads="1"/>
          </p:cNvSpPr>
          <p:nvPr/>
        </p:nvSpPr>
        <p:spPr bwMode="auto">
          <a:xfrm>
            <a:off x="3667125" y="2676525"/>
            <a:ext cx="5133975" cy="1228725"/>
          </a:xfrm>
          <a:prstGeom prst="wedgeRoundRectCallout">
            <a:avLst>
              <a:gd name="adj1" fmla="val -48606"/>
              <a:gd name="adj2" fmla="val 112792"/>
              <a:gd name="adj3" fmla="val 16667"/>
            </a:avLst>
          </a:prstGeom>
          <a:solidFill>
            <a:srgbClr val="E5FFE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In these cases, you’ll want to define a function with a </a:t>
            </a:r>
            <a:r>
              <a:rPr lang="en-US" sz="2000" dirty="0">
                <a:solidFill>
                  <a:srgbClr val="6600CC"/>
                </a:solidFill>
              </a:rPr>
              <a:t>simple interface 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(easy-to-understand parameters)</a:t>
            </a:r>
          </a:p>
        </p:txBody>
      </p:sp>
      <p:sp>
        <p:nvSpPr>
          <p:cNvPr id="903186" name="AutoShape 18"/>
          <p:cNvSpPr>
            <a:spLocks noChangeArrowheads="1"/>
          </p:cNvSpPr>
          <p:nvPr/>
        </p:nvSpPr>
        <p:spPr bwMode="auto">
          <a:xfrm>
            <a:off x="3714750" y="3438525"/>
            <a:ext cx="5133975" cy="1028700"/>
          </a:xfrm>
          <a:prstGeom prst="wedgeRoundRectCallout">
            <a:avLst>
              <a:gd name="adj1" fmla="val -48606"/>
              <a:gd name="adj2" fmla="val 125000"/>
              <a:gd name="adj3" fmla="val 16667"/>
            </a:avLst>
          </a:prstGeom>
          <a:solidFill>
            <a:srgbClr val="E5FFE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You can then call your helper function from your simple function…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3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3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03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03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03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03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03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03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03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03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03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0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3172" grpId="0"/>
      <p:bldP spid="903173" grpId="0"/>
      <p:bldP spid="903175" grpId="0" animBg="1"/>
      <p:bldP spid="903176" grpId="0"/>
      <p:bldP spid="903177" grpId="0" animBg="1"/>
      <p:bldP spid="903178" grpId="0"/>
      <p:bldP spid="903183" grpId="0" animBg="1"/>
      <p:bldP spid="903183" grpId="1" animBg="1"/>
      <p:bldP spid="903184" grpId="0"/>
      <p:bldP spid="903185" grpId="0" animBg="1"/>
      <p:bldP spid="903180" grpId="0" animBg="1"/>
      <p:bldP spid="903180" grpId="1" animBg="1"/>
      <p:bldP spid="903186" grpId="0" animBg="1"/>
      <p:bldP spid="903186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546D-B0A2-4800-B183-7740FEAEA464}" type="slidenum">
              <a:rPr lang="en-US"/>
              <a:pPr/>
              <a:t>65</a:t>
            </a:fld>
            <a:endParaRPr lang="en-US"/>
          </a:p>
        </p:txBody>
      </p:sp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Solving a Maze</a:t>
            </a:r>
          </a:p>
        </p:txBody>
      </p:sp>
      <p:sp>
        <p:nvSpPr>
          <p:cNvPr id="751619" name="Text Box 3"/>
          <p:cNvSpPr txBox="1">
            <a:spLocks noChangeArrowheads="1"/>
          </p:cNvSpPr>
          <p:nvPr/>
        </p:nvSpPr>
        <p:spPr bwMode="auto">
          <a:xfrm>
            <a:off x="304800" y="1265238"/>
            <a:ext cx="8721725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We can also use </a:t>
            </a:r>
            <a:r>
              <a:rPr lang="en-US" sz="2400">
                <a:solidFill>
                  <a:srgbClr val="006666"/>
                </a:solidFill>
              </a:rPr>
              <a:t>recursion</a:t>
            </a:r>
            <a:r>
              <a:rPr lang="en-US" sz="2400"/>
              <a:t> to find a </a:t>
            </a:r>
            <a:r>
              <a:rPr lang="en-US" sz="2400">
                <a:solidFill>
                  <a:srgbClr val="6600CC"/>
                </a:solidFill>
              </a:rPr>
              <a:t>solution to a maze</a:t>
            </a:r>
            <a:r>
              <a:rPr lang="en-US" sz="2400"/>
              <a:t>.</a:t>
            </a:r>
          </a:p>
          <a:p>
            <a:endParaRPr lang="en-US" sz="1000"/>
          </a:p>
          <a:p>
            <a:r>
              <a:rPr lang="en-US" sz="2400"/>
              <a:t> In fact, the recursive solution works in the same basic way as the </a:t>
            </a:r>
            <a:r>
              <a:rPr lang="en-US" sz="2400">
                <a:solidFill>
                  <a:srgbClr val="006666"/>
                </a:solidFill>
              </a:rPr>
              <a:t>stack-based solution</a:t>
            </a:r>
            <a:r>
              <a:rPr lang="en-US" sz="2400"/>
              <a:t> we saw earlier.</a:t>
            </a:r>
          </a:p>
        </p:txBody>
      </p:sp>
      <p:sp>
        <p:nvSpPr>
          <p:cNvPr id="751620" name="Text Box 4"/>
          <p:cNvSpPr txBox="1">
            <a:spLocks noChangeArrowheads="1"/>
          </p:cNvSpPr>
          <p:nvPr/>
        </p:nvSpPr>
        <p:spPr bwMode="auto">
          <a:xfrm>
            <a:off x="307975" y="3035300"/>
            <a:ext cx="8780463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The algorithm uses recursion to keep </a:t>
            </a:r>
            <a:r>
              <a:rPr lang="en-US" sz="2400" dirty="0">
                <a:solidFill>
                  <a:srgbClr val="006666"/>
                </a:solidFill>
              </a:rPr>
              <a:t>moving down paths</a:t>
            </a:r>
            <a:r>
              <a:rPr lang="en-US" sz="2400" dirty="0"/>
              <a:t> until it hits a </a:t>
            </a:r>
            <a:r>
              <a:rPr lang="en-US" sz="2400" dirty="0">
                <a:solidFill>
                  <a:srgbClr val="993300"/>
                </a:solidFill>
              </a:rPr>
              <a:t>dead end</a:t>
            </a:r>
            <a:r>
              <a:rPr lang="en-US" sz="2400" dirty="0"/>
              <a:t>.  </a:t>
            </a:r>
          </a:p>
          <a:p>
            <a:endParaRPr lang="en-US" sz="2400" dirty="0"/>
          </a:p>
          <a:p>
            <a:r>
              <a:rPr lang="en-US" sz="2400" dirty="0"/>
              <a:t>Once it hits a dead end, the function returns until it finds another path to try.</a:t>
            </a:r>
          </a:p>
        </p:txBody>
      </p:sp>
      <p:sp>
        <p:nvSpPr>
          <p:cNvPr id="751621" name="Text Box 5"/>
          <p:cNvSpPr txBox="1">
            <a:spLocks noChangeArrowheads="1"/>
          </p:cNvSpPr>
          <p:nvPr/>
        </p:nvSpPr>
        <p:spPr bwMode="auto">
          <a:xfrm>
            <a:off x="279400" y="5302250"/>
            <a:ext cx="87804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This approach is called “</a:t>
            </a:r>
            <a:r>
              <a:rPr lang="en-US" sz="2400" dirty="0">
                <a:solidFill>
                  <a:srgbClr val="6600CC"/>
                </a:solidFill>
              </a:rPr>
              <a:t>backtracking</a:t>
            </a:r>
            <a:r>
              <a:rPr lang="en-US" sz="2400" dirty="0"/>
              <a:t>” or </a:t>
            </a:r>
            <a:br>
              <a:rPr lang="en-US" sz="2400" dirty="0"/>
            </a:br>
            <a:r>
              <a:rPr lang="en-US" sz="2400" dirty="0"/>
              <a:t>“</a:t>
            </a:r>
            <a:r>
              <a:rPr lang="en-US" sz="2400" dirty="0">
                <a:solidFill>
                  <a:srgbClr val="6600CC"/>
                </a:solidFill>
              </a:rPr>
              <a:t>depth first search</a:t>
            </a:r>
            <a:r>
              <a:rPr lang="en-US" sz="2400" dirty="0"/>
              <a:t>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619" grpId="0" build="p"/>
      <p:bldP spid="751620" grpId="0" build="p"/>
      <p:bldP spid="751621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33F7-6EDB-4218-BE73-30DBDD76799B}" type="slidenum">
              <a:rPr lang="en-US"/>
              <a:pPr/>
              <a:t>66</a:t>
            </a:fld>
            <a:endParaRPr lang="en-US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304800"/>
            <a:ext cx="7772400" cy="1143000"/>
          </a:xfrm>
        </p:spPr>
        <p:txBody>
          <a:bodyPr/>
          <a:lstStyle/>
          <a:p>
            <a:r>
              <a:rPr lang="en-US" sz="3800"/>
              <a:t>Solving a Maze</a:t>
            </a:r>
          </a:p>
        </p:txBody>
      </p:sp>
      <p:sp>
        <p:nvSpPr>
          <p:cNvPr id="753667" name="Text Box 3"/>
          <p:cNvSpPr txBox="1">
            <a:spLocks noChangeArrowheads="1"/>
          </p:cNvSpPr>
          <p:nvPr/>
        </p:nvSpPr>
        <p:spPr bwMode="auto">
          <a:xfrm>
            <a:off x="195263" y="2719388"/>
            <a:ext cx="4871847" cy="4093428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3668" name="Text Box 4"/>
          <p:cNvSpPr txBox="1">
            <a:spLocks noChangeArrowheads="1"/>
          </p:cNvSpPr>
          <p:nvPr/>
        </p:nvSpPr>
        <p:spPr bwMode="auto">
          <a:xfrm>
            <a:off x="5486400" y="47625"/>
            <a:ext cx="3463925" cy="6686550"/>
          </a:xfrm>
          <a:prstGeom prst="rect">
            <a:avLst/>
          </a:prstGeom>
          <a:solidFill>
            <a:srgbClr val="FFFFDD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bool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solvable; </a:t>
            </a:r>
            <a:r>
              <a:rPr lang="en-US" sz="1400" b="1" dirty="0">
                <a:solidFill>
                  <a:srgbClr val="006666"/>
                </a:solidFill>
                <a:latin typeface="Courier New" pitchFamily="49" charset="0"/>
              </a:rPr>
              <a:t>// </a:t>
            </a:r>
            <a:r>
              <a:rPr lang="en-US" sz="1400" b="1" dirty="0" err="1">
                <a:solidFill>
                  <a:srgbClr val="006666"/>
                </a:solidFill>
                <a:latin typeface="Courier New" pitchFamily="49" charset="0"/>
              </a:rPr>
              <a:t>globals</a:t>
            </a:r>
            <a:endParaRPr lang="en-US" sz="1400" b="1" dirty="0">
              <a:solidFill>
                <a:srgbClr val="006666"/>
              </a:solidFill>
              <a:latin typeface="Courier New" pitchFamily="49" charset="0"/>
            </a:endParaRPr>
          </a:p>
          <a:p>
            <a:pPr algn="l"/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, 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;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char m[11][11] = {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"**********",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   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* * 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 * 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* **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***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*  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*****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 * 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"**********</a:t>
            </a:r>
            <a:r>
              <a:rPr lang="en-US" b="1" dirty="0">
                <a:solidFill>
                  <a:srgbClr val="006666"/>
                </a:solidFill>
                <a:latin typeface="Comic Sans MS"/>
              </a:rPr>
              <a:t>“</a:t>
            </a:r>
            <a:br>
              <a:rPr lang="en-US" b="1" dirty="0">
                <a:solidFill>
                  <a:srgbClr val="006666"/>
                </a:solidFill>
                <a:latin typeface="Courier New" pitchFamily="49" charset="0"/>
              </a:rPr>
            </a:b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};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mic Sans MS"/>
              </a:rPr>
              <a:t> </a:t>
            </a:r>
            <a:endParaRPr lang="en-US" b="1" dirty="0">
              <a:solidFill>
                <a:srgbClr val="330099"/>
              </a:solidFill>
              <a:latin typeface="Courier New" pitchFamily="49" charset="0"/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main()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solvable =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false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 10;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mic Sans MS"/>
              </a:rPr>
              <a:t> 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solve(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1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,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1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if (solvable == true)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cout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&lt;&lt; </a:t>
            </a:r>
            <a:r>
              <a:rPr lang="en-US" b="1" dirty="0">
                <a:solidFill>
                  <a:srgbClr val="330099"/>
                </a:solidFill>
                <a:latin typeface="Comic Sans MS"/>
              </a:rPr>
              <a:t>“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possible!</a:t>
            </a:r>
            <a:r>
              <a:rPr lang="en-US" b="1" dirty="0">
                <a:solidFill>
                  <a:srgbClr val="330099"/>
                </a:solidFill>
                <a:latin typeface="Comic Sans MS"/>
              </a:rPr>
              <a:t>”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latin typeface="Courier New" pitchFamily="49" charset="0"/>
              </a:rPr>
              <a:t>};</a:t>
            </a:r>
            <a:r>
              <a:rPr lang="en-US" dirty="0"/>
              <a:t> </a:t>
            </a:r>
          </a:p>
        </p:txBody>
      </p:sp>
      <p:sp>
        <p:nvSpPr>
          <p:cNvPr id="753669" name="Line 5"/>
          <p:cNvSpPr>
            <a:spLocks noChangeShapeType="1"/>
          </p:cNvSpPr>
          <p:nvPr/>
        </p:nvSpPr>
        <p:spPr bwMode="auto">
          <a:xfrm>
            <a:off x="5648325" y="49149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70" name="Line 6"/>
          <p:cNvSpPr>
            <a:spLocks noChangeShapeType="1"/>
          </p:cNvSpPr>
          <p:nvPr/>
        </p:nvSpPr>
        <p:spPr bwMode="auto">
          <a:xfrm>
            <a:off x="5667375" y="5200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71" name="Line 7"/>
          <p:cNvSpPr>
            <a:spLocks noChangeShapeType="1"/>
          </p:cNvSpPr>
          <p:nvPr/>
        </p:nvSpPr>
        <p:spPr bwMode="auto">
          <a:xfrm>
            <a:off x="-19050" y="30194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72" name="Line 8"/>
          <p:cNvSpPr>
            <a:spLocks noChangeShapeType="1"/>
          </p:cNvSpPr>
          <p:nvPr/>
        </p:nvSpPr>
        <p:spPr bwMode="auto">
          <a:xfrm>
            <a:off x="180975" y="3571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73" name="Rectangle 9"/>
          <p:cNvSpPr>
            <a:spLocks noChangeArrowheads="1"/>
          </p:cNvSpPr>
          <p:nvPr/>
        </p:nvSpPr>
        <p:spPr bwMode="auto">
          <a:xfrm>
            <a:off x="6248400" y="1190625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3674" name="Rectangle 10"/>
          <p:cNvSpPr>
            <a:spLocks noChangeArrowheads="1"/>
          </p:cNvSpPr>
          <p:nvPr/>
        </p:nvSpPr>
        <p:spPr bwMode="auto">
          <a:xfrm>
            <a:off x="7239000" y="3124200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353300" y="3429000"/>
            <a:ext cx="947738" cy="484188"/>
            <a:chOff x="1152" y="4416"/>
            <a:chExt cx="597" cy="305"/>
          </a:xfrm>
        </p:grpSpPr>
        <p:sp>
          <p:nvSpPr>
            <p:cNvPr id="753676" name="Text Box 12"/>
            <p:cNvSpPr txBox="1">
              <a:spLocks noChangeArrowheads="1"/>
            </p:cNvSpPr>
            <p:nvPr/>
          </p:nvSpPr>
          <p:spPr bwMode="auto">
            <a:xfrm>
              <a:off x="1238" y="4490"/>
              <a:ext cx="5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Finish</a:t>
              </a:r>
            </a:p>
          </p:txBody>
        </p:sp>
        <p:sp>
          <p:nvSpPr>
            <p:cNvPr id="753677" name="Line 13"/>
            <p:cNvSpPr>
              <a:spLocks noChangeShapeType="1"/>
            </p:cNvSpPr>
            <p:nvPr/>
          </p:nvSpPr>
          <p:spPr bwMode="auto">
            <a:xfrm flipH="1" flipV="1">
              <a:off x="1152" y="4416"/>
              <a:ext cx="144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53678" name="Line 14"/>
          <p:cNvSpPr>
            <a:spLocks noChangeShapeType="1"/>
          </p:cNvSpPr>
          <p:nvPr/>
        </p:nvSpPr>
        <p:spPr bwMode="auto">
          <a:xfrm>
            <a:off x="5667375" y="5734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79" name="Text Box 15"/>
          <p:cNvSpPr txBox="1">
            <a:spLocks noChangeArrowheads="1"/>
          </p:cNvSpPr>
          <p:nvPr/>
        </p:nvSpPr>
        <p:spPr bwMode="auto">
          <a:xfrm>
            <a:off x="6143625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5114925" y="895350"/>
            <a:ext cx="1120775" cy="366713"/>
            <a:chOff x="2832" y="912"/>
            <a:chExt cx="706" cy="231"/>
          </a:xfrm>
        </p:grpSpPr>
        <p:sp>
          <p:nvSpPr>
            <p:cNvPr id="753681" name="Text Box 17"/>
            <p:cNvSpPr txBox="1">
              <a:spLocks noChangeArrowheads="1"/>
            </p:cNvSpPr>
            <p:nvPr/>
          </p:nvSpPr>
          <p:spPr bwMode="auto">
            <a:xfrm flipH="1">
              <a:off x="2832" y="912"/>
              <a:ext cx="49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Start</a:t>
              </a:r>
            </a:p>
          </p:txBody>
        </p:sp>
        <p:sp>
          <p:nvSpPr>
            <p:cNvPr id="753682" name="Line 18"/>
            <p:cNvSpPr>
              <a:spLocks noChangeShapeType="1"/>
            </p:cNvSpPr>
            <p:nvPr/>
          </p:nvSpPr>
          <p:spPr bwMode="auto">
            <a:xfrm>
              <a:off x="3292" y="1048"/>
              <a:ext cx="246" cy="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753683" name="Line 19"/>
          <p:cNvSpPr>
            <a:spLocks noChangeShapeType="1"/>
          </p:cNvSpPr>
          <p:nvPr/>
        </p:nvSpPr>
        <p:spPr bwMode="auto">
          <a:xfrm>
            <a:off x="200025" y="3838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84" name="Line 20"/>
          <p:cNvSpPr>
            <a:spLocks noChangeShapeType="1"/>
          </p:cNvSpPr>
          <p:nvPr/>
        </p:nvSpPr>
        <p:spPr bwMode="auto">
          <a:xfrm>
            <a:off x="219075" y="4391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85" name="Oval 21"/>
          <p:cNvSpPr>
            <a:spLocks noChangeArrowheads="1"/>
          </p:cNvSpPr>
          <p:nvPr/>
        </p:nvSpPr>
        <p:spPr bwMode="auto">
          <a:xfrm>
            <a:off x="6210300" y="895350"/>
            <a:ext cx="228600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3686" name="Line 22"/>
          <p:cNvSpPr>
            <a:spLocks noChangeShapeType="1"/>
          </p:cNvSpPr>
          <p:nvPr/>
        </p:nvSpPr>
        <p:spPr bwMode="auto">
          <a:xfrm>
            <a:off x="238125" y="4953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87" name="Text Box 23"/>
          <p:cNvSpPr txBox="1">
            <a:spLocks noChangeArrowheads="1"/>
          </p:cNvSpPr>
          <p:nvPr/>
        </p:nvSpPr>
        <p:spPr bwMode="auto">
          <a:xfrm>
            <a:off x="6715125" y="55499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FF33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753688" name="Text Box 24"/>
          <p:cNvSpPr txBox="1">
            <a:spLocks noChangeArrowheads="1"/>
          </p:cNvSpPr>
          <p:nvPr/>
        </p:nvSpPr>
        <p:spPr bwMode="auto">
          <a:xfrm>
            <a:off x="6985000" y="5548313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FF33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753689" name="Oval 25"/>
          <p:cNvSpPr>
            <a:spLocks noChangeArrowheads="1"/>
          </p:cNvSpPr>
          <p:nvPr/>
        </p:nvSpPr>
        <p:spPr bwMode="auto">
          <a:xfrm>
            <a:off x="6200775" y="1447800"/>
            <a:ext cx="228600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3690" name="Line 26"/>
          <p:cNvSpPr>
            <a:spLocks noChangeShapeType="1"/>
          </p:cNvSpPr>
          <p:nvPr/>
        </p:nvSpPr>
        <p:spPr bwMode="auto">
          <a:xfrm>
            <a:off x="476250" y="52197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91" name="Rectangle 27"/>
          <p:cNvSpPr>
            <a:spLocks noChangeArrowheads="1"/>
          </p:cNvSpPr>
          <p:nvPr/>
        </p:nvSpPr>
        <p:spPr bwMode="auto">
          <a:xfrm>
            <a:off x="1657349" y="5035034"/>
            <a:ext cx="687017" cy="369332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53692" name="Rectangle 28"/>
          <p:cNvSpPr>
            <a:spLocks noChangeArrowheads="1"/>
          </p:cNvSpPr>
          <p:nvPr/>
        </p:nvSpPr>
        <p:spPr bwMode="auto">
          <a:xfrm>
            <a:off x="2422187" y="5112858"/>
            <a:ext cx="464707" cy="22763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753693" name="Text Box 29"/>
          <p:cNvSpPr txBox="1">
            <a:spLocks noChangeArrowheads="1"/>
          </p:cNvSpPr>
          <p:nvPr/>
        </p:nvSpPr>
        <p:spPr bwMode="auto">
          <a:xfrm>
            <a:off x="473075" y="1066800"/>
            <a:ext cx="4871847" cy="4093428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3694" name="Text Box 30"/>
          <p:cNvSpPr txBox="1">
            <a:spLocks noChangeArrowheads="1"/>
          </p:cNvSpPr>
          <p:nvPr/>
        </p:nvSpPr>
        <p:spPr bwMode="auto">
          <a:xfrm>
            <a:off x="2444084" y="5038725"/>
            <a:ext cx="2888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753695" name="Text Box 31"/>
          <p:cNvSpPr txBox="1">
            <a:spLocks noChangeArrowheads="1"/>
          </p:cNvSpPr>
          <p:nvPr/>
        </p:nvSpPr>
        <p:spPr bwMode="auto">
          <a:xfrm>
            <a:off x="1871569" y="5038725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753696" name="Line 32"/>
          <p:cNvSpPr>
            <a:spLocks noChangeShapeType="1"/>
          </p:cNvSpPr>
          <p:nvPr/>
        </p:nvSpPr>
        <p:spPr bwMode="auto">
          <a:xfrm>
            <a:off x="228600" y="13620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97" name="Line 33"/>
          <p:cNvSpPr>
            <a:spLocks noChangeShapeType="1"/>
          </p:cNvSpPr>
          <p:nvPr/>
        </p:nvSpPr>
        <p:spPr bwMode="auto">
          <a:xfrm>
            <a:off x="428625" y="1914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98" name="Line 34"/>
          <p:cNvSpPr>
            <a:spLocks noChangeShapeType="1"/>
          </p:cNvSpPr>
          <p:nvPr/>
        </p:nvSpPr>
        <p:spPr bwMode="auto">
          <a:xfrm>
            <a:off x="447675" y="21812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99" name="Line 35"/>
          <p:cNvSpPr>
            <a:spLocks noChangeShapeType="1"/>
          </p:cNvSpPr>
          <p:nvPr/>
        </p:nvSpPr>
        <p:spPr bwMode="auto">
          <a:xfrm>
            <a:off x="466725" y="2733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700" name="Line 36"/>
          <p:cNvSpPr>
            <a:spLocks noChangeShapeType="1"/>
          </p:cNvSpPr>
          <p:nvPr/>
        </p:nvSpPr>
        <p:spPr bwMode="auto">
          <a:xfrm>
            <a:off x="485775" y="3295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701" name="Rectangle 37"/>
          <p:cNvSpPr>
            <a:spLocks noChangeArrowheads="1"/>
          </p:cNvSpPr>
          <p:nvPr/>
        </p:nvSpPr>
        <p:spPr bwMode="auto">
          <a:xfrm>
            <a:off x="6248400" y="1466850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3702" name="Text Box 38"/>
          <p:cNvSpPr txBox="1">
            <a:spLocks noChangeArrowheads="1"/>
          </p:cNvSpPr>
          <p:nvPr/>
        </p:nvSpPr>
        <p:spPr bwMode="auto">
          <a:xfrm>
            <a:off x="6143625" y="14478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3703" name="Oval 39"/>
          <p:cNvSpPr>
            <a:spLocks noChangeArrowheads="1"/>
          </p:cNvSpPr>
          <p:nvPr/>
        </p:nvSpPr>
        <p:spPr bwMode="auto">
          <a:xfrm>
            <a:off x="6200775" y="1171575"/>
            <a:ext cx="228600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3704" name="Oval 40"/>
          <p:cNvSpPr>
            <a:spLocks noChangeArrowheads="1"/>
          </p:cNvSpPr>
          <p:nvPr/>
        </p:nvSpPr>
        <p:spPr bwMode="auto">
          <a:xfrm>
            <a:off x="6200775" y="1724025"/>
            <a:ext cx="228600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3705" name="AutoShape 41"/>
          <p:cNvSpPr>
            <a:spLocks noChangeArrowheads="1"/>
          </p:cNvSpPr>
          <p:nvPr/>
        </p:nvSpPr>
        <p:spPr bwMode="auto">
          <a:xfrm>
            <a:off x="2362200" y="2781300"/>
            <a:ext cx="2514600" cy="495300"/>
          </a:xfrm>
          <a:prstGeom prst="wedgeRoundRectCallout">
            <a:avLst>
              <a:gd name="adj1" fmla="val -56630"/>
              <a:gd name="adj2" fmla="val 151282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1 == 10 &amp;&amp; 1 == 10??</a:t>
            </a:r>
          </a:p>
        </p:txBody>
      </p:sp>
      <p:sp>
        <p:nvSpPr>
          <p:cNvPr id="753706" name="Line 42"/>
          <p:cNvSpPr>
            <a:spLocks noChangeShapeType="1"/>
          </p:cNvSpPr>
          <p:nvPr/>
        </p:nvSpPr>
        <p:spPr bwMode="auto">
          <a:xfrm>
            <a:off x="514350" y="3838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707" name="Oval 43"/>
          <p:cNvSpPr>
            <a:spLocks noChangeArrowheads="1"/>
          </p:cNvSpPr>
          <p:nvPr/>
        </p:nvSpPr>
        <p:spPr bwMode="auto">
          <a:xfrm>
            <a:off x="6096000" y="1447800"/>
            <a:ext cx="18097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3708" name="Line 44"/>
          <p:cNvSpPr>
            <a:spLocks noChangeShapeType="1"/>
          </p:cNvSpPr>
          <p:nvPr/>
        </p:nvSpPr>
        <p:spPr bwMode="auto">
          <a:xfrm>
            <a:off x="523875" y="4391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709" name="Oval 45"/>
          <p:cNvSpPr>
            <a:spLocks noChangeArrowheads="1"/>
          </p:cNvSpPr>
          <p:nvPr/>
        </p:nvSpPr>
        <p:spPr bwMode="auto">
          <a:xfrm>
            <a:off x="6353175" y="143827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3710" name="Line 46"/>
          <p:cNvSpPr>
            <a:spLocks noChangeShapeType="1"/>
          </p:cNvSpPr>
          <p:nvPr/>
        </p:nvSpPr>
        <p:spPr bwMode="auto">
          <a:xfrm>
            <a:off x="276225" y="4953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711" name="Text Box 47"/>
          <p:cNvSpPr txBox="1">
            <a:spLocks noChangeArrowheads="1"/>
          </p:cNvSpPr>
          <p:nvPr/>
        </p:nvSpPr>
        <p:spPr bwMode="auto">
          <a:xfrm>
            <a:off x="733425" y="4781550"/>
            <a:ext cx="3125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// dead end! – BACKTRACK!</a:t>
            </a:r>
          </a:p>
        </p:txBody>
      </p:sp>
      <p:sp>
        <p:nvSpPr>
          <p:cNvPr id="753712" name="AutoShape 48"/>
          <p:cNvSpPr>
            <a:spLocks noChangeArrowheads="1"/>
          </p:cNvSpPr>
          <p:nvPr/>
        </p:nvSpPr>
        <p:spPr bwMode="auto">
          <a:xfrm>
            <a:off x="2514600" y="1066800"/>
            <a:ext cx="2514600" cy="495300"/>
          </a:xfrm>
          <a:prstGeom prst="wedgeRoundRectCallout">
            <a:avLst>
              <a:gd name="adj1" fmla="val -56630"/>
              <a:gd name="adj2" fmla="val 151282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2 == 10 &amp;&amp; 1 == 10??</a:t>
            </a:r>
          </a:p>
        </p:txBody>
      </p:sp>
      <p:sp>
        <p:nvSpPr>
          <p:cNvPr id="50" name="AutoShape 114"/>
          <p:cNvSpPr>
            <a:spLocks noChangeArrowheads="1"/>
          </p:cNvSpPr>
          <p:nvPr/>
        </p:nvSpPr>
        <p:spPr bwMode="auto">
          <a:xfrm>
            <a:off x="5029565" y="3490573"/>
            <a:ext cx="3195043" cy="2924854"/>
          </a:xfrm>
          <a:prstGeom prst="wedgeRoundRectCallout">
            <a:avLst>
              <a:gd name="adj1" fmla="val -110603"/>
              <a:gd name="adj2" fmla="val 9302"/>
              <a:gd name="adj3" fmla="val 16667"/>
            </a:avLst>
          </a:prstGeom>
          <a:solidFill>
            <a:srgbClr val="FFF9F3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OK – so we’re about to </a:t>
            </a:r>
            <a:r>
              <a:rPr lang="en-US" sz="2000" dirty="0" err="1"/>
              <a:t>recurse</a:t>
            </a:r>
            <a:r>
              <a:rPr lang="en-US" sz="2000" dirty="0"/>
              <a:t>.</a:t>
            </a:r>
          </a:p>
          <a:p>
            <a:endParaRPr lang="en-US" sz="1050" dirty="0"/>
          </a:p>
          <a:p>
            <a:r>
              <a:rPr lang="en-US" sz="2000" dirty="0"/>
              <a:t>But wait, have we simplified the problem for our recursive call?</a:t>
            </a:r>
          </a:p>
          <a:p>
            <a:endParaRPr lang="en-US" sz="1000" dirty="0"/>
          </a:p>
          <a:p>
            <a:r>
              <a:rPr lang="en-US" sz="2000" dirty="0"/>
              <a:t>If not, won’t our function run forever?</a:t>
            </a:r>
          </a:p>
        </p:txBody>
      </p:sp>
      <p:sp>
        <p:nvSpPr>
          <p:cNvPr id="51" name="AutoShape 114"/>
          <p:cNvSpPr>
            <a:spLocks noChangeArrowheads="1"/>
          </p:cNvSpPr>
          <p:nvPr/>
        </p:nvSpPr>
        <p:spPr bwMode="auto">
          <a:xfrm>
            <a:off x="182779" y="13948"/>
            <a:ext cx="4196278" cy="3376952"/>
          </a:xfrm>
          <a:prstGeom prst="wedgeRoundRectCallout">
            <a:avLst>
              <a:gd name="adj1" fmla="val 94323"/>
              <a:gd name="adj2" fmla="val -12460"/>
              <a:gd name="adj3" fmla="val 16667"/>
            </a:avLst>
          </a:prstGeom>
          <a:solidFill>
            <a:srgbClr val="FFF9F3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Ah! But we did </a:t>
            </a:r>
            <a:r>
              <a:rPr lang="en-US" sz="2000" dirty="0">
                <a:solidFill>
                  <a:srgbClr val="FF0000"/>
                </a:solidFill>
              </a:rPr>
              <a:t>simplify</a:t>
            </a:r>
            <a:r>
              <a:rPr lang="en-US" sz="2000" dirty="0"/>
              <a:t> the problem!  </a:t>
            </a:r>
          </a:p>
          <a:p>
            <a:endParaRPr lang="en-US" sz="2000" dirty="0"/>
          </a:p>
          <a:p>
            <a:r>
              <a:rPr lang="en-US" sz="2000" dirty="0"/>
              <a:t>We dropped a </a:t>
            </a:r>
            <a:r>
              <a:rPr lang="en-US" sz="2000" dirty="0">
                <a:solidFill>
                  <a:srgbClr val="FF0000"/>
                </a:solidFill>
              </a:rPr>
              <a:t>breadcrumb</a:t>
            </a:r>
            <a:r>
              <a:rPr lang="en-US" sz="2000" dirty="0"/>
              <a:t>!</a:t>
            </a:r>
          </a:p>
          <a:p>
            <a:endParaRPr lang="en-US" sz="2000" dirty="0"/>
          </a:p>
          <a:p>
            <a:r>
              <a:rPr lang="en-US" sz="2000" dirty="0"/>
              <a:t>This ensures that there’s one less square for our recursive call to investigate.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7 L -0.46979 -0.41944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7536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90" y="-20972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88437E-6 L -0.37309 -0.41906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753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" y="-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7536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7536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53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53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000"/>
                                        <p:tgtEl>
                                          <p:spTgt spid="75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2000"/>
                                        <p:tgtEl>
                                          <p:spTgt spid="753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000"/>
                                        <p:tgtEl>
                                          <p:spTgt spid="753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000"/>
                                        <p:tgtEl>
                                          <p:spTgt spid="753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9" dur="2000" fill="hold"/>
                                        <p:tgtEl>
                                          <p:spTgt spid="7536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70" dur="2000" fill="hold"/>
                                        <p:tgtEl>
                                          <p:spTgt spid="7536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 nodeType="clickPar">
                      <p:stCondLst>
                        <p:cond delay="indefinite"/>
                      </p:stCondLst>
                      <p:childTnLst>
                        <p:par>
                          <p:cTn id="2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753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64162E-6 L 0.08767 -0.58797 " pathEditMode="relative" rAng="0" ptsTypes="AA">
                                      <p:cBhvr>
                                        <p:cTn id="279" dur="2000" fill="hold"/>
                                        <p:tgtEl>
                                          <p:spTgt spid="7536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" y="-294"/>
                                    </p:animMotion>
                                  </p:childTnLst>
                                </p:cTn>
                              </p:par>
                              <p:par>
                                <p:cTn id="2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16875 -0.5875 " pathEditMode="relative" rAng="0" ptsTypes="AA">
                                      <p:cBhvr>
                                        <p:cTn id="281" dur="2000" fill="hold"/>
                                        <p:tgtEl>
                                          <p:spTgt spid="7536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29375"/>
                                    </p:animMotion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2000"/>
                                        <p:tgtEl>
                                          <p:spTgt spid="753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2000"/>
                                        <p:tgtEl>
                                          <p:spTgt spid="753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 nodeType="clickPar">
                      <p:stCondLst>
                        <p:cond delay="indefinite"/>
                      </p:stCondLst>
                      <p:childTnLst>
                        <p:par>
                          <p:cTn id="2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 nodeType="clickPar">
                      <p:stCondLst>
                        <p:cond delay="indefinite"/>
                      </p:stCondLst>
                      <p:childTnLst>
                        <p:par>
                          <p:cTn id="2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 nodeType="clickPar">
                      <p:stCondLst>
                        <p:cond delay="indefinite"/>
                      </p:stCondLst>
                      <p:childTnLst>
                        <p:par>
                          <p:cTn id="2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 nodeType="clickPar">
                      <p:stCondLst>
                        <p:cond delay="indefinite"/>
                      </p:stCondLst>
                      <p:childTnLst>
                        <p:par>
                          <p:cTn id="3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 nodeType="clickPar">
                      <p:stCondLst>
                        <p:cond delay="indefinite"/>
                      </p:stCondLst>
                      <p:childTnLst>
                        <p:par>
                          <p:cTn id="3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 nodeType="clickPar">
                      <p:stCondLst>
                        <p:cond delay="indefinite"/>
                      </p:stCondLst>
                      <p:childTnLst>
                        <p:par>
                          <p:cTn id="3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753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 nodeType="clickPar">
                      <p:stCondLst>
                        <p:cond delay="indefinite"/>
                      </p:stCondLst>
                      <p:childTnLst>
                        <p:par>
                          <p:cTn id="3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 nodeType="clickPar">
                      <p:stCondLst>
                        <p:cond delay="indefinite"/>
                      </p:stCondLst>
                      <p:childTnLst>
                        <p:par>
                          <p:cTn id="3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 nodeType="clickPar">
                      <p:stCondLst>
                        <p:cond delay="indefinite"/>
                      </p:stCondLst>
                      <p:childTnLst>
                        <p:par>
                          <p:cTn id="3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5" dur="500"/>
                                        <p:tgtEl>
                                          <p:spTgt spid="753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 nodeType="clickPar">
                      <p:stCondLst>
                        <p:cond delay="indefinite"/>
                      </p:stCondLst>
                      <p:childTnLst>
                        <p:par>
                          <p:cTn id="3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 nodeType="clickPar">
                      <p:stCondLst>
                        <p:cond delay="indefinite"/>
                      </p:stCondLst>
                      <p:childTnLst>
                        <p:par>
                          <p:cTn id="3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 nodeType="clickPar">
                      <p:stCondLst>
                        <p:cond delay="indefinite"/>
                      </p:stCondLst>
                      <p:childTnLst>
                        <p:par>
                          <p:cTn id="3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 nodeType="clickPar">
                      <p:stCondLst>
                        <p:cond delay="indefinite"/>
                      </p:stCondLst>
                      <p:childTnLst>
                        <p:par>
                          <p:cTn id="3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 nodeType="clickPar">
                      <p:stCondLst>
                        <p:cond delay="indefinite"/>
                      </p:stCondLst>
                      <p:childTnLst>
                        <p:par>
                          <p:cTn id="3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 nodeType="clickPar">
                      <p:stCondLst>
                        <p:cond delay="indefinite"/>
                      </p:stCondLst>
                      <p:childTnLst>
                        <p:par>
                          <p:cTn id="3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 nodeType="clickPar">
                      <p:stCondLst>
                        <p:cond delay="indefinite"/>
                      </p:stCondLst>
                      <p:childTnLst>
                        <p:par>
                          <p:cTn id="3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 nodeType="clickPar">
                      <p:stCondLst>
                        <p:cond delay="indefinite"/>
                      </p:stCondLst>
                      <p:childTnLst>
                        <p:par>
                          <p:cTn id="3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 nodeType="clickPar">
                      <p:stCondLst>
                        <p:cond delay="indefinite"/>
                      </p:stCondLst>
                      <p:childTnLst>
                        <p:par>
                          <p:cTn id="3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 nodeType="clickPar">
                      <p:stCondLst>
                        <p:cond delay="indefinite"/>
                      </p:stCondLst>
                      <p:childTnLst>
                        <p:par>
                          <p:cTn id="3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 nodeType="clickPar">
                      <p:stCondLst>
                        <p:cond delay="indefinite"/>
                      </p:stCondLst>
                      <p:childTnLst>
                        <p:par>
                          <p:cTn id="3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 nodeType="clickPar">
                      <p:stCondLst>
                        <p:cond delay="indefinite"/>
                      </p:stCondLst>
                      <p:childTnLst>
                        <p:par>
                          <p:cTn id="3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 nodeType="clickPar">
                      <p:stCondLst>
                        <p:cond delay="indefinite"/>
                      </p:stCondLst>
                      <p:childTnLst>
                        <p:par>
                          <p:cTn id="3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 nodeType="clickPar">
                      <p:stCondLst>
                        <p:cond delay="indefinite"/>
                      </p:stCondLst>
                      <p:childTnLst>
                        <p:par>
                          <p:cTn id="3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 nodeType="clickPar">
                      <p:stCondLst>
                        <p:cond delay="indefinite"/>
                      </p:stCondLst>
                      <p:childTnLst>
                        <p:par>
                          <p:cTn id="3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 nodeType="clickPar">
                      <p:stCondLst>
                        <p:cond delay="indefinite"/>
                      </p:stCondLst>
                      <p:childTnLst>
                        <p:par>
                          <p:cTn id="3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 nodeType="clickPar">
                      <p:stCondLst>
                        <p:cond delay="indefinite"/>
                      </p:stCondLst>
                      <p:childTnLst>
                        <p:par>
                          <p:cTn id="3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 nodeType="clickPar">
                      <p:stCondLst>
                        <p:cond delay="indefinite"/>
                      </p:stCondLst>
                      <p:childTnLst>
                        <p:par>
                          <p:cTn id="3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 nodeType="clickPar">
                      <p:stCondLst>
                        <p:cond delay="indefinite"/>
                      </p:stCondLst>
                      <p:childTnLst>
                        <p:par>
                          <p:cTn id="3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 nodeType="clickPar">
                      <p:stCondLst>
                        <p:cond delay="indefinite"/>
                      </p:stCondLst>
                      <p:childTnLst>
                        <p:par>
                          <p:cTn id="4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 nodeType="clickPar">
                      <p:stCondLst>
                        <p:cond delay="indefinite"/>
                      </p:stCondLst>
                      <p:childTnLst>
                        <p:par>
                          <p:cTn id="4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 nodeType="clickPar">
                      <p:stCondLst>
                        <p:cond delay="indefinite"/>
                      </p:stCondLst>
                      <p:childTnLst>
                        <p:par>
                          <p:cTn id="4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2000"/>
                                        <p:tgtEl>
                                          <p:spTgt spid="7536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2000"/>
                                        <p:tgtEl>
                                          <p:spTgt spid="7536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3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2000"/>
                                        <p:tgtEl>
                                          <p:spTgt spid="7536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2000"/>
                                        <p:tgtEl>
                                          <p:spTgt spid="753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3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67" grpId="0" build="p" animBg="1"/>
      <p:bldP spid="753669" grpId="0" animBg="1"/>
      <p:bldP spid="753669" grpId="1" animBg="1"/>
      <p:bldP spid="753670" grpId="0" animBg="1"/>
      <p:bldP spid="753670" grpId="1" animBg="1"/>
      <p:bldP spid="753671" grpId="0" animBg="1"/>
      <p:bldP spid="753671" grpId="1" animBg="1"/>
      <p:bldP spid="753672" grpId="0" animBg="1"/>
      <p:bldP spid="753672" grpId="1" animBg="1"/>
      <p:bldP spid="753673" grpId="0" animBg="1"/>
      <p:bldP spid="753673" grpId="1" animBg="1"/>
      <p:bldP spid="753674" grpId="0" animBg="1"/>
      <p:bldP spid="753678" grpId="0" animBg="1"/>
      <p:bldP spid="753679" grpId="0"/>
      <p:bldP spid="753683" grpId="0" animBg="1"/>
      <p:bldP spid="753683" grpId="1" animBg="1"/>
      <p:bldP spid="753684" grpId="0" animBg="1"/>
      <p:bldP spid="753684" grpId="1" animBg="1"/>
      <p:bldP spid="753685" grpId="0" animBg="1"/>
      <p:bldP spid="753685" grpId="1" animBg="1"/>
      <p:bldP spid="753686" grpId="0" animBg="1"/>
      <p:bldP spid="753686" grpId="1" animBg="1"/>
      <p:bldP spid="753687" grpId="0"/>
      <p:bldP spid="753688" grpId="0"/>
      <p:bldP spid="753689" grpId="0" animBg="1"/>
      <p:bldP spid="753689" grpId="1" animBg="1"/>
      <p:bldP spid="753690" grpId="0" animBg="1"/>
      <p:bldP spid="753691" grpId="0" animBg="1"/>
      <p:bldP spid="753691" grpId="1" animBg="1"/>
      <p:bldP spid="753692" grpId="0" animBg="1"/>
      <p:bldP spid="753692" grpId="1" animBg="1"/>
      <p:bldP spid="753693" grpId="0" animBg="1"/>
      <p:bldP spid="753693" grpId="1" animBg="1"/>
      <p:bldP spid="753694" grpId="0"/>
      <p:bldP spid="753694" grpId="1"/>
      <p:bldP spid="753694" grpId="2"/>
      <p:bldP spid="753695" grpId="0"/>
      <p:bldP spid="753695" grpId="1"/>
      <p:bldP spid="753695" grpId="2"/>
      <p:bldP spid="753696" grpId="0" animBg="1"/>
      <p:bldP spid="753696" grpId="1" animBg="1"/>
      <p:bldP spid="753697" grpId="0" animBg="1"/>
      <p:bldP spid="753697" grpId="1" animBg="1"/>
      <p:bldP spid="753698" grpId="0" animBg="1"/>
      <p:bldP spid="753698" grpId="1" animBg="1"/>
      <p:bldP spid="753699" grpId="0" animBg="1"/>
      <p:bldP spid="753699" grpId="1" animBg="1"/>
      <p:bldP spid="753700" grpId="0" animBg="1"/>
      <p:bldP spid="753700" grpId="1" animBg="1"/>
      <p:bldP spid="753701" grpId="0" animBg="1"/>
      <p:bldP spid="753702" grpId="0"/>
      <p:bldP spid="753703" grpId="0" animBg="1"/>
      <p:bldP spid="753703" grpId="1" animBg="1"/>
      <p:bldP spid="753704" grpId="0" animBg="1"/>
      <p:bldP spid="753704" grpId="1" animBg="1"/>
      <p:bldP spid="753705" grpId="0" animBg="1"/>
      <p:bldP spid="753705" grpId="1" animBg="1"/>
      <p:bldP spid="753706" grpId="0" animBg="1"/>
      <p:bldP spid="753706" grpId="1" animBg="1"/>
      <p:bldP spid="753707" grpId="0" animBg="1"/>
      <p:bldP spid="753707" grpId="1" animBg="1"/>
      <p:bldP spid="753708" grpId="0" animBg="1"/>
      <p:bldP spid="753708" grpId="1" animBg="1"/>
      <p:bldP spid="753709" grpId="0" animBg="1"/>
      <p:bldP spid="753709" grpId="1" animBg="1"/>
      <p:bldP spid="753710" grpId="0" animBg="1"/>
      <p:bldP spid="753710" grpId="1" animBg="1"/>
      <p:bldP spid="753711" grpId="0"/>
      <p:bldP spid="753711" grpId="1"/>
      <p:bldP spid="753712" grpId="0" animBg="1"/>
      <p:bldP spid="753712" grpId="1" animBg="1"/>
      <p:bldP spid="50" grpId="0" build="p" animBg="1"/>
      <p:bldP spid="50" grpId="1" build="allAtOnce" animBg="1"/>
      <p:bldP spid="51" grpId="0" build="p" animBg="1"/>
      <p:bldP spid="51" grpId="1" build="allAtOnce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78F53-A04B-47CA-A790-E7A814177C66}" type="slidenum">
              <a:rPr lang="en-US"/>
              <a:pPr/>
              <a:t>67</a:t>
            </a:fld>
            <a:endParaRPr lang="en-US"/>
          </a:p>
        </p:txBody>
      </p:sp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304800"/>
            <a:ext cx="7772400" cy="1143000"/>
          </a:xfrm>
        </p:spPr>
        <p:txBody>
          <a:bodyPr/>
          <a:lstStyle/>
          <a:p>
            <a:r>
              <a:rPr lang="en-US" sz="3800"/>
              <a:t>Solving a Maze</a:t>
            </a:r>
          </a:p>
        </p:txBody>
      </p:sp>
      <p:sp>
        <p:nvSpPr>
          <p:cNvPr id="755715" name="Text Box 3"/>
          <p:cNvSpPr txBox="1">
            <a:spLocks noChangeArrowheads="1"/>
          </p:cNvSpPr>
          <p:nvPr/>
        </p:nvSpPr>
        <p:spPr bwMode="auto">
          <a:xfrm>
            <a:off x="195263" y="2719388"/>
            <a:ext cx="4871847" cy="4093428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5716" name="Text Box 4"/>
          <p:cNvSpPr txBox="1">
            <a:spLocks noChangeArrowheads="1"/>
          </p:cNvSpPr>
          <p:nvPr/>
        </p:nvSpPr>
        <p:spPr bwMode="auto">
          <a:xfrm>
            <a:off x="5486400" y="47625"/>
            <a:ext cx="3463925" cy="6686550"/>
          </a:xfrm>
          <a:prstGeom prst="rect">
            <a:avLst/>
          </a:prstGeom>
          <a:solidFill>
            <a:srgbClr val="FFFFDD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bool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solvable; </a:t>
            </a:r>
            <a:r>
              <a:rPr lang="en-US" sz="1400" b="1" dirty="0">
                <a:solidFill>
                  <a:srgbClr val="006666"/>
                </a:solidFill>
                <a:latin typeface="Courier New" pitchFamily="49" charset="0"/>
              </a:rPr>
              <a:t>// </a:t>
            </a:r>
            <a:r>
              <a:rPr lang="en-US" sz="1400" b="1" dirty="0" err="1">
                <a:solidFill>
                  <a:srgbClr val="006666"/>
                </a:solidFill>
                <a:latin typeface="Courier New" pitchFamily="49" charset="0"/>
              </a:rPr>
              <a:t>globals</a:t>
            </a:r>
            <a:endParaRPr lang="en-US" sz="1400" b="1" dirty="0">
              <a:solidFill>
                <a:srgbClr val="006666"/>
              </a:solidFill>
              <a:latin typeface="Courier New" pitchFamily="49" charset="0"/>
            </a:endParaRPr>
          </a:p>
          <a:p>
            <a:pPr algn="l"/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, 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;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char m[11][11] = {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"**********",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   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* * 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 * 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* **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***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*  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*****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 * 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"**********</a:t>
            </a:r>
            <a:r>
              <a:rPr lang="en-US" b="1" dirty="0">
                <a:solidFill>
                  <a:srgbClr val="006666"/>
                </a:solidFill>
                <a:latin typeface="Comic Sans MS"/>
              </a:rPr>
              <a:t>“</a:t>
            </a:r>
            <a:br>
              <a:rPr lang="en-US" b="1" dirty="0">
                <a:solidFill>
                  <a:srgbClr val="006666"/>
                </a:solidFill>
                <a:latin typeface="Courier New" pitchFamily="49" charset="0"/>
              </a:rPr>
            </a:b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};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mic Sans MS"/>
              </a:rPr>
              <a:t> </a:t>
            </a:r>
            <a:endParaRPr lang="en-US" b="1" dirty="0">
              <a:solidFill>
                <a:srgbClr val="330099"/>
              </a:solidFill>
              <a:latin typeface="Courier New" pitchFamily="49" charset="0"/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main()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solvable =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false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 10;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mic Sans MS"/>
              </a:rPr>
              <a:t> 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solve(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1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,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1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if (solvable == true)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cout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&lt;&lt; </a:t>
            </a:r>
            <a:r>
              <a:rPr lang="en-US" b="1" dirty="0">
                <a:solidFill>
                  <a:srgbClr val="330099"/>
                </a:solidFill>
                <a:latin typeface="Comic Sans MS"/>
              </a:rPr>
              <a:t>“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possible!</a:t>
            </a:r>
            <a:r>
              <a:rPr lang="en-US" b="1" dirty="0">
                <a:solidFill>
                  <a:srgbClr val="330099"/>
                </a:solidFill>
                <a:latin typeface="Comic Sans MS"/>
              </a:rPr>
              <a:t>”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latin typeface="Courier New" pitchFamily="49" charset="0"/>
              </a:rPr>
              <a:t>};</a:t>
            </a:r>
            <a:r>
              <a:rPr lang="en-US" dirty="0"/>
              <a:t> </a:t>
            </a:r>
          </a:p>
        </p:txBody>
      </p:sp>
      <p:sp>
        <p:nvSpPr>
          <p:cNvPr id="755717" name="Rectangle 5"/>
          <p:cNvSpPr>
            <a:spLocks noChangeArrowheads="1"/>
          </p:cNvSpPr>
          <p:nvPr/>
        </p:nvSpPr>
        <p:spPr bwMode="auto">
          <a:xfrm>
            <a:off x="6248400" y="1190625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18" name="Rectangle 6"/>
          <p:cNvSpPr>
            <a:spLocks noChangeArrowheads="1"/>
          </p:cNvSpPr>
          <p:nvPr/>
        </p:nvSpPr>
        <p:spPr bwMode="auto">
          <a:xfrm>
            <a:off x="7239000" y="3124200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353300" y="3429000"/>
            <a:ext cx="947738" cy="484188"/>
            <a:chOff x="1152" y="4416"/>
            <a:chExt cx="597" cy="305"/>
          </a:xfrm>
        </p:grpSpPr>
        <p:sp>
          <p:nvSpPr>
            <p:cNvPr id="755720" name="Text Box 8"/>
            <p:cNvSpPr txBox="1">
              <a:spLocks noChangeArrowheads="1"/>
            </p:cNvSpPr>
            <p:nvPr/>
          </p:nvSpPr>
          <p:spPr bwMode="auto">
            <a:xfrm>
              <a:off x="1238" y="4490"/>
              <a:ext cx="5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Finish</a:t>
              </a:r>
            </a:p>
          </p:txBody>
        </p:sp>
        <p:sp>
          <p:nvSpPr>
            <p:cNvPr id="755721" name="Line 9"/>
            <p:cNvSpPr>
              <a:spLocks noChangeShapeType="1"/>
            </p:cNvSpPr>
            <p:nvPr/>
          </p:nvSpPr>
          <p:spPr bwMode="auto">
            <a:xfrm flipH="1" flipV="1">
              <a:off x="1152" y="4416"/>
              <a:ext cx="144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55722" name="Line 10"/>
          <p:cNvSpPr>
            <a:spLocks noChangeShapeType="1"/>
          </p:cNvSpPr>
          <p:nvPr/>
        </p:nvSpPr>
        <p:spPr bwMode="auto">
          <a:xfrm>
            <a:off x="5667375" y="573405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23" name="Text Box 11"/>
          <p:cNvSpPr txBox="1">
            <a:spLocks noChangeArrowheads="1"/>
          </p:cNvSpPr>
          <p:nvPr/>
        </p:nvSpPr>
        <p:spPr bwMode="auto">
          <a:xfrm>
            <a:off x="6143625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5114925" y="895350"/>
            <a:ext cx="1120775" cy="366713"/>
            <a:chOff x="2832" y="912"/>
            <a:chExt cx="706" cy="231"/>
          </a:xfrm>
        </p:grpSpPr>
        <p:sp>
          <p:nvSpPr>
            <p:cNvPr id="755725" name="Text Box 13"/>
            <p:cNvSpPr txBox="1">
              <a:spLocks noChangeArrowheads="1"/>
            </p:cNvSpPr>
            <p:nvPr/>
          </p:nvSpPr>
          <p:spPr bwMode="auto">
            <a:xfrm flipH="1">
              <a:off x="2832" y="912"/>
              <a:ext cx="49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Start</a:t>
              </a:r>
            </a:p>
          </p:txBody>
        </p:sp>
        <p:sp>
          <p:nvSpPr>
            <p:cNvPr id="755726" name="Line 14"/>
            <p:cNvSpPr>
              <a:spLocks noChangeShapeType="1"/>
            </p:cNvSpPr>
            <p:nvPr/>
          </p:nvSpPr>
          <p:spPr bwMode="auto">
            <a:xfrm>
              <a:off x="3292" y="1048"/>
              <a:ext cx="246" cy="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755727" name="Line 15"/>
          <p:cNvSpPr>
            <a:spLocks noChangeShapeType="1"/>
          </p:cNvSpPr>
          <p:nvPr/>
        </p:nvSpPr>
        <p:spPr bwMode="auto">
          <a:xfrm>
            <a:off x="476250" y="521970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28" name="Text Box 16"/>
          <p:cNvSpPr txBox="1">
            <a:spLocks noChangeArrowheads="1"/>
          </p:cNvSpPr>
          <p:nvPr/>
        </p:nvSpPr>
        <p:spPr bwMode="auto">
          <a:xfrm>
            <a:off x="6143625" y="14478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5729" name="Text Box 17"/>
          <p:cNvSpPr txBox="1">
            <a:spLocks noChangeArrowheads="1"/>
          </p:cNvSpPr>
          <p:nvPr/>
        </p:nvSpPr>
        <p:spPr bwMode="auto">
          <a:xfrm>
            <a:off x="2419350" y="2668588"/>
            <a:ext cx="1276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FF3300"/>
                </a:solidFill>
                <a:latin typeface="Courier New" pitchFamily="49" charset="0"/>
              </a:rPr>
              <a:t>1      1</a:t>
            </a:r>
          </a:p>
        </p:txBody>
      </p:sp>
      <p:sp>
        <p:nvSpPr>
          <p:cNvPr id="755730" name="Line 18"/>
          <p:cNvSpPr>
            <a:spLocks noChangeShapeType="1"/>
          </p:cNvSpPr>
          <p:nvPr/>
        </p:nvSpPr>
        <p:spPr bwMode="auto">
          <a:xfrm>
            <a:off x="228600" y="54959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31" name="Oval 19"/>
          <p:cNvSpPr>
            <a:spLocks noChangeArrowheads="1"/>
          </p:cNvSpPr>
          <p:nvPr/>
        </p:nvSpPr>
        <p:spPr bwMode="auto">
          <a:xfrm>
            <a:off x="6076950" y="1181100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32" name="Line 20"/>
          <p:cNvSpPr>
            <a:spLocks noChangeShapeType="1"/>
          </p:cNvSpPr>
          <p:nvPr/>
        </p:nvSpPr>
        <p:spPr bwMode="auto">
          <a:xfrm>
            <a:off x="228600" y="60388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33" name="Oval 21"/>
          <p:cNvSpPr>
            <a:spLocks noChangeArrowheads="1"/>
          </p:cNvSpPr>
          <p:nvPr/>
        </p:nvSpPr>
        <p:spPr bwMode="auto">
          <a:xfrm>
            <a:off x="6353175" y="117157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34" name="Line 22"/>
          <p:cNvSpPr>
            <a:spLocks noChangeShapeType="1"/>
          </p:cNvSpPr>
          <p:nvPr/>
        </p:nvSpPr>
        <p:spPr bwMode="auto">
          <a:xfrm>
            <a:off x="504825" y="63055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35" name="Text Box 23"/>
          <p:cNvSpPr txBox="1">
            <a:spLocks noChangeArrowheads="1"/>
          </p:cNvSpPr>
          <p:nvPr/>
        </p:nvSpPr>
        <p:spPr bwMode="auto">
          <a:xfrm>
            <a:off x="473075" y="2109788"/>
            <a:ext cx="4871847" cy="4093428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5736" name="Rectangle 24"/>
          <p:cNvSpPr>
            <a:spLocks noChangeArrowheads="1"/>
          </p:cNvSpPr>
          <p:nvPr/>
        </p:nvSpPr>
        <p:spPr bwMode="auto">
          <a:xfrm>
            <a:off x="1647825" y="6214053"/>
            <a:ext cx="438552" cy="264017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755737" name="Rectangle 25"/>
          <p:cNvSpPr>
            <a:spLocks noChangeArrowheads="1"/>
          </p:cNvSpPr>
          <p:nvPr/>
        </p:nvSpPr>
        <p:spPr bwMode="auto">
          <a:xfrm>
            <a:off x="2201044" y="6224337"/>
            <a:ext cx="695157" cy="208548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755738" name="Text Box 26"/>
          <p:cNvSpPr txBox="1">
            <a:spLocks noChangeArrowheads="1"/>
          </p:cNvSpPr>
          <p:nvPr/>
        </p:nvSpPr>
        <p:spPr bwMode="auto">
          <a:xfrm>
            <a:off x="2447985" y="6148388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755739" name="Text Box 27"/>
          <p:cNvSpPr txBox="1">
            <a:spLocks noChangeArrowheads="1"/>
          </p:cNvSpPr>
          <p:nvPr/>
        </p:nvSpPr>
        <p:spPr bwMode="auto">
          <a:xfrm>
            <a:off x="1735835" y="6148388"/>
            <a:ext cx="2888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755740" name="Line 28"/>
          <p:cNvSpPr>
            <a:spLocks noChangeShapeType="1"/>
          </p:cNvSpPr>
          <p:nvPr/>
        </p:nvSpPr>
        <p:spPr bwMode="auto">
          <a:xfrm>
            <a:off x="276225" y="23907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41" name="Rectangle 29"/>
          <p:cNvSpPr>
            <a:spLocks noChangeArrowheads="1"/>
          </p:cNvSpPr>
          <p:nvPr/>
        </p:nvSpPr>
        <p:spPr bwMode="auto">
          <a:xfrm>
            <a:off x="6400800" y="1181100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42" name="Line 30"/>
          <p:cNvSpPr>
            <a:spLocks noChangeShapeType="1"/>
          </p:cNvSpPr>
          <p:nvPr/>
        </p:nvSpPr>
        <p:spPr bwMode="auto">
          <a:xfrm>
            <a:off x="466725" y="2971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43" name="Text Box 31"/>
          <p:cNvSpPr txBox="1">
            <a:spLocks noChangeArrowheads="1"/>
          </p:cNvSpPr>
          <p:nvPr/>
        </p:nvSpPr>
        <p:spPr bwMode="auto">
          <a:xfrm>
            <a:off x="628650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5744" name="Line 32"/>
          <p:cNvSpPr>
            <a:spLocks noChangeShapeType="1"/>
          </p:cNvSpPr>
          <p:nvPr/>
        </p:nvSpPr>
        <p:spPr bwMode="auto">
          <a:xfrm>
            <a:off x="457200" y="3228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45" name="AutoShape 33"/>
          <p:cNvSpPr>
            <a:spLocks noChangeArrowheads="1"/>
          </p:cNvSpPr>
          <p:nvPr/>
        </p:nvSpPr>
        <p:spPr bwMode="auto">
          <a:xfrm>
            <a:off x="2362200" y="2133600"/>
            <a:ext cx="2514600" cy="495300"/>
          </a:xfrm>
          <a:prstGeom prst="wedgeRoundRectCallout">
            <a:avLst>
              <a:gd name="adj1" fmla="val -56630"/>
              <a:gd name="adj2" fmla="val 151282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1 == 10 &amp;&amp; 2 == 10??</a:t>
            </a:r>
          </a:p>
        </p:txBody>
      </p:sp>
      <p:sp>
        <p:nvSpPr>
          <p:cNvPr id="755746" name="Line 34"/>
          <p:cNvSpPr>
            <a:spLocks noChangeShapeType="1"/>
          </p:cNvSpPr>
          <p:nvPr/>
        </p:nvSpPr>
        <p:spPr bwMode="auto">
          <a:xfrm>
            <a:off x="495300" y="37814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47" name="Oval 35"/>
          <p:cNvSpPr>
            <a:spLocks noChangeArrowheads="1"/>
          </p:cNvSpPr>
          <p:nvPr/>
        </p:nvSpPr>
        <p:spPr bwMode="auto">
          <a:xfrm>
            <a:off x="6353175" y="88582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48" name="Line 36"/>
          <p:cNvSpPr>
            <a:spLocks noChangeShapeType="1"/>
          </p:cNvSpPr>
          <p:nvPr/>
        </p:nvSpPr>
        <p:spPr bwMode="auto">
          <a:xfrm>
            <a:off x="504825" y="4333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49" name="Oval 37"/>
          <p:cNvSpPr>
            <a:spLocks noChangeArrowheads="1"/>
          </p:cNvSpPr>
          <p:nvPr/>
        </p:nvSpPr>
        <p:spPr bwMode="auto">
          <a:xfrm>
            <a:off x="6362700" y="145732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50" name="Line 38"/>
          <p:cNvSpPr>
            <a:spLocks noChangeShapeType="1"/>
          </p:cNvSpPr>
          <p:nvPr/>
        </p:nvSpPr>
        <p:spPr bwMode="auto">
          <a:xfrm>
            <a:off x="485775" y="48863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51" name="Oval 39"/>
          <p:cNvSpPr>
            <a:spLocks noChangeArrowheads="1"/>
          </p:cNvSpPr>
          <p:nvPr/>
        </p:nvSpPr>
        <p:spPr bwMode="auto">
          <a:xfrm>
            <a:off x="6200775" y="119062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52" name="Line 40"/>
          <p:cNvSpPr>
            <a:spLocks noChangeShapeType="1"/>
          </p:cNvSpPr>
          <p:nvPr/>
        </p:nvSpPr>
        <p:spPr bwMode="auto">
          <a:xfrm>
            <a:off x="504825" y="5419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53" name="Oval 41"/>
          <p:cNvSpPr>
            <a:spLocks noChangeArrowheads="1"/>
          </p:cNvSpPr>
          <p:nvPr/>
        </p:nvSpPr>
        <p:spPr bwMode="auto">
          <a:xfrm>
            <a:off x="6505575" y="117157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54" name="Line 42"/>
          <p:cNvSpPr>
            <a:spLocks noChangeShapeType="1"/>
          </p:cNvSpPr>
          <p:nvPr/>
        </p:nvSpPr>
        <p:spPr bwMode="auto">
          <a:xfrm>
            <a:off x="800100" y="57054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55" name="Rectangle 43"/>
          <p:cNvSpPr>
            <a:spLocks noChangeArrowheads="1"/>
          </p:cNvSpPr>
          <p:nvPr/>
        </p:nvSpPr>
        <p:spPr bwMode="auto">
          <a:xfrm>
            <a:off x="1924051" y="5598690"/>
            <a:ext cx="450182" cy="268887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755756" name="Rectangle 44"/>
          <p:cNvSpPr>
            <a:spLocks noChangeArrowheads="1"/>
          </p:cNvSpPr>
          <p:nvPr/>
        </p:nvSpPr>
        <p:spPr bwMode="auto">
          <a:xfrm>
            <a:off x="2474495" y="5600700"/>
            <a:ext cx="694275" cy="2286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755757" name="Text Box 45"/>
          <p:cNvSpPr txBox="1">
            <a:spLocks noChangeArrowheads="1"/>
          </p:cNvSpPr>
          <p:nvPr/>
        </p:nvSpPr>
        <p:spPr bwMode="auto">
          <a:xfrm>
            <a:off x="781050" y="1524000"/>
            <a:ext cx="4871847" cy="4093428"/>
          </a:xfrm>
          <a:prstGeom prst="rect">
            <a:avLst/>
          </a:prstGeom>
          <a:solidFill>
            <a:srgbClr val="F7FFF8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5758" name="Line 46"/>
          <p:cNvSpPr>
            <a:spLocks noChangeShapeType="1"/>
          </p:cNvSpPr>
          <p:nvPr/>
        </p:nvSpPr>
        <p:spPr bwMode="auto">
          <a:xfrm>
            <a:off x="590550" y="1828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59" name="Text Box 47"/>
          <p:cNvSpPr txBox="1">
            <a:spLocks noChangeArrowheads="1"/>
          </p:cNvSpPr>
          <p:nvPr/>
        </p:nvSpPr>
        <p:spPr bwMode="auto">
          <a:xfrm>
            <a:off x="2712051" y="5514975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3</a:t>
            </a:r>
          </a:p>
        </p:txBody>
      </p:sp>
      <p:sp>
        <p:nvSpPr>
          <p:cNvPr id="755760" name="Text Box 48"/>
          <p:cNvSpPr txBox="1">
            <a:spLocks noChangeArrowheads="1"/>
          </p:cNvSpPr>
          <p:nvPr/>
        </p:nvSpPr>
        <p:spPr bwMode="auto">
          <a:xfrm>
            <a:off x="1971168" y="5514461"/>
            <a:ext cx="262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755761" name="Rectangle 49"/>
          <p:cNvSpPr>
            <a:spLocks noChangeArrowheads="1"/>
          </p:cNvSpPr>
          <p:nvPr/>
        </p:nvSpPr>
        <p:spPr bwMode="auto">
          <a:xfrm>
            <a:off x="6524625" y="1190625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62" name="Line 50"/>
          <p:cNvSpPr>
            <a:spLocks noChangeShapeType="1"/>
          </p:cNvSpPr>
          <p:nvPr/>
        </p:nvSpPr>
        <p:spPr bwMode="auto">
          <a:xfrm>
            <a:off x="781050" y="2371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63" name="Text Box 51"/>
          <p:cNvSpPr txBox="1">
            <a:spLocks noChangeArrowheads="1"/>
          </p:cNvSpPr>
          <p:nvPr/>
        </p:nvSpPr>
        <p:spPr bwMode="auto">
          <a:xfrm>
            <a:off x="641985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5764" name="Line 52"/>
          <p:cNvSpPr>
            <a:spLocks noChangeShapeType="1"/>
          </p:cNvSpPr>
          <p:nvPr/>
        </p:nvSpPr>
        <p:spPr bwMode="auto">
          <a:xfrm>
            <a:off x="781050" y="26384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65" name="AutoShape 53"/>
          <p:cNvSpPr>
            <a:spLocks noChangeArrowheads="1"/>
          </p:cNvSpPr>
          <p:nvPr/>
        </p:nvSpPr>
        <p:spPr bwMode="auto">
          <a:xfrm>
            <a:off x="2514600" y="1562100"/>
            <a:ext cx="2514600" cy="495300"/>
          </a:xfrm>
          <a:prstGeom prst="wedgeRoundRectCallout">
            <a:avLst>
              <a:gd name="adj1" fmla="val -56630"/>
              <a:gd name="adj2" fmla="val 151282"/>
              <a:gd name="adj3" fmla="val 16667"/>
            </a:avLst>
          </a:prstGeom>
          <a:solidFill>
            <a:srgbClr val="CC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1 == 10 &amp;&amp; 3 == 10??</a:t>
            </a:r>
          </a:p>
        </p:txBody>
      </p:sp>
      <p:sp>
        <p:nvSpPr>
          <p:cNvPr id="755766" name="Line 54"/>
          <p:cNvSpPr>
            <a:spLocks noChangeShapeType="1"/>
          </p:cNvSpPr>
          <p:nvPr/>
        </p:nvSpPr>
        <p:spPr bwMode="auto">
          <a:xfrm>
            <a:off x="809625" y="3190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67" name="Oval 55"/>
          <p:cNvSpPr>
            <a:spLocks noChangeArrowheads="1"/>
          </p:cNvSpPr>
          <p:nvPr/>
        </p:nvSpPr>
        <p:spPr bwMode="auto">
          <a:xfrm>
            <a:off x="6515100" y="88582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68" name="Line 56"/>
          <p:cNvSpPr>
            <a:spLocks noChangeShapeType="1"/>
          </p:cNvSpPr>
          <p:nvPr/>
        </p:nvSpPr>
        <p:spPr bwMode="auto">
          <a:xfrm>
            <a:off x="809625" y="37528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69" name="Oval 57"/>
          <p:cNvSpPr>
            <a:spLocks noChangeArrowheads="1"/>
          </p:cNvSpPr>
          <p:nvPr/>
        </p:nvSpPr>
        <p:spPr bwMode="auto">
          <a:xfrm>
            <a:off x="6505575" y="145732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70" name="Line 58"/>
          <p:cNvSpPr>
            <a:spLocks noChangeShapeType="1"/>
          </p:cNvSpPr>
          <p:nvPr/>
        </p:nvSpPr>
        <p:spPr bwMode="auto">
          <a:xfrm>
            <a:off x="1085850" y="40290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71" name="Rectangle 59"/>
          <p:cNvSpPr>
            <a:spLocks noChangeArrowheads="1"/>
          </p:cNvSpPr>
          <p:nvPr/>
        </p:nvSpPr>
        <p:spPr bwMode="auto">
          <a:xfrm>
            <a:off x="2238374" y="3884908"/>
            <a:ext cx="690806" cy="248942"/>
          </a:xfrm>
          <a:prstGeom prst="rect">
            <a:avLst/>
          </a:prstGeom>
          <a:solidFill>
            <a:srgbClr val="F7FF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755772" name="Rectangle 60"/>
          <p:cNvSpPr>
            <a:spLocks noChangeArrowheads="1"/>
          </p:cNvSpPr>
          <p:nvPr/>
        </p:nvSpPr>
        <p:spPr bwMode="auto">
          <a:xfrm>
            <a:off x="3032502" y="3924300"/>
            <a:ext cx="436530" cy="228600"/>
          </a:xfrm>
          <a:prstGeom prst="rect">
            <a:avLst/>
          </a:prstGeom>
          <a:solidFill>
            <a:srgbClr val="F7FF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755773" name="Text Box 61"/>
          <p:cNvSpPr txBox="1">
            <a:spLocks noChangeArrowheads="1"/>
          </p:cNvSpPr>
          <p:nvPr/>
        </p:nvSpPr>
        <p:spPr bwMode="auto">
          <a:xfrm>
            <a:off x="933450" y="-152400"/>
            <a:ext cx="4871847" cy="4093428"/>
          </a:xfrm>
          <a:prstGeom prst="rect">
            <a:avLst/>
          </a:prstGeom>
          <a:solidFill>
            <a:srgbClr val="FFE6CD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5774" name="Text Box 62"/>
          <p:cNvSpPr txBox="1">
            <a:spLocks noChangeArrowheads="1"/>
          </p:cNvSpPr>
          <p:nvPr/>
        </p:nvSpPr>
        <p:spPr bwMode="auto">
          <a:xfrm>
            <a:off x="3083349" y="3838575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3</a:t>
            </a:r>
          </a:p>
        </p:txBody>
      </p:sp>
      <p:sp>
        <p:nvSpPr>
          <p:cNvPr id="755775" name="Text Box 63"/>
          <p:cNvSpPr txBox="1">
            <a:spLocks noChangeArrowheads="1"/>
          </p:cNvSpPr>
          <p:nvPr/>
        </p:nvSpPr>
        <p:spPr bwMode="auto">
          <a:xfrm>
            <a:off x="2461320" y="3838575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755776" name="Line 64"/>
          <p:cNvSpPr>
            <a:spLocks noChangeShapeType="1"/>
          </p:cNvSpPr>
          <p:nvPr/>
        </p:nvSpPr>
        <p:spPr bwMode="auto">
          <a:xfrm>
            <a:off x="733425" y="152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77" name="Rectangle 65"/>
          <p:cNvSpPr>
            <a:spLocks noChangeArrowheads="1"/>
          </p:cNvSpPr>
          <p:nvPr/>
        </p:nvSpPr>
        <p:spPr bwMode="auto">
          <a:xfrm>
            <a:off x="6534150" y="1457325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78" name="Line 66"/>
          <p:cNvSpPr>
            <a:spLocks noChangeShapeType="1"/>
          </p:cNvSpPr>
          <p:nvPr/>
        </p:nvSpPr>
        <p:spPr bwMode="auto">
          <a:xfrm>
            <a:off x="923925" y="714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79" name="Text Box 67"/>
          <p:cNvSpPr txBox="1">
            <a:spLocks noChangeArrowheads="1"/>
          </p:cNvSpPr>
          <p:nvPr/>
        </p:nvSpPr>
        <p:spPr bwMode="auto">
          <a:xfrm>
            <a:off x="6429375" y="146685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5780" name="Text Box 68"/>
          <p:cNvSpPr txBox="1">
            <a:spLocks noChangeArrowheads="1"/>
          </p:cNvSpPr>
          <p:nvPr/>
        </p:nvSpPr>
        <p:spPr bwMode="auto">
          <a:xfrm>
            <a:off x="1828800" y="1752600"/>
            <a:ext cx="2971800" cy="552450"/>
          </a:xfrm>
          <a:prstGeom prst="rect">
            <a:avLst/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3000" dirty="0"/>
              <a:t>And on it goes…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55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75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755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75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755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09271 -0.59445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755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-2972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85185E-6 L 0.15313 -0.59722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755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-2986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7557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755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000" fill="hold"/>
                                        <p:tgtEl>
                                          <p:spTgt spid="7557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7557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55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55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755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2000"/>
                                        <p:tgtEl>
                                          <p:spTgt spid="755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2000"/>
                                        <p:tgtEl>
                                          <p:spTgt spid="755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2000"/>
                                        <p:tgtEl>
                                          <p:spTgt spid="755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2000"/>
                                        <p:tgtEl>
                                          <p:spTgt spid="755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19653E-6 L 0.11493 -0.59029 " pathEditMode="relative" rAng="0" ptsTypes="AA">
                                      <p:cBhvr>
                                        <p:cTn id="219" dur="2000" fill="hold"/>
                                        <p:tgtEl>
                                          <p:spTgt spid="7557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" y="-295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19653E-6 L 0.16059 -0.59376 " pathEditMode="relative" rAng="0" ptsTypes="AA">
                                      <p:cBhvr>
                                        <p:cTn id="221" dur="2000" fill="hold"/>
                                        <p:tgtEl>
                                          <p:spTgt spid="755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" y="-297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2000"/>
                                        <p:tgtEl>
                                          <p:spTgt spid="7557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2000"/>
                                        <p:tgtEl>
                                          <p:spTgt spid="755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5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000" fill="hold"/>
                                        <p:tgtEl>
                                          <p:spTgt spid="7557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32" dur="2000" fill="hold"/>
                                        <p:tgtEl>
                                          <p:spTgt spid="7557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755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755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 nodeType="clickPar">
                      <p:stCondLst>
                        <p:cond delay="indefinite"/>
                      </p:stCondLst>
                      <p:childTnLst>
                        <p:par>
                          <p:cTn id="2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 nodeType="clickPar">
                      <p:stCondLst>
                        <p:cond delay="indefinite"/>
                      </p:stCondLst>
                      <p:childTnLst>
                        <p:par>
                          <p:cTn id="2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 nodeType="clickPar">
                      <p:stCondLst>
                        <p:cond delay="indefinite"/>
                      </p:stCondLst>
                      <p:childTnLst>
                        <p:par>
                          <p:cTn id="2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 nodeType="clickPar">
                      <p:stCondLst>
                        <p:cond delay="indefinite"/>
                      </p:stCondLst>
                      <p:childTnLst>
                        <p:par>
                          <p:cTn id="2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 nodeType="clickPar">
                      <p:stCondLst>
                        <p:cond delay="indefinite"/>
                      </p:stCondLst>
                      <p:childTnLst>
                        <p:par>
                          <p:cTn id="2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 nodeType="clickPar">
                      <p:stCondLst>
                        <p:cond delay="indefinite"/>
                      </p:stCondLst>
                      <p:childTnLst>
                        <p:par>
                          <p:cTn id="3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 nodeType="clickPar">
                      <p:stCondLst>
                        <p:cond delay="indefinite"/>
                      </p:stCondLst>
                      <p:childTnLst>
                        <p:par>
                          <p:cTn id="3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 nodeType="clickPar">
                      <p:stCondLst>
                        <p:cond delay="indefinite"/>
                      </p:stCondLst>
                      <p:childTnLst>
                        <p:par>
                          <p:cTn id="3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 nodeType="clickPar">
                      <p:stCondLst>
                        <p:cond delay="indefinite"/>
                      </p:stCondLst>
                      <p:childTnLst>
                        <p:par>
                          <p:cTn id="3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 nodeType="clickPar">
                      <p:stCondLst>
                        <p:cond delay="indefinite"/>
                      </p:stCondLst>
                      <p:childTnLst>
                        <p:par>
                          <p:cTn id="3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9" dur="500"/>
                                        <p:tgtEl>
                                          <p:spTgt spid="755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 nodeType="clickPar">
                      <p:stCondLst>
                        <p:cond delay="indefinite"/>
                      </p:stCondLst>
                      <p:childTnLst>
                        <p:par>
                          <p:cTn id="3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2000"/>
                                        <p:tgtEl>
                                          <p:spTgt spid="755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00"/>
                                        <p:tgtEl>
                                          <p:spTgt spid="755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 nodeType="clickPar">
                      <p:stCondLst>
                        <p:cond delay="indefinite"/>
                      </p:stCondLst>
                      <p:childTnLst>
                        <p:par>
                          <p:cTn id="3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2000"/>
                                        <p:tgtEl>
                                          <p:spTgt spid="755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00"/>
                                        <p:tgtEl>
                                          <p:spTgt spid="755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 nodeType="clickPar">
                      <p:stCondLst>
                        <p:cond delay="indefinite"/>
                      </p:stCondLst>
                      <p:childTnLst>
                        <p:par>
                          <p:cTn id="3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59259E-6 L 0.06961 -0.53796 " pathEditMode="relative" rAng="0" ptsTypes="AA">
                                      <p:cBhvr>
                                        <p:cTn id="339" dur="2000" fill="hold"/>
                                        <p:tgtEl>
                                          <p:spTgt spid="7557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269"/>
                                    </p:animMotion>
                                  </p:childTnLst>
                                </p:cTn>
                              </p:par>
                              <p:par>
                                <p:cTn id="3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59259E-6 L 0.13698 -0.53634 " pathEditMode="relative" rAng="0" ptsTypes="AA">
                                      <p:cBhvr>
                                        <p:cTn id="341" dur="2000" fill="hold"/>
                                        <p:tgtEl>
                                          <p:spTgt spid="755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" y="-268"/>
                                    </p:animMotion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2000"/>
                                        <p:tgtEl>
                                          <p:spTgt spid="7557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2000"/>
                                        <p:tgtEl>
                                          <p:spTgt spid="755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 nodeType="clickPar">
                      <p:stCondLst>
                        <p:cond delay="indefinite"/>
                      </p:stCondLst>
                      <p:childTnLst>
                        <p:par>
                          <p:cTn id="3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 nodeType="clickPar">
                      <p:stCondLst>
                        <p:cond delay="indefinite"/>
                      </p:stCondLst>
                      <p:childTnLst>
                        <p:par>
                          <p:cTn id="3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 nodeType="clickPar">
                      <p:stCondLst>
                        <p:cond delay="indefinite"/>
                      </p:stCondLst>
                      <p:childTnLst>
                        <p:par>
                          <p:cTn id="3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 nodeType="clickPar">
                      <p:stCondLst>
                        <p:cond delay="indefinite"/>
                      </p:stCondLst>
                      <p:childTnLst>
                        <p:par>
                          <p:cTn id="3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 nodeType="clickPar">
                      <p:stCondLst>
                        <p:cond delay="indefinite"/>
                      </p:stCondLst>
                      <p:childTnLst>
                        <p:par>
                          <p:cTn id="3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 nodeType="clickPar">
                      <p:stCondLst>
                        <p:cond delay="indefinite"/>
                      </p:stCondLst>
                      <p:childTnLst>
                        <p:par>
                          <p:cTn id="3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75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 nodeType="clickPar">
                      <p:stCondLst>
                        <p:cond delay="indefinite"/>
                      </p:stCondLst>
                      <p:childTnLst>
                        <p:par>
                          <p:cTn id="3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 nodeType="clickPar">
                      <p:stCondLst>
                        <p:cond delay="indefinite"/>
                      </p:stCondLst>
                      <p:childTnLst>
                        <p:par>
                          <p:cTn id="3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2000"/>
                                        <p:tgtEl>
                                          <p:spTgt spid="75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5717" grpId="0" animBg="1"/>
      <p:bldP spid="755727" grpId="0" animBg="1"/>
      <p:bldP spid="755730" grpId="0" animBg="1"/>
      <p:bldP spid="755730" grpId="1" animBg="1"/>
      <p:bldP spid="755731" grpId="0" animBg="1"/>
      <p:bldP spid="755731" grpId="1" animBg="1"/>
      <p:bldP spid="755732" grpId="0" animBg="1"/>
      <p:bldP spid="755732" grpId="1" animBg="1"/>
      <p:bldP spid="755733" grpId="0" animBg="1"/>
      <p:bldP spid="755733" grpId="1" animBg="1"/>
      <p:bldP spid="755734" grpId="0" animBg="1"/>
      <p:bldP spid="755735" grpId="0" animBg="1"/>
      <p:bldP spid="755736" grpId="0" animBg="1"/>
      <p:bldP spid="755736" grpId="1" animBg="1"/>
      <p:bldP spid="755737" grpId="0" animBg="1"/>
      <p:bldP spid="755737" grpId="1" animBg="1"/>
      <p:bldP spid="755738" grpId="0"/>
      <p:bldP spid="755738" grpId="1"/>
      <p:bldP spid="755739" grpId="0"/>
      <p:bldP spid="755739" grpId="1"/>
      <p:bldP spid="755740" grpId="0" animBg="1"/>
      <p:bldP spid="755740" grpId="1" animBg="1"/>
      <p:bldP spid="755741" grpId="0" animBg="1"/>
      <p:bldP spid="755741" grpId="1" animBg="1"/>
      <p:bldP spid="755742" grpId="0" animBg="1"/>
      <p:bldP spid="755742" grpId="1" animBg="1"/>
      <p:bldP spid="755743" grpId="0"/>
      <p:bldP spid="755744" grpId="0" animBg="1"/>
      <p:bldP spid="755744" grpId="1" animBg="1"/>
      <p:bldP spid="755745" grpId="0" animBg="1"/>
      <p:bldP spid="755745" grpId="1" animBg="1"/>
      <p:bldP spid="755746" grpId="0" animBg="1"/>
      <p:bldP spid="755746" grpId="1" animBg="1"/>
      <p:bldP spid="755747" grpId="0" animBg="1"/>
      <p:bldP spid="755747" grpId="1" animBg="1"/>
      <p:bldP spid="755748" grpId="0" animBg="1"/>
      <p:bldP spid="755748" grpId="1" animBg="1"/>
      <p:bldP spid="755749" grpId="0" animBg="1"/>
      <p:bldP spid="755749" grpId="1" animBg="1"/>
      <p:bldP spid="755750" grpId="0" animBg="1"/>
      <p:bldP spid="755750" grpId="1" animBg="1"/>
      <p:bldP spid="755751" grpId="0" animBg="1"/>
      <p:bldP spid="755751" grpId="1" animBg="1"/>
      <p:bldP spid="755752" grpId="0" animBg="1"/>
      <p:bldP spid="755752" grpId="1" animBg="1"/>
      <p:bldP spid="755753" grpId="0" animBg="1"/>
      <p:bldP spid="755753" grpId="1" animBg="1"/>
      <p:bldP spid="755754" grpId="0" animBg="1"/>
      <p:bldP spid="755755" grpId="0" animBg="1"/>
      <p:bldP spid="755755" grpId="1" animBg="1"/>
      <p:bldP spid="755756" grpId="0" animBg="1"/>
      <p:bldP spid="755756" grpId="1" animBg="1"/>
      <p:bldP spid="755757" grpId="0" animBg="1"/>
      <p:bldP spid="755758" grpId="0" animBg="1"/>
      <p:bldP spid="755758" grpId="1" animBg="1"/>
      <p:bldP spid="755759" grpId="0"/>
      <p:bldP spid="755759" grpId="1"/>
      <p:bldP spid="755760" grpId="0"/>
      <p:bldP spid="755760" grpId="1"/>
      <p:bldP spid="755761" grpId="0" animBg="1"/>
      <p:bldP spid="755761" grpId="1" animBg="1"/>
      <p:bldP spid="755762" grpId="0" animBg="1"/>
      <p:bldP spid="755762" grpId="1" animBg="1"/>
      <p:bldP spid="755763" grpId="0"/>
      <p:bldP spid="755764" grpId="0" animBg="1"/>
      <p:bldP spid="755764" grpId="1" animBg="1"/>
      <p:bldP spid="755765" grpId="0" animBg="1"/>
      <p:bldP spid="755765" grpId="1" animBg="1"/>
      <p:bldP spid="755766" grpId="0" animBg="1"/>
      <p:bldP spid="755766" grpId="1" animBg="1"/>
      <p:bldP spid="755767" grpId="0" animBg="1"/>
      <p:bldP spid="755767" grpId="1" animBg="1"/>
      <p:bldP spid="755768" grpId="0" animBg="1"/>
      <p:bldP spid="755768" grpId="1" animBg="1"/>
      <p:bldP spid="755769" grpId="0" animBg="1"/>
      <p:bldP spid="755769" grpId="1" animBg="1"/>
      <p:bldP spid="755770" grpId="0" animBg="1"/>
      <p:bldP spid="755771" grpId="0" animBg="1"/>
      <p:bldP spid="755771" grpId="1" animBg="1"/>
      <p:bldP spid="755772" grpId="0" animBg="1"/>
      <p:bldP spid="755772" grpId="1" animBg="1"/>
      <p:bldP spid="755773" grpId="0" animBg="1"/>
      <p:bldP spid="755774" grpId="0"/>
      <p:bldP spid="755774" grpId="1"/>
      <p:bldP spid="755775" grpId="0"/>
      <p:bldP spid="755775" grpId="1"/>
      <p:bldP spid="755776" grpId="0" animBg="1"/>
      <p:bldP spid="755776" grpId="1" animBg="1"/>
      <p:bldP spid="755777" grpId="0" animBg="1"/>
      <p:bldP spid="755778" grpId="0" animBg="1"/>
      <p:bldP spid="755778" grpId="1" animBg="1"/>
      <p:bldP spid="755779" grpId="0"/>
      <p:bldP spid="75578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68987-50B9-43CF-9DD8-C10A9F2CFE34}" type="slidenum">
              <a:rPr lang="en-US"/>
              <a:pPr/>
              <a:t>68</a:t>
            </a:fld>
            <a:endParaRPr lang="en-US"/>
          </a:p>
        </p:txBody>
      </p:sp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304800"/>
            <a:ext cx="7772400" cy="1143000"/>
          </a:xfrm>
        </p:spPr>
        <p:txBody>
          <a:bodyPr/>
          <a:lstStyle/>
          <a:p>
            <a:r>
              <a:rPr lang="en-US" sz="3800"/>
              <a:t>Solving a Maze</a:t>
            </a:r>
          </a:p>
        </p:txBody>
      </p:sp>
      <p:sp>
        <p:nvSpPr>
          <p:cNvPr id="757763" name="Text Box 3"/>
          <p:cNvSpPr txBox="1">
            <a:spLocks noChangeArrowheads="1"/>
          </p:cNvSpPr>
          <p:nvPr/>
        </p:nvSpPr>
        <p:spPr bwMode="auto">
          <a:xfrm>
            <a:off x="195263" y="2719388"/>
            <a:ext cx="4871847" cy="4093428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7764" name="Text Box 4"/>
          <p:cNvSpPr txBox="1">
            <a:spLocks noChangeArrowheads="1"/>
          </p:cNvSpPr>
          <p:nvPr/>
        </p:nvSpPr>
        <p:spPr bwMode="auto">
          <a:xfrm>
            <a:off x="5486400" y="47625"/>
            <a:ext cx="3463925" cy="6686550"/>
          </a:xfrm>
          <a:prstGeom prst="rect">
            <a:avLst/>
          </a:prstGeom>
          <a:solidFill>
            <a:srgbClr val="FFFFDD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bool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solvable; </a:t>
            </a:r>
            <a:r>
              <a:rPr lang="en-US" sz="1400" b="1" dirty="0">
                <a:solidFill>
                  <a:srgbClr val="006666"/>
                </a:solidFill>
                <a:latin typeface="Courier New" pitchFamily="49" charset="0"/>
              </a:rPr>
              <a:t>// </a:t>
            </a:r>
            <a:r>
              <a:rPr lang="en-US" sz="1400" b="1" dirty="0" err="1">
                <a:solidFill>
                  <a:srgbClr val="006666"/>
                </a:solidFill>
                <a:latin typeface="Courier New" pitchFamily="49" charset="0"/>
              </a:rPr>
              <a:t>globals</a:t>
            </a:r>
            <a:endParaRPr lang="en-US" sz="1400" b="1" dirty="0">
              <a:solidFill>
                <a:srgbClr val="006666"/>
              </a:solidFill>
              <a:latin typeface="Courier New" pitchFamily="49" charset="0"/>
            </a:endParaRPr>
          </a:p>
          <a:p>
            <a:pPr algn="l"/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, 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;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char m[11][11] = {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"**********",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   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* * 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 * 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* **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***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*  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*****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 * 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"**********</a:t>
            </a:r>
            <a:r>
              <a:rPr lang="en-US" b="1" dirty="0">
                <a:solidFill>
                  <a:srgbClr val="006666"/>
                </a:solidFill>
                <a:latin typeface="Comic Sans MS"/>
              </a:rPr>
              <a:t>“</a:t>
            </a:r>
            <a:br>
              <a:rPr lang="en-US" b="1" dirty="0">
                <a:solidFill>
                  <a:srgbClr val="006666"/>
                </a:solidFill>
                <a:latin typeface="Courier New" pitchFamily="49" charset="0"/>
              </a:rPr>
            </a:b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};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mic Sans MS"/>
              </a:rPr>
              <a:t> </a:t>
            </a:r>
            <a:endParaRPr lang="en-US" b="1" dirty="0">
              <a:solidFill>
                <a:srgbClr val="330099"/>
              </a:solidFill>
              <a:latin typeface="Courier New" pitchFamily="49" charset="0"/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main()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solvable =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false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 10;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mic Sans MS"/>
              </a:rPr>
              <a:t> 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solve(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1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,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1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if (solvable == true)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cout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&lt;&lt; </a:t>
            </a:r>
            <a:r>
              <a:rPr lang="en-US" b="1" dirty="0">
                <a:solidFill>
                  <a:srgbClr val="330099"/>
                </a:solidFill>
                <a:latin typeface="Comic Sans MS"/>
              </a:rPr>
              <a:t>“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possible!</a:t>
            </a:r>
            <a:r>
              <a:rPr lang="en-US" b="1" dirty="0">
                <a:solidFill>
                  <a:srgbClr val="330099"/>
                </a:solidFill>
                <a:latin typeface="Comic Sans MS"/>
              </a:rPr>
              <a:t>”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latin typeface="Courier New" pitchFamily="49" charset="0"/>
              </a:rPr>
              <a:t>};</a:t>
            </a:r>
            <a:r>
              <a:rPr lang="en-US" dirty="0"/>
              <a:t> </a:t>
            </a: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7239000" y="3124200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7353300" y="3429000"/>
            <a:ext cx="947738" cy="484188"/>
            <a:chOff x="1152" y="4416"/>
            <a:chExt cx="597" cy="305"/>
          </a:xfrm>
        </p:grpSpPr>
        <p:sp>
          <p:nvSpPr>
            <p:cNvPr id="757767" name="Text Box 7"/>
            <p:cNvSpPr txBox="1">
              <a:spLocks noChangeArrowheads="1"/>
            </p:cNvSpPr>
            <p:nvPr/>
          </p:nvSpPr>
          <p:spPr bwMode="auto">
            <a:xfrm>
              <a:off x="1238" y="4490"/>
              <a:ext cx="5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Finish</a:t>
              </a:r>
            </a:p>
          </p:txBody>
        </p:sp>
        <p:sp>
          <p:nvSpPr>
            <p:cNvPr id="757768" name="Line 8"/>
            <p:cNvSpPr>
              <a:spLocks noChangeShapeType="1"/>
            </p:cNvSpPr>
            <p:nvPr/>
          </p:nvSpPr>
          <p:spPr bwMode="auto">
            <a:xfrm flipH="1" flipV="1">
              <a:off x="1152" y="4416"/>
              <a:ext cx="144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57769" name="Line 9"/>
          <p:cNvSpPr>
            <a:spLocks noChangeShapeType="1"/>
          </p:cNvSpPr>
          <p:nvPr/>
        </p:nvSpPr>
        <p:spPr bwMode="auto">
          <a:xfrm>
            <a:off x="5667375" y="573405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770" name="Text Box 10"/>
          <p:cNvSpPr txBox="1">
            <a:spLocks noChangeArrowheads="1"/>
          </p:cNvSpPr>
          <p:nvPr/>
        </p:nvSpPr>
        <p:spPr bwMode="auto">
          <a:xfrm>
            <a:off x="6143625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114925" y="895350"/>
            <a:ext cx="1120775" cy="366713"/>
            <a:chOff x="2832" y="912"/>
            <a:chExt cx="706" cy="231"/>
          </a:xfrm>
        </p:grpSpPr>
        <p:sp>
          <p:nvSpPr>
            <p:cNvPr id="757772" name="Text Box 12"/>
            <p:cNvSpPr txBox="1">
              <a:spLocks noChangeArrowheads="1"/>
            </p:cNvSpPr>
            <p:nvPr/>
          </p:nvSpPr>
          <p:spPr bwMode="auto">
            <a:xfrm flipH="1">
              <a:off x="2832" y="912"/>
              <a:ext cx="49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Start</a:t>
              </a:r>
            </a:p>
          </p:txBody>
        </p:sp>
        <p:sp>
          <p:nvSpPr>
            <p:cNvPr id="757773" name="Line 13"/>
            <p:cNvSpPr>
              <a:spLocks noChangeShapeType="1"/>
            </p:cNvSpPr>
            <p:nvPr/>
          </p:nvSpPr>
          <p:spPr bwMode="auto">
            <a:xfrm>
              <a:off x="3292" y="1048"/>
              <a:ext cx="246" cy="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757774" name="Text Box 14"/>
          <p:cNvSpPr txBox="1">
            <a:spLocks noChangeArrowheads="1"/>
          </p:cNvSpPr>
          <p:nvPr/>
        </p:nvSpPr>
        <p:spPr bwMode="auto">
          <a:xfrm>
            <a:off x="6143625" y="14478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75" name="Text Box 15"/>
          <p:cNvSpPr txBox="1">
            <a:spLocks noChangeArrowheads="1"/>
          </p:cNvSpPr>
          <p:nvPr/>
        </p:nvSpPr>
        <p:spPr bwMode="auto">
          <a:xfrm>
            <a:off x="2419350" y="2668588"/>
            <a:ext cx="1276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FF3300"/>
                </a:solidFill>
                <a:latin typeface="Courier New" pitchFamily="49" charset="0"/>
              </a:rPr>
              <a:t>1      1</a:t>
            </a:r>
          </a:p>
        </p:txBody>
      </p:sp>
      <p:sp>
        <p:nvSpPr>
          <p:cNvPr id="757776" name="Text Box 16"/>
          <p:cNvSpPr txBox="1">
            <a:spLocks noChangeArrowheads="1"/>
          </p:cNvSpPr>
          <p:nvPr/>
        </p:nvSpPr>
        <p:spPr bwMode="auto">
          <a:xfrm>
            <a:off x="473075" y="2109788"/>
            <a:ext cx="4871847" cy="4093428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7777" name="Text Box 17"/>
          <p:cNvSpPr txBox="1">
            <a:spLocks noChangeArrowheads="1"/>
          </p:cNvSpPr>
          <p:nvPr/>
        </p:nvSpPr>
        <p:spPr bwMode="auto">
          <a:xfrm>
            <a:off x="628650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78" name="AutoShape 18"/>
          <p:cNvSpPr>
            <a:spLocks noChangeArrowheads="1"/>
          </p:cNvSpPr>
          <p:nvPr/>
        </p:nvSpPr>
        <p:spPr bwMode="auto">
          <a:xfrm>
            <a:off x="2362200" y="2133600"/>
            <a:ext cx="2514600" cy="495300"/>
          </a:xfrm>
          <a:prstGeom prst="wedgeRoundRectCallout">
            <a:avLst>
              <a:gd name="adj1" fmla="val -56630"/>
              <a:gd name="adj2" fmla="val 151282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2 == 10 &amp;&amp; 1 == 10??</a:t>
            </a:r>
          </a:p>
        </p:txBody>
      </p:sp>
      <p:sp>
        <p:nvSpPr>
          <p:cNvPr id="757779" name="Text Box 19"/>
          <p:cNvSpPr txBox="1">
            <a:spLocks noChangeArrowheads="1"/>
          </p:cNvSpPr>
          <p:nvPr/>
        </p:nvSpPr>
        <p:spPr bwMode="auto">
          <a:xfrm>
            <a:off x="781050" y="1524000"/>
            <a:ext cx="4871847" cy="4093428"/>
          </a:xfrm>
          <a:prstGeom prst="rect">
            <a:avLst/>
          </a:prstGeom>
          <a:solidFill>
            <a:srgbClr val="F7FFF8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7780" name="Text Box 20"/>
          <p:cNvSpPr txBox="1">
            <a:spLocks noChangeArrowheads="1"/>
          </p:cNvSpPr>
          <p:nvPr/>
        </p:nvSpPr>
        <p:spPr bwMode="auto">
          <a:xfrm>
            <a:off x="641985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81" name="AutoShape 21"/>
          <p:cNvSpPr>
            <a:spLocks noChangeArrowheads="1"/>
          </p:cNvSpPr>
          <p:nvPr/>
        </p:nvSpPr>
        <p:spPr bwMode="auto">
          <a:xfrm>
            <a:off x="2514600" y="1562100"/>
            <a:ext cx="2514600" cy="495300"/>
          </a:xfrm>
          <a:prstGeom prst="wedgeRoundRectCallout">
            <a:avLst>
              <a:gd name="adj1" fmla="val -56630"/>
              <a:gd name="adj2" fmla="val 151282"/>
              <a:gd name="adj3" fmla="val 16667"/>
            </a:avLst>
          </a:prstGeom>
          <a:solidFill>
            <a:srgbClr val="CC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3 == 10 &amp;&amp; 1 == 10??</a:t>
            </a:r>
          </a:p>
        </p:txBody>
      </p:sp>
      <p:sp>
        <p:nvSpPr>
          <p:cNvPr id="757782" name="Text Box 22"/>
          <p:cNvSpPr txBox="1">
            <a:spLocks noChangeArrowheads="1"/>
          </p:cNvSpPr>
          <p:nvPr/>
        </p:nvSpPr>
        <p:spPr bwMode="auto">
          <a:xfrm>
            <a:off x="933450" y="-152400"/>
            <a:ext cx="4871847" cy="4093428"/>
          </a:xfrm>
          <a:prstGeom prst="rect">
            <a:avLst/>
          </a:prstGeom>
          <a:solidFill>
            <a:srgbClr val="FFE6CD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7783" name="Text Box 23"/>
          <p:cNvSpPr txBox="1">
            <a:spLocks noChangeArrowheads="1"/>
          </p:cNvSpPr>
          <p:nvPr/>
        </p:nvSpPr>
        <p:spPr bwMode="auto">
          <a:xfrm>
            <a:off x="6429375" y="146685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84" name="Text Box 24"/>
          <p:cNvSpPr txBox="1">
            <a:spLocks noChangeArrowheads="1"/>
          </p:cNvSpPr>
          <p:nvPr/>
        </p:nvSpPr>
        <p:spPr bwMode="auto">
          <a:xfrm>
            <a:off x="1828800" y="1752600"/>
            <a:ext cx="2971800" cy="552450"/>
          </a:xfrm>
          <a:prstGeom prst="rect">
            <a:avLst/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3000"/>
              <a:t>And on it goes…</a:t>
            </a:r>
          </a:p>
        </p:txBody>
      </p:sp>
      <p:sp>
        <p:nvSpPr>
          <p:cNvPr id="757785" name="Text Box 25"/>
          <p:cNvSpPr txBox="1">
            <a:spLocks noChangeArrowheads="1"/>
          </p:cNvSpPr>
          <p:nvPr/>
        </p:nvSpPr>
        <p:spPr bwMode="auto">
          <a:xfrm>
            <a:off x="2041525" y="6915150"/>
            <a:ext cx="1685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  <a:latin typeface="Courier New" pitchFamily="49" charset="0"/>
              </a:rPr>
              <a:t>3         2</a:t>
            </a:r>
          </a:p>
        </p:txBody>
      </p:sp>
      <p:sp>
        <p:nvSpPr>
          <p:cNvPr id="757786" name="Text Box 26"/>
          <p:cNvSpPr txBox="1">
            <a:spLocks noChangeArrowheads="1"/>
          </p:cNvSpPr>
          <p:nvPr/>
        </p:nvSpPr>
        <p:spPr bwMode="auto">
          <a:xfrm>
            <a:off x="3054350" y="161925"/>
            <a:ext cx="1368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2      </a:t>
            </a:r>
            <a:r>
              <a:rPr lang="en-US" sz="1200" b="1" dirty="0">
                <a:solidFill>
                  <a:srgbClr val="FF3300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757787" name="Text Box 27"/>
          <p:cNvSpPr txBox="1">
            <a:spLocks noChangeArrowheads="1"/>
          </p:cNvSpPr>
          <p:nvPr/>
        </p:nvSpPr>
        <p:spPr bwMode="auto">
          <a:xfrm>
            <a:off x="6419850" y="17145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88" name="Text Box 28"/>
          <p:cNvSpPr txBox="1">
            <a:spLocks noChangeArrowheads="1"/>
          </p:cNvSpPr>
          <p:nvPr/>
        </p:nvSpPr>
        <p:spPr bwMode="auto">
          <a:xfrm>
            <a:off x="6419850" y="200025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89" name="Text Box 29"/>
          <p:cNvSpPr txBox="1">
            <a:spLocks noChangeArrowheads="1"/>
          </p:cNvSpPr>
          <p:nvPr/>
        </p:nvSpPr>
        <p:spPr bwMode="auto">
          <a:xfrm>
            <a:off x="6419850" y="229552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0" name="Text Box 30"/>
          <p:cNvSpPr txBox="1">
            <a:spLocks noChangeArrowheads="1"/>
          </p:cNvSpPr>
          <p:nvPr/>
        </p:nvSpPr>
        <p:spPr bwMode="auto">
          <a:xfrm>
            <a:off x="6267450" y="229552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1" name="Text Box 31"/>
          <p:cNvSpPr txBox="1">
            <a:spLocks noChangeArrowheads="1"/>
          </p:cNvSpPr>
          <p:nvPr/>
        </p:nvSpPr>
        <p:spPr bwMode="auto">
          <a:xfrm>
            <a:off x="6257925" y="253365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2" name="Text Box 32"/>
          <p:cNvSpPr txBox="1">
            <a:spLocks noChangeArrowheads="1"/>
          </p:cNvSpPr>
          <p:nvPr/>
        </p:nvSpPr>
        <p:spPr bwMode="auto">
          <a:xfrm>
            <a:off x="6267450" y="28194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3" name="Text Box 33"/>
          <p:cNvSpPr txBox="1">
            <a:spLocks noChangeArrowheads="1"/>
          </p:cNvSpPr>
          <p:nvPr/>
        </p:nvSpPr>
        <p:spPr bwMode="auto">
          <a:xfrm>
            <a:off x="6257925" y="31146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4" name="Text Box 34"/>
          <p:cNvSpPr txBox="1">
            <a:spLocks noChangeArrowheads="1"/>
          </p:cNvSpPr>
          <p:nvPr/>
        </p:nvSpPr>
        <p:spPr bwMode="auto">
          <a:xfrm>
            <a:off x="6134100" y="31146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5" name="Text Box 35"/>
          <p:cNvSpPr txBox="1">
            <a:spLocks noChangeArrowheads="1"/>
          </p:cNvSpPr>
          <p:nvPr/>
        </p:nvSpPr>
        <p:spPr bwMode="auto">
          <a:xfrm>
            <a:off x="6134100" y="28194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6" name="Text Box 36"/>
          <p:cNvSpPr txBox="1">
            <a:spLocks noChangeArrowheads="1"/>
          </p:cNvSpPr>
          <p:nvPr/>
        </p:nvSpPr>
        <p:spPr bwMode="auto">
          <a:xfrm>
            <a:off x="6124575" y="253365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7" name="Text Box 37"/>
          <p:cNvSpPr txBox="1">
            <a:spLocks noChangeArrowheads="1"/>
          </p:cNvSpPr>
          <p:nvPr/>
        </p:nvSpPr>
        <p:spPr bwMode="auto">
          <a:xfrm>
            <a:off x="6134100" y="229552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8" name="Text Box 38"/>
          <p:cNvSpPr txBox="1">
            <a:spLocks noChangeArrowheads="1"/>
          </p:cNvSpPr>
          <p:nvPr/>
        </p:nvSpPr>
        <p:spPr bwMode="auto">
          <a:xfrm>
            <a:off x="6143625" y="20193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9" name="Text Box 39"/>
          <p:cNvSpPr txBox="1">
            <a:spLocks noChangeArrowheads="1"/>
          </p:cNvSpPr>
          <p:nvPr/>
        </p:nvSpPr>
        <p:spPr bwMode="auto">
          <a:xfrm>
            <a:off x="6400800" y="31146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0" name="Text Box 40"/>
          <p:cNvSpPr txBox="1">
            <a:spLocks noChangeArrowheads="1"/>
          </p:cNvSpPr>
          <p:nvPr/>
        </p:nvSpPr>
        <p:spPr bwMode="auto">
          <a:xfrm>
            <a:off x="6543675" y="31146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1" name="Text Box 41"/>
          <p:cNvSpPr txBox="1">
            <a:spLocks noChangeArrowheads="1"/>
          </p:cNvSpPr>
          <p:nvPr/>
        </p:nvSpPr>
        <p:spPr bwMode="auto">
          <a:xfrm>
            <a:off x="6686550" y="31146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2" name="Text Box 42"/>
          <p:cNvSpPr txBox="1">
            <a:spLocks noChangeArrowheads="1"/>
          </p:cNvSpPr>
          <p:nvPr/>
        </p:nvSpPr>
        <p:spPr bwMode="auto">
          <a:xfrm>
            <a:off x="6553200" y="229552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3" name="Text Box 43"/>
          <p:cNvSpPr txBox="1">
            <a:spLocks noChangeArrowheads="1"/>
          </p:cNvSpPr>
          <p:nvPr/>
        </p:nvSpPr>
        <p:spPr bwMode="auto">
          <a:xfrm>
            <a:off x="6553200" y="25431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4" name="Text Box 44"/>
          <p:cNvSpPr txBox="1">
            <a:spLocks noChangeArrowheads="1"/>
          </p:cNvSpPr>
          <p:nvPr/>
        </p:nvSpPr>
        <p:spPr bwMode="auto">
          <a:xfrm>
            <a:off x="6696075" y="25431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5" name="Text Box 45"/>
          <p:cNvSpPr txBox="1">
            <a:spLocks noChangeArrowheads="1"/>
          </p:cNvSpPr>
          <p:nvPr/>
        </p:nvSpPr>
        <p:spPr bwMode="auto">
          <a:xfrm>
            <a:off x="6829425" y="25431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6" name="Text Box 46"/>
          <p:cNvSpPr txBox="1">
            <a:spLocks noChangeArrowheads="1"/>
          </p:cNvSpPr>
          <p:nvPr/>
        </p:nvSpPr>
        <p:spPr bwMode="auto">
          <a:xfrm>
            <a:off x="655320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7" name="Text Box 47"/>
          <p:cNvSpPr txBox="1">
            <a:spLocks noChangeArrowheads="1"/>
          </p:cNvSpPr>
          <p:nvPr/>
        </p:nvSpPr>
        <p:spPr bwMode="auto">
          <a:xfrm>
            <a:off x="6696075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8" name="Text Box 48"/>
          <p:cNvSpPr txBox="1">
            <a:spLocks noChangeArrowheads="1"/>
          </p:cNvSpPr>
          <p:nvPr/>
        </p:nvSpPr>
        <p:spPr bwMode="auto">
          <a:xfrm>
            <a:off x="6696075" y="14478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9" name="Text Box 49"/>
          <p:cNvSpPr txBox="1">
            <a:spLocks noChangeArrowheads="1"/>
          </p:cNvSpPr>
          <p:nvPr/>
        </p:nvSpPr>
        <p:spPr bwMode="auto">
          <a:xfrm>
            <a:off x="6705600" y="173355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0" name="Text Box 50"/>
          <p:cNvSpPr txBox="1">
            <a:spLocks noChangeArrowheads="1"/>
          </p:cNvSpPr>
          <p:nvPr/>
        </p:nvSpPr>
        <p:spPr bwMode="auto">
          <a:xfrm>
            <a:off x="6838950" y="173355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1" name="Text Box 51"/>
          <p:cNvSpPr txBox="1">
            <a:spLocks noChangeArrowheads="1"/>
          </p:cNvSpPr>
          <p:nvPr/>
        </p:nvSpPr>
        <p:spPr bwMode="auto">
          <a:xfrm>
            <a:off x="6838950" y="20193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2" name="Text Box 52"/>
          <p:cNvSpPr txBox="1">
            <a:spLocks noChangeArrowheads="1"/>
          </p:cNvSpPr>
          <p:nvPr/>
        </p:nvSpPr>
        <p:spPr bwMode="auto">
          <a:xfrm>
            <a:off x="683895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3" name="Text Box 53"/>
          <p:cNvSpPr txBox="1">
            <a:spLocks noChangeArrowheads="1"/>
          </p:cNvSpPr>
          <p:nvPr/>
        </p:nvSpPr>
        <p:spPr bwMode="auto">
          <a:xfrm>
            <a:off x="697230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4" name="Text Box 54"/>
          <p:cNvSpPr txBox="1">
            <a:spLocks noChangeArrowheads="1"/>
          </p:cNvSpPr>
          <p:nvPr/>
        </p:nvSpPr>
        <p:spPr bwMode="auto">
          <a:xfrm>
            <a:off x="710565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5" name="Text Box 55"/>
          <p:cNvSpPr txBox="1">
            <a:spLocks noChangeArrowheads="1"/>
          </p:cNvSpPr>
          <p:nvPr/>
        </p:nvSpPr>
        <p:spPr bwMode="auto">
          <a:xfrm>
            <a:off x="7105650" y="14478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6" name="Text Box 56"/>
          <p:cNvSpPr txBox="1">
            <a:spLocks noChangeArrowheads="1"/>
          </p:cNvSpPr>
          <p:nvPr/>
        </p:nvSpPr>
        <p:spPr bwMode="auto">
          <a:xfrm>
            <a:off x="7105650" y="172402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7" name="Text Box 57"/>
          <p:cNvSpPr txBox="1">
            <a:spLocks noChangeArrowheads="1"/>
          </p:cNvSpPr>
          <p:nvPr/>
        </p:nvSpPr>
        <p:spPr bwMode="auto">
          <a:xfrm>
            <a:off x="7115175" y="20097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8" name="Text Box 58"/>
          <p:cNvSpPr txBox="1">
            <a:spLocks noChangeArrowheads="1"/>
          </p:cNvSpPr>
          <p:nvPr/>
        </p:nvSpPr>
        <p:spPr bwMode="auto">
          <a:xfrm>
            <a:off x="7105650" y="22764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9" name="Text Box 59"/>
          <p:cNvSpPr txBox="1">
            <a:spLocks noChangeArrowheads="1"/>
          </p:cNvSpPr>
          <p:nvPr/>
        </p:nvSpPr>
        <p:spPr bwMode="auto">
          <a:xfrm>
            <a:off x="7096125" y="25527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20" name="Text Box 60"/>
          <p:cNvSpPr txBox="1">
            <a:spLocks noChangeArrowheads="1"/>
          </p:cNvSpPr>
          <p:nvPr/>
        </p:nvSpPr>
        <p:spPr bwMode="auto">
          <a:xfrm>
            <a:off x="7115175" y="282892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21" name="Text Box 61"/>
          <p:cNvSpPr txBox="1">
            <a:spLocks noChangeArrowheads="1"/>
          </p:cNvSpPr>
          <p:nvPr/>
        </p:nvSpPr>
        <p:spPr bwMode="auto">
          <a:xfrm>
            <a:off x="7124700" y="31242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7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7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7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7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7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7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7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7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7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7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7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7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7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57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7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57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7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57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7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7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57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57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5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57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57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57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57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57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7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57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57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57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57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57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87" grpId="0"/>
      <p:bldP spid="757788" grpId="0"/>
      <p:bldP spid="757789" grpId="0"/>
      <p:bldP spid="757790" grpId="0"/>
      <p:bldP spid="757791" grpId="0"/>
      <p:bldP spid="757792" grpId="0"/>
      <p:bldP spid="757793" grpId="0"/>
      <p:bldP spid="757794" grpId="0"/>
      <p:bldP spid="757795" grpId="0"/>
      <p:bldP spid="757796" grpId="0"/>
      <p:bldP spid="757797" grpId="0"/>
      <p:bldP spid="757798" grpId="0"/>
      <p:bldP spid="757799" grpId="0"/>
      <p:bldP spid="757800" grpId="0"/>
      <p:bldP spid="757801" grpId="0"/>
      <p:bldP spid="757802" grpId="0"/>
      <p:bldP spid="757803" grpId="0"/>
      <p:bldP spid="757804" grpId="0"/>
      <p:bldP spid="757805" grpId="0"/>
      <p:bldP spid="757806" grpId="0"/>
      <p:bldP spid="757807" grpId="0"/>
      <p:bldP spid="757808" grpId="0"/>
      <p:bldP spid="757809" grpId="0"/>
      <p:bldP spid="757810" grpId="0"/>
      <p:bldP spid="757811" grpId="0"/>
      <p:bldP spid="757812" grpId="0"/>
      <p:bldP spid="757813" grpId="0"/>
      <p:bldP spid="757814" grpId="0"/>
      <p:bldP spid="757815" grpId="0"/>
      <p:bldP spid="757816" grpId="0"/>
      <p:bldP spid="757817" grpId="0"/>
      <p:bldP spid="757818" grpId="0"/>
      <p:bldP spid="757819" grpId="0"/>
      <p:bldP spid="757820" grpId="0"/>
      <p:bldP spid="75782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EF9B-8737-4320-AEC5-453FDFE43D59}" type="slidenum">
              <a:rPr lang="en-US"/>
              <a:pPr/>
              <a:t>69</a:t>
            </a:fld>
            <a:endParaRPr lang="en-US"/>
          </a:p>
        </p:txBody>
      </p:sp>
      <p:sp>
        <p:nvSpPr>
          <p:cNvPr id="768015" name="Text Box 15"/>
          <p:cNvSpPr txBox="1">
            <a:spLocks noChangeArrowheads="1"/>
          </p:cNvSpPr>
          <p:nvPr/>
        </p:nvSpPr>
        <p:spPr bwMode="auto">
          <a:xfrm>
            <a:off x="1707103" y="3989518"/>
            <a:ext cx="5781513" cy="2708434"/>
          </a:xfrm>
          <a:prstGeom prst="rect">
            <a:avLst/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GameBoard</a:t>
            </a:r>
            <a:r>
              <a:rPr lang="en-US" dirty="0"/>
              <a:t> b;</a:t>
            </a:r>
          </a:p>
          <a:p>
            <a:pPr algn="l"/>
            <a:br>
              <a:rPr lang="en-US" sz="800" dirty="0"/>
            </a:br>
            <a:r>
              <a:rPr lang="en-US" dirty="0"/>
              <a:t>while (!</a:t>
            </a:r>
            <a:r>
              <a:rPr lang="en-US" dirty="0" err="1"/>
              <a:t>gameIsOver</a:t>
            </a:r>
            <a:r>
              <a:rPr lang="en-US" dirty="0"/>
              <a:t>())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move = </a:t>
            </a:r>
            <a:r>
              <a:rPr lang="en-US" dirty="0" err="1"/>
              <a:t>pickMoveForX</a:t>
            </a:r>
            <a:r>
              <a:rPr lang="en-US" dirty="0"/>
              <a:t>();  // computer AI  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(‘X’, move);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  move = </a:t>
            </a:r>
            <a:r>
              <a:rPr lang="en-US" dirty="0" err="1"/>
              <a:t>GetHumanMove</a:t>
            </a:r>
            <a:r>
              <a:rPr lang="en-US" dirty="0"/>
              <a:t>(); // human prompt for O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(‘O’, move);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60" name="Text Box 4"/>
          <p:cNvSpPr txBox="1">
            <a:spLocks noChangeArrowheads="1"/>
          </p:cNvSpPr>
          <p:nvPr/>
        </p:nvSpPr>
        <p:spPr bwMode="auto">
          <a:xfrm>
            <a:off x="190164" y="702387"/>
            <a:ext cx="5386553" cy="3023905"/>
          </a:xfrm>
          <a:prstGeom prst="rect">
            <a:avLst/>
          </a:prstGeom>
          <a:solidFill>
            <a:srgbClr val="FFF2E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bool </a:t>
            </a:r>
            <a:r>
              <a:rPr lang="en-US" dirty="0" err="1"/>
              <a:t>gameIsOver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if (X has three in a row)   // X wins</a:t>
            </a:r>
          </a:p>
          <a:p>
            <a:pPr algn="l"/>
            <a:r>
              <a:rPr lang="en-US" dirty="0"/>
              <a:t>      return true;</a:t>
            </a:r>
          </a:p>
          <a:p>
            <a:pPr algn="l"/>
            <a:r>
              <a:rPr lang="en-US" dirty="0"/>
              <a:t>   if (O has three in a row)  // O wins</a:t>
            </a:r>
          </a:p>
          <a:p>
            <a:pPr algn="l"/>
            <a:r>
              <a:rPr lang="en-US" dirty="0"/>
              <a:t>      return true;</a:t>
            </a:r>
          </a:p>
          <a:p>
            <a:pPr algn="l"/>
            <a:r>
              <a:rPr lang="en-US" dirty="0"/>
              <a:t>   if (all squares are filled)  // tie game</a:t>
            </a:r>
          </a:p>
          <a:p>
            <a:pPr algn="l"/>
            <a:r>
              <a:rPr lang="en-US" dirty="0"/>
              <a:t>      return true;</a:t>
            </a:r>
            <a:br>
              <a:rPr lang="en-US" dirty="0"/>
            </a:br>
            <a:endParaRPr lang="en-US" sz="1050" dirty="0"/>
          </a:p>
          <a:p>
            <a:pPr algn="l"/>
            <a:r>
              <a:rPr lang="en-US" dirty="0"/>
              <a:t>  return false;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-529432" y="-228600"/>
            <a:ext cx="6487207" cy="1143000"/>
          </a:xfrm>
        </p:spPr>
        <p:txBody>
          <a:bodyPr/>
          <a:lstStyle/>
          <a:p>
            <a:r>
              <a:rPr lang="en-US" sz="2800" dirty="0"/>
              <a:t>Writing a </a:t>
            </a:r>
            <a:r>
              <a:rPr lang="en-US" sz="2800" dirty="0" err="1"/>
              <a:t>TicTacToe</a:t>
            </a:r>
            <a:r>
              <a:rPr lang="en-US" sz="2800" dirty="0"/>
              <a:t> Player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49101" y="567415"/>
            <a:ext cx="3160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Have you ever wondered how to build an intelligent </a:t>
            </a:r>
            <a:r>
              <a:rPr lang="en-US" sz="2000" dirty="0">
                <a:solidFill>
                  <a:srgbClr val="CC00FF"/>
                </a:solidFill>
              </a:rPr>
              <a:t>chess player</a:t>
            </a:r>
            <a:r>
              <a:rPr lang="en-US" sz="2000" dirty="0"/>
              <a:t>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49101" y="1846304"/>
            <a:ext cx="3160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Let’s learn how – but for simplicity, we’ll look at </a:t>
            </a:r>
            <a:r>
              <a:rPr lang="en-US" sz="2000" dirty="0" err="1">
                <a:solidFill>
                  <a:srgbClr val="CC00FF"/>
                </a:solidFill>
              </a:rPr>
              <a:t>TicTacToe</a:t>
            </a:r>
            <a:r>
              <a:rPr lang="en-US" sz="2000" dirty="0"/>
              <a:t>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4932" r="45171" b="86839"/>
          <a:stretch/>
        </p:blipFill>
        <p:spPr>
          <a:xfrm>
            <a:off x="6800648" y="2967777"/>
            <a:ext cx="1060961" cy="90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15" grpId="0" uiExpand="1" build="p" animBg="1"/>
      <p:bldP spid="60" grpId="0" uiExpand="1" build="p" animBg="1"/>
      <p:bldP spid="60" grpId="1" build="allAtOnce" animBg="1"/>
      <p:bldP spid="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3986-B98B-4D5B-81B2-62AE6B1ED68B}" type="slidenum">
              <a:rPr lang="en-US"/>
              <a:pPr/>
              <a:t>7</a:t>
            </a:fld>
            <a:endParaRPr lang="en-US"/>
          </a:p>
        </p:txBody>
      </p:sp>
      <p:grpSp>
        <p:nvGrpSpPr>
          <p:cNvPr id="800877" name="Group 109"/>
          <p:cNvGrpSpPr>
            <a:grpSpLocks/>
          </p:cNvGrpSpPr>
          <p:nvPr/>
        </p:nvGrpSpPr>
        <p:grpSpPr bwMode="auto">
          <a:xfrm>
            <a:off x="2873375" y="704850"/>
            <a:ext cx="3046413" cy="2614613"/>
            <a:chOff x="1810" y="444"/>
            <a:chExt cx="1919" cy="1647"/>
          </a:xfrm>
        </p:grpSpPr>
        <p:pic>
          <p:nvPicPr>
            <p:cNvPr id="800840" name="Picture 7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2" y="444"/>
              <a:ext cx="242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0841" name="Picture 7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2" y="768"/>
              <a:ext cx="306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0842" name="Picture 7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58" y="787"/>
              <a:ext cx="203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0843" name="Picture 7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4" r="29091"/>
            <a:stretch>
              <a:fillRect/>
            </a:stretch>
          </p:blipFill>
          <p:spPr bwMode="auto">
            <a:xfrm>
              <a:off x="1978" y="1107"/>
              <a:ext cx="215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0844" name="Picture 7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4" r="29091"/>
            <a:stretch>
              <a:fillRect/>
            </a:stretch>
          </p:blipFill>
          <p:spPr bwMode="auto">
            <a:xfrm>
              <a:off x="2380" y="1107"/>
              <a:ext cx="215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0845" name="Picture 7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4" r="29091"/>
            <a:stretch>
              <a:fillRect/>
            </a:stretch>
          </p:blipFill>
          <p:spPr bwMode="auto">
            <a:xfrm>
              <a:off x="2968" y="1107"/>
              <a:ext cx="215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0846" name="Picture 7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4" r="29091"/>
            <a:stretch>
              <a:fillRect/>
            </a:stretch>
          </p:blipFill>
          <p:spPr bwMode="auto">
            <a:xfrm>
              <a:off x="3340" y="1107"/>
              <a:ext cx="215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00851" name="Group 83"/>
            <p:cNvGrpSpPr>
              <a:grpSpLocks/>
            </p:cNvGrpSpPr>
            <p:nvPr/>
          </p:nvGrpSpPr>
          <p:grpSpPr bwMode="auto">
            <a:xfrm>
              <a:off x="1852" y="1443"/>
              <a:ext cx="845" cy="324"/>
              <a:chOff x="2068" y="1473"/>
              <a:chExt cx="1343" cy="324"/>
            </a:xfrm>
          </p:grpSpPr>
          <p:pic>
            <p:nvPicPr>
              <p:cNvPr id="800847" name="Picture 79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068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48" name="Picture 80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470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49" name="Picture 8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824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50" name="Picture 8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3196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00852" name="Group 84"/>
            <p:cNvGrpSpPr>
              <a:grpSpLocks/>
            </p:cNvGrpSpPr>
            <p:nvPr/>
          </p:nvGrpSpPr>
          <p:grpSpPr bwMode="auto">
            <a:xfrm>
              <a:off x="2848" y="1431"/>
              <a:ext cx="845" cy="324"/>
              <a:chOff x="2068" y="1473"/>
              <a:chExt cx="1343" cy="324"/>
            </a:xfrm>
          </p:grpSpPr>
          <p:pic>
            <p:nvPicPr>
              <p:cNvPr id="800853" name="Picture 85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068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54" name="Picture 86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470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55" name="Picture 87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824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56" name="Picture 88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3196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00857" name="Group 89"/>
            <p:cNvGrpSpPr>
              <a:grpSpLocks/>
            </p:cNvGrpSpPr>
            <p:nvPr/>
          </p:nvGrpSpPr>
          <p:grpSpPr bwMode="auto">
            <a:xfrm>
              <a:off x="1810" y="1755"/>
              <a:ext cx="425" cy="324"/>
              <a:chOff x="2068" y="1473"/>
              <a:chExt cx="1343" cy="324"/>
            </a:xfrm>
          </p:grpSpPr>
          <p:pic>
            <p:nvPicPr>
              <p:cNvPr id="800858" name="Picture 90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068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59" name="Picture 91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470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60" name="Picture 9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824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61" name="Picture 9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3196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00862" name="Group 94"/>
            <p:cNvGrpSpPr>
              <a:grpSpLocks/>
            </p:cNvGrpSpPr>
            <p:nvPr/>
          </p:nvGrpSpPr>
          <p:grpSpPr bwMode="auto">
            <a:xfrm>
              <a:off x="2302" y="1767"/>
              <a:ext cx="425" cy="324"/>
              <a:chOff x="2068" y="1473"/>
              <a:chExt cx="1343" cy="324"/>
            </a:xfrm>
          </p:grpSpPr>
          <p:pic>
            <p:nvPicPr>
              <p:cNvPr id="800863" name="Picture 9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068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64" name="Picture 9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470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65" name="Picture 97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824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66" name="Picture 98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3196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00867" name="Group 99"/>
            <p:cNvGrpSpPr>
              <a:grpSpLocks/>
            </p:cNvGrpSpPr>
            <p:nvPr/>
          </p:nvGrpSpPr>
          <p:grpSpPr bwMode="auto">
            <a:xfrm>
              <a:off x="2812" y="1755"/>
              <a:ext cx="425" cy="324"/>
              <a:chOff x="2068" y="1473"/>
              <a:chExt cx="1343" cy="324"/>
            </a:xfrm>
          </p:grpSpPr>
          <p:pic>
            <p:nvPicPr>
              <p:cNvPr id="800868" name="Picture 100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068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69" name="Picture 101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470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70" name="Picture 10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824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71" name="Picture 10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3196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00872" name="Group 104"/>
            <p:cNvGrpSpPr>
              <a:grpSpLocks/>
            </p:cNvGrpSpPr>
            <p:nvPr/>
          </p:nvGrpSpPr>
          <p:grpSpPr bwMode="auto">
            <a:xfrm>
              <a:off x="3304" y="1767"/>
              <a:ext cx="425" cy="324"/>
              <a:chOff x="2068" y="1473"/>
              <a:chExt cx="1343" cy="324"/>
            </a:xfrm>
          </p:grpSpPr>
          <p:pic>
            <p:nvPicPr>
              <p:cNvPr id="800873" name="Picture 10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068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74" name="Picture 10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470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75" name="Picture 107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824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76" name="Picture 108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3196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80077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1447800"/>
            <a:ext cx="13620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0771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5257800"/>
            <a:ext cx="1600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077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“The Lazy Person’s Sort”</a:t>
            </a:r>
          </a:p>
        </p:txBody>
      </p:sp>
      <p:sp>
        <p:nvSpPr>
          <p:cNvPr id="800773" name="Text Box 5"/>
          <p:cNvSpPr txBox="1">
            <a:spLocks noChangeArrowheads="1"/>
          </p:cNvSpPr>
          <p:nvPr/>
        </p:nvSpPr>
        <p:spPr bwMode="auto">
          <a:xfrm>
            <a:off x="838200" y="3581400"/>
            <a:ext cx="7696200" cy="1498600"/>
          </a:xfrm>
          <a:prstGeom prst="rect">
            <a:avLst/>
          </a:prstGeom>
          <a:solidFill>
            <a:srgbClr val="EB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Lazy Person’s Sort:</a:t>
            </a:r>
          </a:p>
          <a:p>
            <a:pPr algn="l"/>
            <a:r>
              <a:rPr lang="en-US" dirty="0"/>
              <a:t>  Split the cards into two roughly-equal piles</a:t>
            </a:r>
          </a:p>
          <a:p>
            <a:pPr algn="l"/>
            <a:r>
              <a:rPr lang="en-US" dirty="0"/>
              <a:t>  Hand one pile </a:t>
            </a:r>
            <a:r>
              <a:rPr lang="en-US"/>
              <a:t>to nerdy </a:t>
            </a:r>
            <a:r>
              <a:rPr lang="en-US" dirty="0"/>
              <a:t>student A and ask them to sort it</a:t>
            </a:r>
          </a:p>
          <a:p>
            <a:pPr algn="l"/>
            <a:r>
              <a:rPr lang="en-US" dirty="0"/>
              <a:t>  Hand the other pile </a:t>
            </a:r>
            <a:r>
              <a:rPr lang="en-US"/>
              <a:t>to nerdy </a:t>
            </a:r>
            <a:r>
              <a:rPr lang="en-US" dirty="0"/>
              <a:t>student B and ask them to sort it</a:t>
            </a:r>
          </a:p>
          <a:p>
            <a:pPr algn="l"/>
            <a:r>
              <a:rPr lang="en-US" dirty="0"/>
              <a:t>  Take the two sorted piles and merge them into a single sorted pile</a:t>
            </a:r>
          </a:p>
        </p:txBody>
      </p:sp>
      <p:pic>
        <p:nvPicPr>
          <p:cNvPr id="80077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1864" y="5257800"/>
            <a:ext cx="106883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00796" name="Group 28"/>
          <p:cNvGrpSpPr>
            <a:grpSpLocks/>
          </p:cNvGrpSpPr>
          <p:nvPr/>
        </p:nvGrpSpPr>
        <p:grpSpPr bwMode="auto">
          <a:xfrm>
            <a:off x="533400" y="1295400"/>
            <a:ext cx="1752600" cy="914400"/>
            <a:chOff x="144" y="528"/>
            <a:chExt cx="1104" cy="576"/>
          </a:xfrm>
        </p:grpSpPr>
        <p:pic>
          <p:nvPicPr>
            <p:cNvPr id="800797" name="Picture 2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0798" name="Text Box 30"/>
            <p:cNvSpPr txBox="1">
              <a:spLocks noChangeArrowheads="1"/>
            </p:cNvSpPr>
            <p:nvPr/>
          </p:nvSpPr>
          <p:spPr bwMode="auto">
            <a:xfrm>
              <a:off x="426" y="666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   17</a:t>
              </a:r>
            </a:p>
          </p:txBody>
        </p:sp>
      </p:grpSp>
      <p:grpSp>
        <p:nvGrpSpPr>
          <p:cNvPr id="800799" name="Group 31"/>
          <p:cNvGrpSpPr>
            <a:grpSpLocks/>
          </p:cNvGrpSpPr>
          <p:nvPr/>
        </p:nvGrpSpPr>
        <p:grpSpPr bwMode="auto">
          <a:xfrm>
            <a:off x="504825" y="1143000"/>
            <a:ext cx="1752600" cy="914400"/>
            <a:chOff x="144" y="528"/>
            <a:chExt cx="1104" cy="576"/>
          </a:xfrm>
        </p:grpSpPr>
        <p:pic>
          <p:nvPicPr>
            <p:cNvPr id="800800" name="Picture 3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0801" name="Text Box 33"/>
            <p:cNvSpPr txBox="1">
              <a:spLocks noChangeArrowheads="1"/>
            </p:cNvSpPr>
            <p:nvPr/>
          </p:nvSpPr>
          <p:spPr bwMode="auto">
            <a:xfrm>
              <a:off x="426" y="666"/>
              <a:ext cx="5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61492</a:t>
              </a:r>
            </a:p>
          </p:txBody>
        </p:sp>
      </p:grpSp>
      <p:grpSp>
        <p:nvGrpSpPr>
          <p:cNvPr id="800802" name="Group 34"/>
          <p:cNvGrpSpPr>
            <a:grpSpLocks/>
          </p:cNvGrpSpPr>
          <p:nvPr/>
        </p:nvGrpSpPr>
        <p:grpSpPr bwMode="auto">
          <a:xfrm>
            <a:off x="485775" y="1000125"/>
            <a:ext cx="1752600" cy="914400"/>
            <a:chOff x="144" y="528"/>
            <a:chExt cx="1104" cy="576"/>
          </a:xfrm>
        </p:grpSpPr>
        <p:pic>
          <p:nvPicPr>
            <p:cNvPr id="800803" name="Picture 3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0804" name="Text Box 36"/>
            <p:cNvSpPr txBox="1">
              <a:spLocks noChangeArrowheads="1"/>
            </p:cNvSpPr>
            <p:nvPr/>
          </p:nvSpPr>
          <p:spPr bwMode="auto">
            <a:xfrm>
              <a:off x="426" y="666"/>
              <a:ext cx="4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2774</a:t>
              </a:r>
            </a:p>
          </p:txBody>
        </p:sp>
      </p:grpSp>
      <p:grpSp>
        <p:nvGrpSpPr>
          <p:cNvPr id="800805" name="Group 37"/>
          <p:cNvGrpSpPr>
            <a:grpSpLocks/>
          </p:cNvGrpSpPr>
          <p:nvPr/>
        </p:nvGrpSpPr>
        <p:grpSpPr bwMode="auto">
          <a:xfrm>
            <a:off x="466725" y="866775"/>
            <a:ext cx="1752600" cy="914400"/>
            <a:chOff x="144" y="528"/>
            <a:chExt cx="1104" cy="576"/>
          </a:xfrm>
        </p:grpSpPr>
        <p:pic>
          <p:nvPicPr>
            <p:cNvPr id="800806" name="Picture 38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0807" name="Text Box 39"/>
            <p:cNvSpPr txBox="1">
              <a:spLocks noChangeArrowheads="1"/>
            </p:cNvSpPr>
            <p:nvPr/>
          </p:nvSpPr>
          <p:spPr bwMode="auto">
            <a:xfrm>
              <a:off x="426" y="666"/>
              <a:ext cx="5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99322</a:t>
              </a:r>
            </a:p>
          </p:txBody>
        </p:sp>
      </p:grpSp>
      <p:grpSp>
        <p:nvGrpSpPr>
          <p:cNvPr id="800820" name="Group 52"/>
          <p:cNvGrpSpPr>
            <a:grpSpLocks/>
          </p:cNvGrpSpPr>
          <p:nvPr/>
        </p:nvGrpSpPr>
        <p:grpSpPr bwMode="auto">
          <a:xfrm>
            <a:off x="3514725" y="4448175"/>
            <a:ext cx="619125" cy="366713"/>
            <a:chOff x="2190" y="3792"/>
            <a:chExt cx="390" cy="207"/>
          </a:xfrm>
        </p:grpSpPr>
        <p:sp>
          <p:nvSpPr>
            <p:cNvPr id="800812" name="Rectangle 44"/>
            <p:cNvSpPr>
              <a:spLocks noChangeArrowheads="1"/>
            </p:cNvSpPr>
            <p:nvPr/>
          </p:nvSpPr>
          <p:spPr bwMode="auto">
            <a:xfrm>
              <a:off x="2190" y="3792"/>
              <a:ext cx="384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0813" name="Text Box 45"/>
            <p:cNvSpPr txBox="1">
              <a:spLocks noChangeArrowheads="1"/>
            </p:cNvSpPr>
            <p:nvPr/>
          </p:nvSpPr>
          <p:spPr bwMode="auto">
            <a:xfrm>
              <a:off x="2208" y="3792"/>
              <a:ext cx="372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hot</a:t>
              </a:r>
            </a:p>
          </p:txBody>
        </p:sp>
      </p:grpSp>
      <p:grpSp>
        <p:nvGrpSpPr>
          <p:cNvPr id="800821" name="Group 53"/>
          <p:cNvGrpSpPr>
            <a:grpSpLocks/>
          </p:cNvGrpSpPr>
          <p:nvPr/>
        </p:nvGrpSpPr>
        <p:grpSpPr bwMode="auto">
          <a:xfrm>
            <a:off x="5000625" y="4167188"/>
            <a:ext cx="3513138" cy="366712"/>
            <a:chOff x="3150" y="2625"/>
            <a:chExt cx="2213" cy="231"/>
          </a:xfrm>
        </p:grpSpPr>
        <p:sp>
          <p:nvSpPr>
            <p:cNvPr id="800816" name="Rectangle 48"/>
            <p:cNvSpPr>
              <a:spLocks noChangeArrowheads="1"/>
            </p:cNvSpPr>
            <p:nvPr/>
          </p:nvSpPr>
          <p:spPr bwMode="auto">
            <a:xfrm>
              <a:off x="3168" y="2640"/>
              <a:ext cx="2112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0817" name="Text Box 49"/>
            <p:cNvSpPr txBox="1">
              <a:spLocks noChangeArrowheads="1"/>
            </p:cNvSpPr>
            <p:nvPr/>
          </p:nvSpPr>
          <p:spPr bwMode="auto">
            <a:xfrm>
              <a:off x="3150" y="2625"/>
              <a:ext cx="22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say “do the Lazy Person’s Sort”</a:t>
              </a:r>
            </a:p>
          </p:txBody>
        </p:sp>
      </p:grpSp>
      <p:grpSp>
        <p:nvGrpSpPr>
          <p:cNvPr id="800822" name="Group 54"/>
          <p:cNvGrpSpPr>
            <a:grpSpLocks/>
          </p:cNvGrpSpPr>
          <p:nvPr/>
        </p:nvGrpSpPr>
        <p:grpSpPr bwMode="auto">
          <a:xfrm>
            <a:off x="5659438" y="4429125"/>
            <a:ext cx="3513137" cy="366713"/>
            <a:chOff x="3150" y="2625"/>
            <a:chExt cx="2213" cy="231"/>
          </a:xfrm>
        </p:grpSpPr>
        <p:sp>
          <p:nvSpPr>
            <p:cNvPr id="800823" name="Rectangle 55"/>
            <p:cNvSpPr>
              <a:spLocks noChangeArrowheads="1"/>
            </p:cNvSpPr>
            <p:nvPr/>
          </p:nvSpPr>
          <p:spPr bwMode="auto">
            <a:xfrm>
              <a:off x="3168" y="2640"/>
              <a:ext cx="2112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0824" name="Text Box 56"/>
            <p:cNvSpPr txBox="1">
              <a:spLocks noChangeArrowheads="1"/>
            </p:cNvSpPr>
            <p:nvPr/>
          </p:nvSpPr>
          <p:spPr bwMode="auto">
            <a:xfrm>
              <a:off x="3150" y="2625"/>
              <a:ext cx="22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say “do the Lazy Person’s Sort”</a:t>
              </a:r>
            </a:p>
          </p:txBody>
        </p:sp>
      </p:grpSp>
      <p:sp>
        <p:nvSpPr>
          <p:cNvPr id="800825" name="AutoShape 57"/>
          <p:cNvSpPr>
            <a:spLocks noChangeArrowheads="1"/>
          </p:cNvSpPr>
          <p:nvPr/>
        </p:nvSpPr>
        <p:spPr bwMode="auto">
          <a:xfrm>
            <a:off x="4419600" y="5029200"/>
            <a:ext cx="2819400" cy="762000"/>
          </a:xfrm>
          <a:prstGeom prst="wedgeRoundRectCallout">
            <a:avLst>
              <a:gd name="adj1" fmla="val 74157"/>
              <a:gd name="adj2" fmla="val 37917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Oh yeah… One more thing.</a:t>
            </a:r>
          </a:p>
        </p:txBody>
      </p:sp>
      <p:sp>
        <p:nvSpPr>
          <p:cNvPr id="800826" name="AutoShape 58"/>
          <p:cNvSpPr>
            <a:spLocks noChangeArrowheads="1"/>
          </p:cNvSpPr>
          <p:nvPr/>
        </p:nvSpPr>
        <p:spPr bwMode="auto">
          <a:xfrm>
            <a:off x="1219200" y="5029200"/>
            <a:ext cx="3190875" cy="1828800"/>
          </a:xfrm>
          <a:prstGeom prst="wedgeRoundRectCallout">
            <a:avLst>
              <a:gd name="adj1" fmla="val -69255"/>
              <a:gd name="adj2" fmla="val -17532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You’re a genius! So now all each person has to do is </a:t>
            </a:r>
            <a:r>
              <a:rPr lang="en-US">
                <a:solidFill>
                  <a:srgbClr val="FF0000"/>
                </a:solidFill>
              </a:rPr>
              <a:t>split their pile in two,</a:t>
            </a:r>
            <a:endParaRPr lang="en-US"/>
          </a:p>
          <a:p>
            <a:r>
              <a:rPr lang="en-US">
                <a:solidFill>
                  <a:schemeClr val="accent2"/>
                </a:solidFill>
              </a:rPr>
              <a:t>hand each one to someone else</a:t>
            </a:r>
            <a:r>
              <a:rPr lang="en-US"/>
              <a:t> and then finally </a:t>
            </a:r>
            <a:r>
              <a:rPr lang="en-US">
                <a:solidFill>
                  <a:srgbClr val="006666"/>
                </a:solidFill>
              </a:rPr>
              <a:t>merge the results</a:t>
            </a:r>
            <a:r>
              <a:rPr lang="en-US"/>
              <a:t>!</a:t>
            </a:r>
          </a:p>
        </p:txBody>
      </p:sp>
      <p:sp>
        <p:nvSpPr>
          <p:cNvPr id="800827" name="AutoShape 59"/>
          <p:cNvSpPr>
            <a:spLocks noChangeArrowheads="1"/>
          </p:cNvSpPr>
          <p:nvPr/>
        </p:nvSpPr>
        <p:spPr bwMode="auto">
          <a:xfrm>
            <a:off x="4572000" y="5181600"/>
            <a:ext cx="2819400" cy="1514475"/>
          </a:xfrm>
          <a:prstGeom prst="wedgeRoundRectCallout">
            <a:avLst>
              <a:gd name="adj1" fmla="val 74157"/>
              <a:gd name="adj2" fmla="val -11426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Correctamundo.</a:t>
            </a:r>
          </a:p>
          <a:p>
            <a:endParaRPr lang="en-US" sz="1000"/>
          </a:p>
          <a:p>
            <a:r>
              <a:rPr lang="en-US"/>
              <a:t>And no one person has to do any complex sorting!</a:t>
            </a:r>
          </a:p>
        </p:txBody>
      </p:sp>
      <p:sp>
        <p:nvSpPr>
          <p:cNvPr id="800828" name="AutoShape 60"/>
          <p:cNvSpPr>
            <a:spLocks noChangeArrowheads="1"/>
          </p:cNvSpPr>
          <p:nvPr/>
        </p:nvSpPr>
        <p:spPr bwMode="auto">
          <a:xfrm>
            <a:off x="1219200" y="5029200"/>
            <a:ext cx="2819400" cy="1371600"/>
          </a:xfrm>
          <a:prstGeom prst="wedgeRoundRectCallout">
            <a:avLst>
              <a:gd name="adj1" fmla="val -71792"/>
              <a:gd name="adj2" fmla="val -6713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Isn’t this some kind of Pyramid scheme?</a:t>
            </a:r>
          </a:p>
          <a:p>
            <a:endParaRPr lang="en-US"/>
          </a:p>
          <a:p>
            <a:r>
              <a:rPr lang="en-US"/>
              <a:t>Will it work?</a:t>
            </a:r>
          </a:p>
        </p:txBody>
      </p:sp>
      <p:sp>
        <p:nvSpPr>
          <p:cNvPr id="800830" name="AutoShape 62"/>
          <p:cNvSpPr>
            <a:spLocks noChangeArrowheads="1"/>
          </p:cNvSpPr>
          <p:nvPr/>
        </p:nvSpPr>
        <p:spPr bwMode="auto">
          <a:xfrm>
            <a:off x="4038600" y="3429000"/>
            <a:ext cx="3352800" cy="2819400"/>
          </a:xfrm>
          <a:prstGeom prst="wedgeRoundRectCallout">
            <a:avLst>
              <a:gd name="adj1" fmla="val 70315"/>
              <a:gd name="adj2" fmla="val 32884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Well, it worked for Carey.</a:t>
            </a:r>
          </a:p>
          <a:p>
            <a:endParaRPr lang="en-US"/>
          </a:p>
          <a:p>
            <a:r>
              <a:rPr lang="en-US"/>
              <a:t>Why can’t we use exactly the same process he did with our piles?</a:t>
            </a:r>
          </a:p>
          <a:p>
            <a:endParaRPr lang="en-US"/>
          </a:p>
          <a:p>
            <a:r>
              <a:rPr lang="en-US"/>
              <a:t>And the students we give each half of our piles to can do the same thing too!</a:t>
            </a:r>
          </a:p>
        </p:txBody>
      </p:sp>
      <p:pic>
        <p:nvPicPr>
          <p:cNvPr id="800831" name="Picture 63" descr="MC900436244[1]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4267200"/>
            <a:ext cx="1016000" cy="94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0833" name="AutoShape 65"/>
          <p:cNvSpPr>
            <a:spLocks noChangeArrowheads="1"/>
          </p:cNvSpPr>
          <p:nvPr/>
        </p:nvSpPr>
        <p:spPr bwMode="auto">
          <a:xfrm>
            <a:off x="5410200" y="4572000"/>
            <a:ext cx="2667000" cy="914400"/>
          </a:xfrm>
          <a:prstGeom prst="wedgeRoundRectCallout">
            <a:avLst>
              <a:gd name="adj1" fmla="val 55537"/>
              <a:gd name="adj2" fmla="val 97222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Then we can blow this joint and go play </a:t>
            </a:r>
            <a:r>
              <a:rPr lang="en-US">
                <a:solidFill>
                  <a:srgbClr val="FF0000"/>
                </a:solidFill>
              </a:rPr>
              <a:t>StarCraft</a:t>
            </a:r>
            <a:r>
              <a:rPr lang="en-US"/>
              <a:t>!</a:t>
            </a:r>
          </a:p>
        </p:txBody>
      </p:sp>
      <p:sp>
        <p:nvSpPr>
          <p:cNvPr id="800834" name="AutoShape 66"/>
          <p:cNvSpPr>
            <a:spLocks noChangeArrowheads="1"/>
          </p:cNvSpPr>
          <p:nvPr/>
        </p:nvSpPr>
        <p:spPr bwMode="auto">
          <a:xfrm>
            <a:off x="4191000" y="762000"/>
            <a:ext cx="3276600" cy="1219200"/>
          </a:xfrm>
          <a:prstGeom prst="wedgeRoundRectCallout">
            <a:avLst>
              <a:gd name="adj1" fmla="val 54505"/>
              <a:gd name="adj2" fmla="val 85417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Very clever, students.</a:t>
            </a:r>
          </a:p>
          <a:p>
            <a:endParaRPr lang="en-US" sz="1000" dirty="0"/>
          </a:p>
          <a:p>
            <a:r>
              <a:rPr lang="en-US" dirty="0"/>
              <a:t>But your approach has one </a:t>
            </a:r>
            <a:r>
              <a:rPr lang="en-US" dirty="0">
                <a:solidFill>
                  <a:srgbClr val="FF0000"/>
                </a:solidFill>
              </a:rPr>
              <a:t>flaw</a:t>
            </a:r>
            <a:r>
              <a:rPr lang="en-US" dirty="0"/>
              <a:t>, can you see it?</a:t>
            </a:r>
          </a:p>
        </p:txBody>
      </p:sp>
      <p:sp>
        <p:nvSpPr>
          <p:cNvPr id="800835" name="AutoShape 67"/>
          <p:cNvSpPr>
            <a:spLocks noChangeArrowheads="1"/>
          </p:cNvSpPr>
          <p:nvPr/>
        </p:nvSpPr>
        <p:spPr bwMode="auto">
          <a:xfrm>
            <a:off x="0" y="514350"/>
            <a:ext cx="4257675" cy="2381250"/>
          </a:xfrm>
          <a:prstGeom prst="wedgeRoundRectCallout">
            <a:avLst>
              <a:gd name="adj1" fmla="val -39148"/>
              <a:gd name="adj2" fmla="val 148532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I think I see it…</a:t>
            </a:r>
          </a:p>
          <a:p>
            <a:endParaRPr lang="en-US" sz="1000" dirty="0"/>
          </a:p>
          <a:p>
            <a:r>
              <a:rPr lang="en-US" dirty="0"/>
              <a:t>The algorithm isn’t complete… What happens when a </a:t>
            </a:r>
            <a:r>
              <a:rPr lang="en-US" dirty="0">
                <a:solidFill>
                  <a:srgbClr val="FF0000"/>
                </a:solidFill>
              </a:rPr>
              <a:t>person ends up with just a single notecard</a:t>
            </a:r>
            <a:r>
              <a:rPr lang="en-US" dirty="0"/>
              <a:t>.</a:t>
            </a:r>
          </a:p>
          <a:p>
            <a:endParaRPr lang="en-US" sz="1000" dirty="0"/>
          </a:p>
          <a:p>
            <a:r>
              <a:rPr lang="en-US" dirty="0"/>
              <a:t>The algorithm breaks down. How can you split a single card into two equal piles?!!?</a:t>
            </a:r>
          </a:p>
        </p:txBody>
      </p:sp>
      <p:sp>
        <p:nvSpPr>
          <p:cNvPr id="800836" name="AutoShape 68"/>
          <p:cNvSpPr>
            <a:spLocks noChangeArrowheads="1"/>
          </p:cNvSpPr>
          <p:nvPr/>
        </p:nvSpPr>
        <p:spPr bwMode="auto">
          <a:xfrm>
            <a:off x="4191000" y="762000"/>
            <a:ext cx="3276600" cy="1219200"/>
          </a:xfrm>
          <a:prstGeom prst="wedgeRoundRectCallout">
            <a:avLst>
              <a:gd name="adj1" fmla="val 54505"/>
              <a:gd name="adj2" fmla="val 85417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Excellent, Mr. Smallberg.</a:t>
            </a:r>
          </a:p>
          <a:p>
            <a:endParaRPr lang="en-US"/>
          </a:p>
          <a:p>
            <a:r>
              <a:rPr lang="en-US"/>
              <a:t>And do you have a solution?</a:t>
            </a:r>
          </a:p>
        </p:txBody>
      </p:sp>
      <p:sp>
        <p:nvSpPr>
          <p:cNvPr id="800838" name="AutoShape 70"/>
          <p:cNvSpPr>
            <a:spLocks noChangeArrowheads="1"/>
          </p:cNvSpPr>
          <p:nvPr/>
        </p:nvSpPr>
        <p:spPr bwMode="auto">
          <a:xfrm>
            <a:off x="1600200" y="5334000"/>
            <a:ext cx="2743200" cy="762000"/>
          </a:xfrm>
          <a:prstGeom prst="wedgeRoundRectCallout">
            <a:avLst>
              <a:gd name="adj1" fmla="val -85593"/>
              <a:gd name="adj2" fmla="val -8333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 think so.  If you just rewrite it a bit…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0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0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00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00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00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00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00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08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00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008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8008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3000"/>
                                        <p:tgtEl>
                                          <p:spTgt spid="800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00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00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00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008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80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80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80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0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0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0825" grpId="0" animBg="1"/>
      <p:bldP spid="800825" grpId="1" animBg="1"/>
      <p:bldP spid="800826" grpId="0" animBg="1"/>
      <p:bldP spid="800826" grpId="1" animBg="1"/>
      <p:bldP spid="800827" grpId="0" animBg="1"/>
      <p:bldP spid="800827" grpId="1" animBg="1"/>
      <p:bldP spid="800828" grpId="0" animBg="1"/>
      <p:bldP spid="800828" grpId="1" animBg="1"/>
      <p:bldP spid="800830" grpId="0" uiExpand="1" build="p" animBg="1"/>
      <p:bldP spid="800830" grpId="1" build="allAtOnce" animBg="1"/>
      <p:bldP spid="800833" grpId="0" animBg="1"/>
      <p:bldP spid="800833" grpId="1" animBg="1"/>
      <p:bldP spid="800834" grpId="0" animBg="1"/>
      <p:bldP spid="800834" grpId="1" animBg="1"/>
      <p:bldP spid="800835" grpId="0" uiExpand="1" build="p" animBg="1"/>
      <p:bldP spid="800835" grpId="1" build="allAtOnce" animBg="1"/>
      <p:bldP spid="800836" grpId="0" animBg="1"/>
      <p:bldP spid="800836" grpId="1" animBg="1"/>
      <p:bldP spid="800838" grpId="0" animBg="1"/>
      <p:bldP spid="800838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Box 15"/>
          <p:cNvSpPr txBox="1">
            <a:spLocks noChangeArrowheads="1"/>
          </p:cNvSpPr>
          <p:nvPr/>
        </p:nvSpPr>
        <p:spPr bwMode="auto">
          <a:xfrm>
            <a:off x="1707103" y="3989518"/>
            <a:ext cx="5781513" cy="2708434"/>
          </a:xfrm>
          <a:prstGeom prst="rect">
            <a:avLst/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GameBoard</a:t>
            </a:r>
            <a:r>
              <a:rPr lang="en-US" dirty="0"/>
              <a:t> b;</a:t>
            </a:r>
          </a:p>
          <a:p>
            <a:pPr algn="l"/>
            <a:br>
              <a:rPr lang="en-US" sz="800" dirty="0"/>
            </a:br>
            <a:r>
              <a:rPr lang="en-US" dirty="0"/>
              <a:t>while (!</a:t>
            </a:r>
            <a:r>
              <a:rPr lang="en-US" dirty="0" err="1"/>
              <a:t>gameIsOver</a:t>
            </a:r>
            <a:r>
              <a:rPr lang="en-US" dirty="0"/>
              <a:t>())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move = </a:t>
            </a:r>
            <a:r>
              <a:rPr lang="en-US" dirty="0" err="1"/>
              <a:t>pickMoveForX</a:t>
            </a:r>
            <a:r>
              <a:rPr lang="en-US" dirty="0"/>
              <a:t>();  // computer AI  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(‘X’, move);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  move = </a:t>
            </a:r>
            <a:r>
              <a:rPr lang="en-US" dirty="0" err="1"/>
              <a:t>GetHumanMove</a:t>
            </a:r>
            <a:r>
              <a:rPr lang="en-US" dirty="0"/>
              <a:t>(); // human prompt for O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(‘O’, move);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EF9B-8737-4320-AEC5-453FDFE43D59}" type="slidenum">
              <a:rPr lang="en-US"/>
              <a:pPr/>
              <a:t>70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683741" y="224812"/>
            <a:ext cx="950225" cy="899627"/>
            <a:chOff x="3026798" y="1045769"/>
            <a:chExt cx="1141484" cy="1132797"/>
          </a:xfrm>
        </p:grpSpPr>
        <p:sp>
          <p:nvSpPr>
            <p:cNvPr id="2" name="Rectangle 1"/>
            <p:cNvSpPr/>
            <p:nvPr/>
          </p:nvSpPr>
          <p:spPr bwMode="auto">
            <a:xfrm>
              <a:off x="3026979" y="104576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3405514" y="104576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3788993" y="104576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3027263" y="142601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3408387" y="142601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3789277" y="142601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3026798" y="1800193"/>
              <a:ext cx="378372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3403476" y="1800193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3789908" y="1800193"/>
              <a:ext cx="378374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76" name="Line 34"/>
          <p:cNvSpPr>
            <a:spLocks noChangeShapeType="1"/>
          </p:cNvSpPr>
          <p:nvPr/>
        </p:nvSpPr>
        <p:spPr bwMode="auto">
          <a:xfrm>
            <a:off x="1423123" y="417748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Line 34"/>
          <p:cNvSpPr>
            <a:spLocks noChangeShapeType="1"/>
          </p:cNvSpPr>
          <p:nvPr/>
        </p:nvSpPr>
        <p:spPr bwMode="auto">
          <a:xfrm>
            <a:off x="1396674" y="459570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34"/>
          <p:cNvSpPr>
            <a:spLocks noChangeShapeType="1"/>
          </p:cNvSpPr>
          <p:nvPr/>
        </p:nvSpPr>
        <p:spPr bwMode="auto">
          <a:xfrm>
            <a:off x="1533703" y="513087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010932" y="2341381"/>
            <a:ext cx="2339163" cy="1229599"/>
          </a:xfrm>
          <a:prstGeom prst="wedgeRoundRectCallout">
            <a:avLst>
              <a:gd name="adj1" fmla="val -129162"/>
              <a:gd name="adj2" fmla="val 165594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Computer AI: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X into the upper-left corner.”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0" name="Line 34"/>
          <p:cNvSpPr>
            <a:spLocks noChangeShapeType="1"/>
          </p:cNvSpPr>
          <p:nvPr/>
        </p:nvSpPr>
        <p:spPr bwMode="auto">
          <a:xfrm>
            <a:off x="1537241" y="540023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69344" y="154847"/>
            <a:ext cx="33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2" name="Line 34"/>
          <p:cNvSpPr>
            <a:spLocks noChangeShapeType="1"/>
          </p:cNvSpPr>
          <p:nvPr/>
        </p:nvSpPr>
        <p:spPr bwMode="auto">
          <a:xfrm>
            <a:off x="1540779" y="598858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4900460" y="2695703"/>
            <a:ext cx="2695691" cy="1229599"/>
          </a:xfrm>
          <a:prstGeom prst="wedgeRoundRectCallout">
            <a:avLst>
              <a:gd name="adj1" fmla="val 123743"/>
              <a:gd name="adj2" fmla="val -102410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Human: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O into the middle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4" name="Line 34"/>
          <p:cNvSpPr>
            <a:spLocks noChangeShapeType="1"/>
          </p:cNvSpPr>
          <p:nvPr/>
        </p:nvSpPr>
        <p:spPr bwMode="auto">
          <a:xfrm>
            <a:off x="1544317" y="621542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7982538" y="455195"/>
            <a:ext cx="3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86" name="Line 34"/>
          <p:cNvSpPr>
            <a:spLocks noChangeShapeType="1"/>
          </p:cNvSpPr>
          <p:nvPr/>
        </p:nvSpPr>
        <p:spPr bwMode="auto">
          <a:xfrm>
            <a:off x="1400212" y="458860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34"/>
          <p:cNvSpPr>
            <a:spLocks noChangeShapeType="1"/>
          </p:cNvSpPr>
          <p:nvPr/>
        </p:nvSpPr>
        <p:spPr bwMode="auto">
          <a:xfrm>
            <a:off x="1537241" y="512377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ounded Rectangular Callout 87"/>
          <p:cNvSpPr/>
          <p:nvPr/>
        </p:nvSpPr>
        <p:spPr bwMode="auto">
          <a:xfrm>
            <a:off x="6114650" y="2388456"/>
            <a:ext cx="2875525" cy="1135450"/>
          </a:xfrm>
          <a:prstGeom prst="wedgeRoundRectCallout">
            <a:avLst>
              <a:gd name="adj1" fmla="val -117307"/>
              <a:gd name="adj2" fmla="val 178318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Computer AI: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X into the upper-right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9" name="Line 34"/>
          <p:cNvSpPr>
            <a:spLocks noChangeShapeType="1"/>
          </p:cNvSpPr>
          <p:nvPr/>
        </p:nvSpPr>
        <p:spPr bwMode="auto">
          <a:xfrm>
            <a:off x="1540779" y="539314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8320266" y="152306"/>
            <a:ext cx="33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1" name="Line 34"/>
          <p:cNvSpPr>
            <a:spLocks noChangeShapeType="1"/>
          </p:cNvSpPr>
          <p:nvPr/>
        </p:nvSpPr>
        <p:spPr bwMode="auto">
          <a:xfrm>
            <a:off x="1544317" y="598149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Rounded Rectangular Callout 91"/>
          <p:cNvSpPr/>
          <p:nvPr/>
        </p:nvSpPr>
        <p:spPr bwMode="auto">
          <a:xfrm>
            <a:off x="4864014" y="2765461"/>
            <a:ext cx="2910039" cy="1124173"/>
          </a:xfrm>
          <a:prstGeom prst="wedgeRoundRectCallout">
            <a:avLst>
              <a:gd name="adj1" fmla="val 112064"/>
              <a:gd name="adj2" fmla="val -113436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Human: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O into the upper-middle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3" name="Line 34"/>
          <p:cNvSpPr>
            <a:spLocks noChangeShapeType="1"/>
          </p:cNvSpPr>
          <p:nvPr/>
        </p:nvSpPr>
        <p:spPr bwMode="auto">
          <a:xfrm>
            <a:off x="1547855" y="62083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7986924" y="139709"/>
            <a:ext cx="3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3788" y="1037728"/>
            <a:ext cx="2700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First, let’s see what our game looks like at a high level.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43450" y="2295913"/>
            <a:ext cx="3121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OK, now let’s consider how the </a:t>
            </a:r>
            <a:r>
              <a:rPr lang="en-US" sz="2000" dirty="0" err="1">
                <a:solidFill>
                  <a:srgbClr val="6600CC"/>
                </a:solidFill>
              </a:rPr>
              <a:t>pickMoveForX</a:t>
            </a:r>
            <a:r>
              <a:rPr lang="en-US" sz="2000" dirty="0">
                <a:solidFill>
                  <a:srgbClr val="6600CC"/>
                </a:solidFill>
              </a:rPr>
              <a:t>() </a:t>
            </a:r>
            <a:r>
              <a:rPr lang="en-US" sz="2000" dirty="0"/>
              <a:t>function might work!</a:t>
            </a:r>
          </a:p>
        </p:txBody>
      </p:sp>
      <p:sp>
        <p:nvSpPr>
          <p:cNvPr id="99" name="Line 34"/>
          <p:cNvSpPr>
            <a:spLocks noChangeShapeType="1"/>
          </p:cNvSpPr>
          <p:nvPr/>
        </p:nvSpPr>
        <p:spPr bwMode="auto">
          <a:xfrm>
            <a:off x="1382484" y="459214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Line 34"/>
          <p:cNvSpPr>
            <a:spLocks noChangeShapeType="1"/>
          </p:cNvSpPr>
          <p:nvPr/>
        </p:nvSpPr>
        <p:spPr bwMode="auto">
          <a:xfrm>
            <a:off x="1519513" y="512731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Rounded Rectangular Callout 100"/>
          <p:cNvSpPr/>
          <p:nvPr/>
        </p:nvSpPr>
        <p:spPr bwMode="auto">
          <a:xfrm>
            <a:off x="5754325" y="2354038"/>
            <a:ext cx="2339163" cy="1229599"/>
          </a:xfrm>
          <a:prstGeom prst="wedgeRoundRectCallout">
            <a:avLst>
              <a:gd name="adj1" fmla="val -114548"/>
              <a:gd name="adj2" fmla="val 163509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Computer AI: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X into the bottom-middle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2" name="Line 34"/>
          <p:cNvSpPr>
            <a:spLocks noChangeShapeType="1"/>
          </p:cNvSpPr>
          <p:nvPr/>
        </p:nvSpPr>
        <p:spPr bwMode="auto">
          <a:xfrm>
            <a:off x="1523051" y="539667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7990168" y="755543"/>
            <a:ext cx="33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-529432" y="-228600"/>
            <a:ext cx="648720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2800" kern="0"/>
              <a:t>Writing a TicTacToe Player</a:t>
            </a:r>
            <a:endParaRPr lang="en-US" sz="2800" kern="0" dirty="0"/>
          </a:p>
        </p:txBody>
      </p:sp>
      <p:sp>
        <p:nvSpPr>
          <p:cNvPr id="45" name="Line 34"/>
          <p:cNvSpPr>
            <a:spLocks noChangeShapeType="1"/>
          </p:cNvSpPr>
          <p:nvPr/>
        </p:nvSpPr>
        <p:spPr bwMode="auto">
          <a:xfrm>
            <a:off x="1547855" y="598149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ounded Rectangular Callout 91"/>
          <p:cNvSpPr/>
          <p:nvPr/>
        </p:nvSpPr>
        <p:spPr bwMode="auto">
          <a:xfrm>
            <a:off x="5149453" y="2696776"/>
            <a:ext cx="2339163" cy="1229599"/>
          </a:xfrm>
          <a:prstGeom prst="wedgeRoundRectCallout">
            <a:avLst>
              <a:gd name="adj1" fmla="val 140654"/>
              <a:gd name="adj2" fmla="val -102867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Human: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O into the right-middle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89602" y="464620"/>
            <a:ext cx="3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48" name="Line 34"/>
          <p:cNvSpPr>
            <a:spLocks noChangeShapeType="1"/>
          </p:cNvSpPr>
          <p:nvPr/>
        </p:nvSpPr>
        <p:spPr bwMode="auto">
          <a:xfrm>
            <a:off x="1547855" y="619779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3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6" grpId="0" animBg="1"/>
      <p:bldP spid="6" grpId="1" animBg="1"/>
      <p:bldP spid="80" grpId="0" animBg="1"/>
      <p:bldP spid="80" grpId="1" animBg="1"/>
      <p:bldP spid="7" grpId="0"/>
      <p:bldP spid="7" grpId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/>
      <p:bldP spid="85" grpId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/>
      <p:bldP spid="90" grpId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/>
      <p:bldP spid="94" grpId="1"/>
      <p:bldP spid="9" grpId="0"/>
      <p:bldP spid="97" grpId="0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/>
      <p:bldP spid="103" grpId="1"/>
      <p:bldP spid="45" grpId="0" animBg="1"/>
      <p:bldP spid="45" grpId="1" animBg="1"/>
      <p:bldP spid="46" grpId="0" animBg="1"/>
      <p:bldP spid="46" grpId="1" animBg="1"/>
      <p:bldP spid="47" grpId="0"/>
      <p:bldP spid="47" grpId="1"/>
      <p:bldP spid="48" grpId="0" animBg="1"/>
      <p:bldP spid="48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71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519948" y="1196070"/>
            <a:ext cx="1923307" cy="1694614"/>
            <a:chOff x="3519948" y="1196070"/>
            <a:chExt cx="1923307" cy="2600536"/>
          </a:xfrm>
          <a:solidFill>
            <a:srgbClr val="FFFFFF"/>
          </a:solidFill>
        </p:grpSpPr>
        <p:sp>
          <p:nvSpPr>
            <p:cNvPr id="35" name="Rectangle 34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141979" y="1196070"/>
              <a:ext cx="722671" cy="780213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16612" y="1331165"/>
            <a:ext cx="3918174" cy="1756290"/>
            <a:chOff x="5301793" y="850406"/>
            <a:chExt cx="3918174" cy="2623939"/>
          </a:xfrm>
          <a:solidFill>
            <a:srgbClr val="FFFFFF"/>
          </a:solidFill>
        </p:grpSpPr>
        <p:sp>
          <p:nvSpPr>
            <p:cNvPr id="39" name="Rectangle 38"/>
            <p:cNvSpPr/>
            <p:nvPr/>
          </p:nvSpPr>
          <p:spPr bwMode="auto">
            <a:xfrm>
              <a:off x="5301793" y="1457379"/>
              <a:ext cx="1923307" cy="2016966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 rot="4390085">
              <a:off x="7746896" y="100007"/>
              <a:ext cx="722671" cy="2223470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34" name="Speech Bubble: Rectangle with Corners Rounded 33"/>
          <p:cNvSpPr/>
          <p:nvPr/>
        </p:nvSpPr>
        <p:spPr bwMode="auto">
          <a:xfrm>
            <a:off x="414402" y="185304"/>
            <a:ext cx="3220645" cy="1199536"/>
          </a:xfrm>
          <a:prstGeom prst="wedgeRoundRectCallout">
            <a:avLst>
              <a:gd name="adj1" fmla="val -21641"/>
              <a:gd name="adj2" fmla="val 10553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Well, you might try playing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out your next move in your head first…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738472" y="1261476"/>
            <a:ext cx="3733009" cy="2406466"/>
            <a:chOff x="1710246" y="1390140"/>
            <a:chExt cx="3733009" cy="2406466"/>
          </a:xfrm>
          <a:solidFill>
            <a:srgbClr val="FFFFFF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rot="17453122">
              <a:off x="2417839" y="682547"/>
              <a:ext cx="722671" cy="2137858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33" name="Speech Bubble: Rectangle with Corners Rounded 32"/>
          <p:cNvSpPr/>
          <p:nvPr/>
        </p:nvSpPr>
        <p:spPr bwMode="auto">
          <a:xfrm>
            <a:off x="5658444" y="214454"/>
            <a:ext cx="3220645" cy="1043620"/>
          </a:xfrm>
          <a:prstGeom prst="wedgeRoundRectCallout">
            <a:avLst>
              <a:gd name="adj1" fmla="val -71402"/>
              <a:gd name="adj2" fmla="val 193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how do you (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 human)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figure out the best X move to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make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?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295588" y="2901228"/>
            <a:ext cx="1267741" cy="17395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1563329" y="2901228"/>
            <a:ext cx="1267741" cy="17395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152163" y="2926808"/>
            <a:ext cx="1267741" cy="2379311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539659" y="289068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128493" y="287787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629582" y="292680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151558" y="4683522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1816079" y="472998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871532" y="4703986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1873" y="4657285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Speech Bubble: Rectangle with Corners Rounded 57"/>
          <p:cNvSpPr/>
          <p:nvPr/>
        </p:nvSpPr>
        <p:spPr bwMode="auto">
          <a:xfrm>
            <a:off x="0" y="826005"/>
            <a:ext cx="1171997" cy="1015580"/>
          </a:xfrm>
          <a:prstGeom prst="wedgeRoundRectCallout">
            <a:avLst>
              <a:gd name="adj1" fmla="val 51081"/>
              <a:gd name="adj2" fmla="val 11133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if I went here?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Speech Bubble: Rectangle with Corners Rounded 58"/>
          <p:cNvSpPr/>
          <p:nvPr/>
        </p:nvSpPr>
        <p:spPr bwMode="auto">
          <a:xfrm>
            <a:off x="2020503" y="3626110"/>
            <a:ext cx="2263320" cy="778527"/>
          </a:xfrm>
          <a:prstGeom prst="wedgeRoundRectCallout">
            <a:avLst>
              <a:gd name="adj1" fmla="val -115609"/>
              <a:gd name="adj2" fmla="val 4281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Well,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 might go here…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0" name="Speech Bubble: Rectangle with Corners Rounded 59"/>
          <p:cNvSpPr/>
          <p:nvPr/>
        </p:nvSpPr>
        <p:spPr bwMode="auto">
          <a:xfrm>
            <a:off x="2451258" y="5664292"/>
            <a:ext cx="2263320" cy="1015580"/>
          </a:xfrm>
          <a:prstGeom prst="wedgeRoundRectCallout">
            <a:avLst>
              <a:gd name="adj1" fmla="val -110396"/>
              <a:gd name="adj2" fmla="val -193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I’d go here, and that’d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 a tie… OK.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59" y="633605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</p:spTree>
    <p:extLst>
      <p:ext uri="{BB962C8B-B14F-4D97-AF65-F5344CB8AC3E}">
        <p14:creationId xmlns:p14="http://schemas.microsoft.com/office/powerpoint/2010/main" val="73881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3" grpId="0" animBg="1"/>
      <p:bldP spid="45" grpId="0" animBg="1"/>
      <p:bldP spid="54" grpId="0" animBg="1"/>
      <p:bldP spid="58" grpId="0" animBg="1"/>
      <p:bldP spid="59" grpId="0" animBg="1"/>
      <p:bldP spid="59" grpId="1" animBg="1"/>
      <p:bldP spid="60" grpId="0" animBg="1"/>
      <p:bldP spid="60" grpId="1" animBg="1"/>
      <p:bldP spid="6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72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519948" y="1196070"/>
            <a:ext cx="1923307" cy="1694614"/>
            <a:chOff x="3519948" y="1196070"/>
            <a:chExt cx="1923307" cy="2600536"/>
          </a:xfrm>
          <a:solidFill>
            <a:srgbClr val="FFFFFF"/>
          </a:solidFill>
        </p:grpSpPr>
        <p:sp>
          <p:nvSpPr>
            <p:cNvPr id="35" name="Rectangle 34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141979" y="1196070"/>
              <a:ext cx="722671" cy="780213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738472" y="1261476"/>
            <a:ext cx="3733009" cy="2406466"/>
            <a:chOff x="1710246" y="1390140"/>
            <a:chExt cx="3733009" cy="2406466"/>
          </a:xfrm>
          <a:solidFill>
            <a:srgbClr val="FFFFFF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rot="17453122">
              <a:off x="2417839" y="682547"/>
              <a:ext cx="722671" cy="2137858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7" name="Rectangle 46"/>
          <p:cNvSpPr/>
          <p:nvPr/>
        </p:nvSpPr>
        <p:spPr bwMode="auto">
          <a:xfrm>
            <a:off x="1563329" y="2901228"/>
            <a:ext cx="1267741" cy="17395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152163" y="2926808"/>
            <a:ext cx="1267741" cy="2379311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539659" y="289068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128493" y="287787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629582" y="292680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1816079" y="472998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871532" y="4703986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1873" y="4657285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Speech Bubble: Rectangle with Corners Rounded 57"/>
          <p:cNvSpPr/>
          <p:nvPr/>
        </p:nvSpPr>
        <p:spPr bwMode="auto">
          <a:xfrm>
            <a:off x="0" y="826005"/>
            <a:ext cx="1171997" cy="1015580"/>
          </a:xfrm>
          <a:prstGeom prst="wedgeRoundRectCallout">
            <a:avLst>
              <a:gd name="adj1" fmla="val 51081"/>
              <a:gd name="adj2" fmla="val 11133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if I went here?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44" name="Speech Bubble: Rectangle with Corners Rounded 43"/>
          <p:cNvSpPr/>
          <p:nvPr/>
        </p:nvSpPr>
        <p:spPr bwMode="auto">
          <a:xfrm>
            <a:off x="2811692" y="2886760"/>
            <a:ext cx="1868197" cy="778527"/>
          </a:xfrm>
          <a:prstGeom prst="wedgeRoundRectCallout">
            <a:avLst>
              <a:gd name="adj1" fmla="val -54166"/>
              <a:gd name="adj2" fmla="val 14763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Or,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 could also go here…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6" name="Speech Bubble: Rectangle with Corners Rounded 45"/>
          <p:cNvSpPr/>
          <p:nvPr/>
        </p:nvSpPr>
        <p:spPr bwMode="auto">
          <a:xfrm>
            <a:off x="3083820" y="6106015"/>
            <a:ext cx="2379610" cy="778527"/>
          </a:xfrm>
          <a:prstGeom prst="wedgeRoundRectCallout">
            <a:avLst>
              <a:gd name="adj1" fmla="val -93832"/>
              <a:gd name="adj2" fmla="val -2917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if O did, I’d go here and win! Woot!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80149" y="63461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63" name="Speech Bubble: Rectangle with Corners Rounded 62"/>
          <p:cNvSpPr/>
          <p:nvPr/>
        </p:nvSpPr>
        <p:spPr bwMode="auto">
          <a:xfrm>
            <a:off x="3298441" y="2437115"/>
            <a:ext cx="2909175" cy="1367190"/>
          </a:xfrm>
          <a:prstGeom prst="wedgeRoundRectCallout">
            <a:avLst>
              <a:gd name="adj1" fmla="val -69479"/>
              <a:gd name="adj2" fmla="val 9423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Of course, O is not stupid… so he would never suggest this move…</a:t>
            </a:r>
          </a:p>
        </p:txBody>
      </p:sp>
      <p:sp>
        <p:nvSpPr>
          <p:cNvPr id="65" name="Speech Bubble: Rectangle with Corners Rounded 64"/>
          <p:cNvSpPr/>
          <p:nvPr/>
        </p:nvSpPr>
        <p:spPr bwMode="auto">
          <a:xfrm>
            <a:off x="3035209" y="4616873"/>
            <a:ext cx="2909175" cy="1068989"/>
          </a:xfrm>
          <a:prstGeom prst="wedgeRoundRectCallout">
            <a:avLst>
              <a:gd name="adj1" fmla="val -138088"/>
              <a:gd name="adj2" fmla="val -54940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When O could generate a tie game by making this move instead!</a:t>
            </a:r>
          </a:p>
        </p:txBody>
      </p:sp>
      <p:sp>
        <p:nvSpPr>
          <p:cNvPr id="66" name="Speech Bubble: Rectangle with Corners Rounded 65"/>
          <p:cNvSpPr/>
          <p:nvPr/>
        </p:nvSpPr>
        <p:spPr bwMode="auto">
          <a:xfrm>
            <a:off x="3148171" y="1239503"/>
            <a:ext cx="2909175" cy="1068989"/>
          </a:xfrm>
          <a:prstGeom prst="wedgeRoundRectCallout">
            <a:avLst>
              <a:gd name="adj1" fmla="val -111050"/>
              <a:gd name="adj2" fmla="val 5911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the best I can get from this move...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7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 tie game.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</p:spTree>
    <p:extLst>
      <p:ext uri="{BB962C8B-B14F-4D97-AF65-F5344CB8AC3E}">
        <p14:creationId xmlns:p14="http://schemas.microsoft.com/office/powerpoint/2010/main" val="17640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L 0.16493 -0.6622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47" y="-3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5" grpId="0" animBg="1"/>
      <p:bldP spid="58" grpId="0" animBg="1"/>
      <p:bldP spid="44" grpId="0" animBg="1"/>
      <p:bldP spid="44" grpId="1" animBg="1"/>
      <p:bldP spid="46" grpId="0" animBg="1"/>
      <p:bldP spid="46" grpId="1" animBg="1"/>
      <p:bldP spid="46" grpId="2" animBg="1"/>
      <p:bldP spid="62" grpId="0"/>
      <p:bldP spid="63" grpId="0" animBg="1"/>
      <p:bldP spid="63" grpId="1" animBg="1"/>
      <p:bldP spid="65" grpId="0" animBg="1"/>
      <p:bldP spid="65" grpId="1" animBg="1"/>
      <p:bldP spid="66" grpId="0" animBg="1"/>
      <p:bldP spid="66" grpId="1" animBg="1"/>
      <p:bldP spid="6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73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519948" y="1196070"/>
            <a:ext cx="1923307" cy="1694614"/>
            <a:chOff x="3519948" y="1196070"/>
            <a:chExt cx="1923307" cy="2600536"/>
          </a:xfrm>
          <a:solidFill>
            <a:srgbClr val="FFFFFF"/>
          </a:solidFill>
        </p:grpSpPr>
        <p:sp>
          <p:nvSpPr>
            <p:cNvPr id="35" name="Rectangle 34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141979" y="1196070"/>
              <a:ext cx="722671" cy="780213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738472" y="1261476"/>
            <a:ext cx="3733009" cy="2406466"/>
            <a:chOff x="1710246" y="1390140"/>
            <a:chExt cx="3733009" cy="2406466"/>
          </a:xfrm>
          <a:solidFill>
            <a:srgbClr val="FFFFFF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rot="17453122">
              <a:off x="2417839" y="682547"/>
              <a:ext cx="722671" cy="2137858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8" name="Rectangle 47"/>
          <p:cNvSpPr/>
          <p:nvPr/>
        </p:nvSpPr>
        <p:spPr bwMode="auto">
          <a:xfrm>
            <a:off x="3152163" y="2926808"/>
            <a:ext cx="1267741" cy="2379311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539659" y="289068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128493" y="287787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629582" y="292680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871532" y="4703986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1873" y="4657285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Speech Bubble: Rectangle with Corners Rounded 57"/>
          <p:cNvSpPr/>
          <p:nvPr/>
        </p:nvSpPr>
        <p:spPr bwMode="auto">
          <a:xfrm>
            <a:off x="1838528" y="592280"/>
            <a:ext cx="1939305" cy="1015580"/>
          </a:xfrm>
          <a:prstGeom prst="wedgeRoundRectCallout">
            <a:avLst>
              <a:gd name="adj1" fmla="val 67818"/>
              <a:gd name="adj2" fmla="val 15444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Ok, well what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if I went here instead?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80149" y="63461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50183" y="1806101"/>
            <a:ext cx="53251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39" name="Speech Bubble: Rectangle with Corners Rounded 38"/>
          <p:cNvSpPr/>
          <p:nvPr/>
        </p:nvSpPr>
        <p:spPr bwMode="auto">
          <a:xfrm>
            <a:off x="6073001" y="4697557"/>
            <a:ext cx="1723821" cy="711909"/>
          </a:xfrm>
          <a:prstGeom prst="wedgeRoundRectCallout">
            <a:avLst>
              <a:gd name="adj1" fmla="val -73399"/>
              <a:gd name="adj2" fmla="val -7455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Or O could go here…</a:t>
            </a:r>
          </a:p>
        </p:txBody>
      </p:sp>
      <p:sp>
        <p:nvSpPr>
          <p:cNvPr id="40" name="Speech Bubble: Rectangle with Corners Rounded 39"/>
          <p:cNvSpPr/>
          <p:nvPr/>
        </p:nvSpPr>
        <p:spPr bwMode="auto">
          <a:xfrm>
            <a:off x="2568103" y="6088324"/>
            <a:ext cx="2065720" cy="711909"/>
          </a:xfrm>
          <a:prstGeom prst="wedgeRoundRectCallout">
            <a:avLst>
              <a:gd name="adj1" fmla="val 65791"/>
              <a:gd name="adj2" fmla="val -7318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that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would let me win!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77377" y="459231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49132" y="63095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60" name="Speech Bubble: Rectangle with Corners Rounded 59"/>
          <p:cNvSpPr/>
          <p:nvPr/>
        </p:nvSpPr>
        <p:spPr bwMode="auto">
          <a:xfrm>
            <a:off x="6204939" y="2403714"/>
            <a:ext cx="2909175" cy="1367190"/>
          </a:xfrm>
          <a:prstGeom prst="wedgeRoundRectCallout">
            <a:avLst>
              <a:gd name="adj1" fmla="val -69479"/>
              <a:gd name="adj2" fmla="val 9423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Of course, O is not stupid… so he would never suggest this move…</a:t>
            </a:r>
          </a:p>
        </p:txBody>
      </p:sp>
      <p:sp>
        <p:nvSpPr>
          <p:cNvPr id="64" name="Speech Bubble: Rectangle with Corners Rounded 63"/>
          <p:cNvSpPr/>
          <p:nvPr/>
        </p:nvSpPr>
        <p:spPr bwMode="auto">
          <a:xfrm>
            <a:off x="5083359" y="1106125"/>
            <a:ext cx="2909175" cy="1068989"/>
          </a:xfrm>
          <a:prstGeom prst="wedgeRoundRectCallout">
            <a:avLst>
              <a:gd name="adj1" fmla="val -76943"/>
              <a:gd name="adj2" fmla="val 9187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the best I can get from this move...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 win for O. </a:t>
            </a:r>
            <a:r>
              <a:rPr lang="en-US" dirty="0"/>
              <a:t>Drat!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77377" y="459106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38" name="Speech Bubble: Rectangle with Corners Rounded 37"/>
          <p:cNvSpPr/>
          <p:nvPr/>
        </p:nvSpPr>
        <p:spPr bwMode="auto">
          <a:xfrm>
            <a:off x="2447522" y="5056435"/>
            <a:ext cx="2208821" cy="938479"/>
          </a:xfrm>
          <a:prstGeom prst="wedgeRoundRectCallout">
            <a:avLst>
              <a:gd name="adj1" fmla="val -6018"/>
              <a:gd name="adj2" fmla="val -13259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Well, O could go here… and immediately win!</a:t>
            </a:r>
          </a:p>
        </p:txBody>
      </p:sp>
    </p:spTree>
    <p:extLst>
      <p:ext uri="{BB962C8B-B14F-4D97-AF65-F5344CB8AC3E}">
        <p14:creationId xmlns:p14="http://schemas.microsoft.com/office/powerpoint/2010/main" val="101189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6 L 0.08316 -0.47778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9" y="-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6" grpId="0" animBg="1"/>
      <p:bldP spid="39" grpId="0" animBg="1"/>
      <p:bldP spid="39" grpId="1" animBg="1"/>
      <p:bldP spid="40" grpId="0" animBg="1"/>
      <p:bldP spid="40" grpId="1" animBg="1"/>
      <p:bldP spid="45" grpId="0"/>
      <p:bldP spid="54" grpId="0"/>
      <p:bldP spid="60" grpId="0" animBg="1"/>
      <p:bldP spid="60" grpId="1" animBg="1"/>
      <p:bldP spid="64" grpId="0" animBg="1"/>
      <p:bldP spid="64" grpId="1" animBg="1"/>
      <p:bldP spid="68" grpId="0"/>
      <p:bldP spid="68" grpId="1"/>
      <p:bldP spid="38" grpId="0" animBg="1"/>
      <p:bldP spid="38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74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738472" y="1261476"/>
            <a:ext cx="3733009" cy="1652522"/>
            <a:chOff x="1710246" y="1390140"/>
            <a:chExt cx="3733009" cy="1652522"/>
          </a:xfrm>
          <a:solidFill>
            <a:srgbClr val="FFFFFF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519948" y="1779639"/>
              <a:ext cx="1923307" cy="1263023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rot="17453122">
              <a:off x="2417839" y="682547"/>
              <a:ext cx="722671" cy="2137858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50" name="Rectangle 49"/>
          <p:cNvSpPr/>
          <p:nvPr/>
        </p:nvSpPr>
        <p:spPr bwMode="auto">
          <a:xfrm>
            <a:off x="6128493" y="287787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525700" y="2926808"/>
            <a:ext cx="1371624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1873" y="4657285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80149" y="63461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50183" y="1824207"/>
            <a:ext cx="53251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49132" y="63095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838910" y="131352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077377" y="459106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92533" y="45800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58" name="Speech Bubble: Rectangle with Corners Rounded 57"/>
          <p:cNvSpPr/>
          <p:nvPr/>
        </p:nvSpPr>
        <p:spPr bwMode="auto">
          <a:xfrm>
            <a:off x="6760297" y="53989"/>
            <a:ext cx="2175473" cy="1295048"/>
          </a:xfrm>
          <a:prstGeom prst="wedgeRoundRectCallout">
            <a:avLst>
              <a:gd name="adj1" fmla="val 1166"/>
              <a:gd name="adj2" fmla="val 15679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of course, I could play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same thing out for this move…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97271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2760298" y="1926743"/>
            <a:ext cx="3352322" cy="3499151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Speech Bubble: Rectangle with Corners Rounded 58"/>
          <p:cNvSpPr/>
          <p:nvPr/>
        </p:nvSpPr>
        <p:spPr bwMode="auto">
          <a:xfrm>
            <a:off x="2943637" y="2812716"/>
            <a:ext cx="2630445" cy="1295048"/>
          </a:xfrm>
          <a:prstGeom prst="wedgeRoundRectCallout">
            <a:avLst>
              <a:gd name="adj1" fmla="val 79262"/>
              <a:gd name="adj2" fmla="val 5329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since O wants to maximize </a:t>
            </a:r>
            <a:r>
              <a:rPr lang="en-US" dirty="0"/>
              <a:t>his chance of winning, he’d pick this move!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092533" y="45800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</p:spTree>
    <p:extLst>
      <p:ext uri="{BB962C8B-B14F-4D97-AF65-F5344CB8AC3E}">
        <p14:creationId xmlns:p14="http://schemas.microsoft.com/office/powerpoint/2010/main" val="11298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07407E-6 L -0.03472 -0.4152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" y="-2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0" animBg="1"/>
      <p:bldP spid="57" grpId="0" animBg="1"/>
      <p:bldP spid="46" grpId="0"/>
      <p:bldP spid="58" grpId="0" animBg="1"/>
      <p:bldP spid="47" grpId="0"/>
      <p:bldP spid="63" grpId="0" animBg="1"/>
      <p:bldP spid="59" grpId="0" animBg="1"/>
      <p:bldP spid="55" grpId="0"/>
      <p:bldP spid="55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80149" y="63461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50183" y="1824207"/>
            <a:ext cx="53251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49132" y="63095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838910" y="131352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077377" y="459106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92533" y="45800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97271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35" name="Speech Bubble: Rectangle with Corners Rounded 34"/>
          <p:cNvSpPr/>
          <p:nvPr/>
        </p:nvSpPr>
        <p:spPr bwMode="auto">
          <a:xfrm>
            <a:off x="449672" y="166698"/>
            <a:ext cx="2630445" cy="1295048"/>
          </a:xfrm>
          <a:prstGeom prst="wedgeRoundRectCallout">
            <a:avLst>
              <a:gd name="adj1" fmla="val 86881"/>
              <a:gd name="adj2" fmla="val -86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Of course, X wants to maximize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her chance of winning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(or tying) too…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2760298" y="1926743"/>
            <a:ext cx="3352322" cy="3499151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8" name="Speech Bubble: Rectangle with Corners Rounded 37"/>
          <p:cNvSpPr/>
          <p:nvPr/>
        </p:nvSpPr>
        <p:spPr bwMode="auto">
          <a:xfrm>
            <a:off x="3099430" y="2456787"/>
            <a:ext cx="2630445" cy="1295048"/>
          </a:xfrm>
          <a:prstGeom prst="wedgeRoundRectCallout">
            <a:avLst>
              <a:gd name="adj1" fmla="val -116930"/>
              <a:gd name="adj2" fmla="val -4245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she’d pick this move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to guarantee a tie game (rather than suffer a sure loss).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77239" y="172518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</p:spTree>
    <p:extLst>
      <p:ext uri="{BB962C8B-B14F-4D97-AF65-F5344CB8AC3E}">
        <p14:creationId xmlns:p14="http://schemas.microsoft.com/office/powerpoint/2010/main" val="831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34" y="-76200"/>
            <a:ext cx="8893480" cy="1143000"/>
          </a:xfrm>
        </p:spPr>
        <p:txBody>
          <a:bodyPr/>
          <a:lstStyle/>
          <a:p>
            <a:r>
              <a:rPr lang="en-US" dirty="0"/>
              <a:t>So How Do “AI” </a:t>
            </a:r>
            <a:r>
              <a:rPr lang="en-US"/>
              <a:t>Players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0204" y="1630481"/>
            <a:ext cx="7443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 it turns out, they </a:t>
            </a:r>
            <a:r>
              <a:rPr lang="en-US" sz="2800" dirty="0">
                <a:solidFill>
                  <a:srgbClr val="FF0000"/>
                </a:solidFill>
              </a:rPr>
              <a:t>plan ahead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/>
              <a:t>the same way you or I might!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7678" y="3228588"/>
            <a:ext cx="7443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They </a:t>
            </a:r>
            <a:r>
              <a:rPr lang="en-US" sz="2800" dirty="0">
                <a:solidFill>
                  <a:srgbClr val="FF0000"/>
                </a:solidFill>
              </a:rPr>
              <a:t>use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recursion</a:t>
            </a:r>
            <a:r>
              <a:rPr lang="en-US" sz="2800" dirty="0"/>
              <a:t> to 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simulate the game </a:t>
            </a:r>
            <a:r>
              <a:rPr lang="en-US" sz="2800" dirty="0"/>
              <a:t>as deeply as possible.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7678" y="4746376"/>
            <a:ext cx="7562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Having </a:t>
            </a:r>
            <a:r>
              <a:rPr lang="en-US" sz="2800" dirty="0">
                <a:solidFill>
                  <a:srgbClr val="FF0000"/>
                </a:solidFill>
              </a:rPr>
              <a:t>each simulated player </a:t>
            </a:r>
            <a:r>
              <a:rPr lang="en-US" sz="2800" dirty="0"/>
              <a:t>attempt to 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maximize its own self interest</a:t>
            </a:r>
            <a:r>
              <a:rPr lang="en-US" sz="2800" dirty="0"/>
              <a:t> at each level!</a:t>
            </a:r>
          </a:p>
        </p:txBody>
      </p:sp>
    </p:spTree>
    <p:extLst>
      <p:ext uri="{BB962C8B-B14F-4D97-AF65-F5344CB8AC3E}">
        <p14:creationId xmlns:p14="http://schemas.microsoft.com/office/powerpoint/2010/main" val="346725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6662046" y="4387338"/>
            <a:ext cx="2324637" cy="2328094"/>
            <a:chOff x="235136" y="400050"/>
            <a:chExt cx="8751548" cy="6315382"/>
          </a:xfrm>
        </p:grpSpPr>
        <p:grpSp>
          <p:nvGrpSpPr>
            <p:cNvPr id="119" name="Group 118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122" name="Rectangle 121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120" name="Rectangle 119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390132" y="103190"/>
            <a:ext cx="2734842" cy="1877954"/>
            <a:chOff x="6471781" y="26773"/>
            <a:chExt cx="2586762" cy="970054"/>
          </a:xfrm>
        </p:grpSpPr>
        <p:sp>
          <p:nvSpPr>
            <p:cNvPr id="6" name="Rectangle 5"/>
            <p:cNvSpPr/>
            <p:nvPr/>
          </p:nvSpPr>
          <p:spPr bwMode="auto">
            <a:xfrm>
              <a:off x="6484781" y="26773"/>
              <a:ext cx="2573762" cy="928586"/>
            </a:xfrm>
            <a:prstGeom prst="rect">
              <a:avLst/>
            </a:prstGeom>
            <a:solidFill>
              <a:srgbClr val="FFEBFE">
                <a:alpha val="40000"/>
              </a:srgbClr>
            </a:solidFill>
            <a:ln w="254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71781" y="42720"/>
              <a:ext cx="9739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 is trying to find its best move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505" y="26773"/>
            <a:ext cx="6322665" cy="2308324"/>
          </a:xfrm>
          <a:prstGeom prst="rect">
            <a:avLst/>
          </a:prstGeom>
          <a:solidFill>
            <a:srgbClr val="EFEFF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pickMoveFor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HowMuchCould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Return the best move for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/>
              <a:t>(given all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’s responses)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73346" y="4727059"/>
            <a:ext cx="6327857" cy="2308324"/>
          </a:xfrm>
          <a:prstGeom prst="rect">
            <a:avLst/>
          </a:prstGeom>
          <a:solidFill>
            <a:srgbClr val="EFEFF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HowMuchCould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 err="1"/>
              <a:t>HurtMeIfIMadeThisMove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CouldHurtMeIfIMadeThisMove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Return the best result for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/>
              <a:t>(given all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’s responses)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2147" y="2376916"/>
            <a:ext cx="6327857" cy="23083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HowMuchCould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HurtMeIfIMadeThisMove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 </a:t>
            </a:r>
            <a:r>
              <a:rPr lang="en-US" dirty="0"/>
              <a:t>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 err="1"/>
              <a:t>CouldHurtMeIfIMadeThisMove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Return the best result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(given all of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’s responses)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35" name="Line 187"/>
          <p:cNvSpPr>
            <a:spLocks noChangeShapeType="1"/>
          </p:cNvSpPr>
          <p:nvPr/>
        </p:nvSpPr>
        <p:spPr bwMode="auto">
          <a:xfrm>
            <a:off x="0" y="7415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187"/>
          <p:cNvSpPr>
            <a:spLocks noChangeShapeType="1"/>
          </p:cNvSpPr>
          <p:nvPr/>
        </p:nvSpPr>
        <p:spPr bwMode="auto">
          <a:xfrm>
            <a:off x="180471" y="101787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187"/>
          <p:cNvSpPr>
            <a:spLocks noChangeShapeType="1"/>
          </p:cNvSpPr>
          <p:nvPr/>
        </p:nvSpPr>
        <p:spPr bwMode="auto">
          <a:xfrm>
            <a:off x="198572" y="128110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187"/>
          <p:cNvSpPr>
            <a:spLocks noChangeShapeType="1"/>
          </p:cNvSpPr>
          <p:nvPr/>
        </p:nvSpPr>
        <p:spPr bwMode="auto">
          <a:xfrm>
            <a:off x="200025" y="157667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187"/>
          <p:cNvSpPr>
            <a:spLocks noChangeShapeType="1"/>
          </p:cNvSpPr>
          <p:nvPr/>
        </p:nvSpPr>
        <p:spPr bwMode="auto">
          <a:xfrm>
            <a:off x="58394" y="30913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187"/>
          <p:cNvSpPr>
            <a:spLocks noChangeShapeType="1"/>
          </p:cNvSpPr>
          <p:nvPr/>
        </p:nvSpPr>
        <p:spPr bwMode="auto">
          <a:xfrm>
            <a:off x="286876" y="337650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187"/>
          <p:cNvSpPr>
            <a:spLocks noChangeShapeType="1"/>
          </p:cNvSpPr>
          <p:nvPr/>
        </p:nvSpPr>
        <p:spPr bwMode="auto">
          <a:xfrm>
            <a:off x="284622" y="3640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187"/>
          <p:cNvSpPr>
            <a:spLocks noChangeShapeType="1"/>
          </p:cNvSpPr>
          <p:nvPr/>
        </p:nvSpPr>
        <p:spPr bwMode="auto">
          <a:xfrm>
            <a:off x="-120473" y="254562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187"/>
          <p:cNvSpPr>
            <a:spLocks noChangeShapeType="1"/>
          </p:cNvSpPr>
          <p:nvPr/>
        </p:nvSpPr>
        <p:spPr bwMode="auto">
          <a:xfrm>
            <a:off x="284622" y="392058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187"/>
          <p:cNvSpPr>
            <a:spLocks noChangeShapeType="1"/>
          </p:cNvSpPr>
          <p:nvPr/>
        </p:nvSpPr>
        <p:spPr bwMode="auto">
          <a:xfrm>
            <a:off x="-36441" y="48948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Line 187"/>
          <p:cNvSpPr>
            <a:spLocks noChangeShapeType="1"/>
          </p:cNvSpPr>
          <p:nvPr/>
        </p:nvSpPr>
        <p:spPr bwMode="auto">
          <a:xfrm>
            <a:off x="170497" y="54403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Line 187"/>
          <p:cNvSpPr>
            <a:spLocks noChangeShapeType="1"/>
          </p:cNvSpPr>
          <p:nvPr/>
        </p:nvSpPr>
        <p:spPr bwMode="auto">
          <a:xfrm>
            <a:off x="368654" y="573799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187"/>
          <p:cNvSpPr>
            <a:spLocks noChangeShapeType="1"/>
          </p:cNvSpPr>
          <p:nvPr/>
        </p:nvSpPr>
        <p:spPr bwMode="auto">
          <a:xfrm>
            <a:off x="70146" y="655696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187"/>
          <p:cNvSpPr>
            <a:spLocks noChangeShapeType="1"/>
          </p:cNvSpPr>
          <p:nvPr/>
        </p:nvSpPr>
        <p:spPr bwMode="auto">
          <a:xfrm>
            <a:off x="53054" y="308945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187"/>
          <p:cNvSpPr>
            <a:spLocks noChangeShapeType="1"/>
          </p:cNvSpPr>
          <p:nvPr/>
        </p:nvSpPr>
        <p:spPr bwMode="auto">
          <a:xfrm>
            <a:off x="284622" y="337157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187"/>
          <p:cNvSpPr>
            <a:spLocks noChangeShapeType="1"/>
          </p:cNvSpPr>
          <p:nvPr/>
        </p:nvSpPr>
        <p:spPr bwMode="auto">
          <a:xfrm>
            <a:off x="284622" y="3640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187"/>
          <p:cNvSpPr>
            <a:spLocks noChangeShapeType="1"/>
          </p:cNvSpPr>
          <p:nvPr/>
        </p:nvSpPr>
        <p:spPr bwMode="auto">
          <a:xfrm>
            <a:off x="284622" y="392058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Line 187"/>
          <p:cNvSpPr>
            <a:spLocks noChangeShapeType="1"/>
          </p:cNvSpPr>
          <p:nvPr/>
        </p:nvSpPr>
        <p:spPr bwMode="auto">
          <a:xfrm>
            <a:off x="-36441" y="48948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Line 187"/>
          <p:cNvSpPr>
            <a:spLocks noChangeShapeType="1"/>
          </p:cNvSpPr>
          <p:nvPr/>
        </p:nvSpPr>
        <p:spPr bwMode="auto">
          <a:xfrm>
            <a:off x="180471" y="54403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187"/>
          <p:cNvSpPr>
            <a:spLocks noChangeShapeType="1"/>
          </p:cNvSpPr>
          <p:nvPr/>
        </p:nvSpPr>
        <p:spPr bwMode="auto">
          <a:xfrm>
            <a:off x="374946" y="573321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Up Arrow 132"/>
          <p:cNvSpPr/>
          <p:nvPr/>
        </p:nvSpPr>
        <p:spPr bwMode="auto">
          <a:xfrm rot="5400000">
            <a:off x="8167914" y="339104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Line 187"/>
          <p:cNvSpPr>
            <a:spLocks noChangeShapeType="1"/>
          </p:cNvSpPr>
          <p:nvPr/>
        </p:nvSpPr>
        <p:spPr bwMode="auto">
          <a:xfrm>
            <a:off x="377200" y="601857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187"/>
          <p:cNvSpPr>
            <a:spLocks noChangeShapeType="1"/>
          </p:cNvSpPr>
          <p:nvPr/>
        </p:nvSpPr>
        <p:spPr bwMode="auto">
          <a:xfrm>
            <a:off x="170497" y="54526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187"/>
          <p:cNvSpPr>
            <a:spLocks noChangeShapeType="1"/>
          </p:cNvSpPr>
          <p:nvPr/>
        </p:nvSpPr>
        <p:spPr bwMode="auto">
          <a:xfrm>
            <a:off x="70146" y="655696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187"/>
          <p:cNvSpPr>
            <a:spLocks noChangeShapeType="1"/>
          </p:cNvSpPr>
          <p:nvPr/>
        </p:nvSpPr>
        <p:spPr bwMode="auto">
          <a:xfrm>
            <a:off x="377200" y="602804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187"/>
          <p:cNvSpPr>
            <a:spLocks noChangeShapeType="1"/>
          </p:cNvSpPr>
          <p:nvPr/>
        </p:nvSpPr>
        <p:spPr bwMode="auto">
          <a:xfrm>
            <a:off x="176549" y="545161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187"/>
          <p:cNvSpPr>
            <a:spLocks noChangeShapeType="1"/>
          </p:cNvSpPr>
          <p:nvPr/>
        </p:nvSpPr>
        <p:spPr bwMode="auto">
          <a:xfrm>
            <a:off x="63854" y="308945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Line 187"/>
          <p:cNvSpPr>
            <a:spLocks noChangeShapeType="1"/>
          </p:cNvSpPr>
          <p:nvPr/>
        </p:nvSpPr>
        <p:spPr bwMode="auto">
          <a:xfrm>
            <a:off x="0" y="419044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920230" y="3998405"/>
            <a:ext cx="7443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computer player simulates just how a human player thinks about future moves!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3"/>
          <a:srcRect l="44932" r="45171" b="86839"/>
          <a:stretch/>
        </p:blipFill>
        <p:spPr>
          <a:xfrm>
            <a:off x="8483871" y="212997"/>
            <a:ext cx="629174" cy="53447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333996" y="741535"/>
            <a:ext cx="1044985" cy="996057"/>
            <a:chOff x="7333996" y="741535"/>
            <a:chExt cx="1044985" cy="996057"/>
          </a:xfrm>
        </p:grpSpPr>
        <p:pic>
          <p:nvPicPr>
            <p:cNvPr id="90" name="Picture 89"/>
            <p:cNvPicPr>
              <a:picLocks noChangeAspect="1"/>
            </p:cNvPicPr>
            <p:nvPr/>
          </p:nvPicPr>
          <p:blipFill rotWithShape="1">
            <a:blip r:embed="rId3"/>
            <a:srcRect l="10225" t="26794" r="80537" b="61018"/>
            <a:stretch/>
          </p:blipFill>
          <p:spPr>
            <a:xfrm>
              <a:off x="7333996" y="1242641"/>
              <a:ext cx="587230" cy="494951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 bwMode="auto">
            <a:xfrm flipH="1">
              <a:off x="7921226" y="741535"/>
              <a:ext cx="457755" cy="43741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" name="Group 13"/>
          <p:cNvGrpSpPr/>
          <p:nvPr/>
        </p:nvGrpSpPr>
        <p:grpSpPr>
          <a:xfrm>
            <a:off x="6400800" y="1126470"/>
            <a:ext cx="2759260" cy="1740343"/>
            <a:chOff x="6400800" y="1126470"/>
            <a:chExt cx="2759260" cy="1740343"/>
          </a:xfrm>
        </p:grpSpPr>
        <p:grpSp>
          <p:nvGrpSpPr>
            <p:cNvPr id="71" name="Group 70"/>
            <p:cNvGrpSpPr/>
            <p:nvPr/>
          </p:nvGrpSpPr>
          <p:grpSpPr>
            <a:xfrm>
              <a:off x="6400800" y="1126470"/>
              <a:ext cx="2759260" cy="1740343"/>
              <a:chOff x="6580043" y="-110354"/>
              <a:chExt cx="2598367" cy="1740343"/>
            </a:xfrm>
          </p:grpSpPr>
          <p:sp>
            <p:nvSpPr>
              <p:cNvPr id="74" name="Rectangle 73"/>
              <p:cNvSpPr/>
              <p:nvPr/>
            </p:nvSpPr>
            <p:spPr bwMode="auto">
              <a:xfrm>
                <a:off x="6580043" y="-51206"/>
                <a:ext cx="2567232" cy="1681195"/>
              </a:xfrm>
              <a:prstGeom prst="rect">
                <a:avLst/>
              </a:prstGeom>
              <a:solidFill>
                <a:srgbClr val="E6E6E6"/>
              </a:solidFill>
              <a:ln w="254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8291099" y="-110354"/>
                <a:ext cx="887311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O is trying to find its best response</a:t>
                </a:r>
              </a:p>
            </p:txBody>
          </p:sp>
        </p:grpSp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3"/>
            <a:srcRect l="10225" t="26794" r="80537" b="61018"/>
            <a:stretch/>
          </p:blipFill>
          <p:spPr>
            <a:xfrm>
              <a:off x="7333994" y="1235952"/>
              <a:ext cx="587230" cy="494951"/>
            </a:xfrm>
            <a:prstGeom prst="rect">
              <a:avLst/>
            </a:prstGeom>
          </p:spPr>
        </p:pic>
      </p:grpSp>
      <p:sp>
        <p:nvSpPr>
          <p:cNvPr id="69" name="Up Arrow 132"/>
          <p:cNvSpPr/>
          <p:nvPr/>
        </p:nvSpPr>
        <p:spPr bwMode="auto">
          <a:xfrm rot="5400000">
            <a:off x="6986371" y="1501609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6" name="Up Arrow 132"/>
          <p:cNvSpPr/>
          <p:nvPr/>
        </p:nvSpPr>
        <p:spPr bwMode="auto">
          <a:xfrm rot="16200000">
            <a:off x="7946858" y="1501609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01532" y="2205363"/>
            <a:ext cx="2819595" cy="1822374"/>
            <a:chOff x="6401532" y="2205363"/>
            <a:chExt cx="2819595" cy="1822374"/>
          </a:xfrm>
        </p:grpSpPr>
        <p:grpSp>
          <p:nvGrpSpPr>
            <p:cNvPr id="62" name="Group 61"/>
            <p:cNvGrpSpPr/>
            <p:nvPr/>
          </p:nvGrpSpPr>
          <p:grpSpPr>
            <a:xfrm>
              <a:off x="6401532" y="2205363"/>
              <a:ext cx="2819595" cy="1822374"/>
              <a:chOff x="6484781" y="14015"/>
              <a:chExt cx="2666926" cy="941344"/>
            </a:xfrm>
          </p:grpSpPr>
          <p:sp>
            <p:nvSpPr>
              <p:cNvPr id="68" name="Rectangle 67"/>
              <p:cNvSpPr/>
              <p:nvPr/>
            </p:nvSpPr>
            <p:spPr bwMode="auto">
              <a:xfrm>
                <a:off x="6484781" y="26773"/>
                <a:ext cx="2573762" cy="928586"/>
              </a:xfrm>
              <a:prstGeom prst="rect">
                <a:avLst/>
              </a:prstGeom>
              <a:solidFill>
                <a:srgbClr val="FFEBFE"/>
              </a:solidFill>
              <a:ln w="25400" cap="flat" cmpd="sng" algn="ctr">
                <a:solidFill>
                  <a:srgbClr val="CC00FF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177755" y="14015"/>
                <a:ext cx="973952" cy="604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X is trying to find its best response</a:t>
                </a:r>
              </a:p>
            </p:txBody>
          </p:sp>
        </p:grpSp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3"/>
            <a:srcRect l="988" t="55094" r="89511" b="32719"/>
            <a:stretch/>
          </p:blipFill>
          <p:spPr>
            <a:xfrm>
              <a:off x="6479396" y="2267954"/>
              <a:ext cx="604007" cy="49495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6525684" y="3745946"/>
            <a:ext cx="497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Tie!</a:t>
            </a:r>
          </a:p>
        </p:txBody>
      </p:sp>
      <p:sp>
        <p:nvSpPr>
          <p:cNvPr id="75" name="Up Arrow 132"/>
          <p:cNvSpPr/>
          <p:nvPr/>
        </p:nvSpPr>
        <p:spPr bwMode="auto">
          <a:xfrm rot="16200000">
            <a:off x="7117178" y="2526921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751476" y="1769518"/>
            <a:ext cx="497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Tie!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483664" y="1789377"/>
            <a:ext cx="909539" cy="980170"/>
            <a:chOff x="6483664" y="1789377"/>
            <a:chExt cx="909539" cy="980170"/>
          </a:xfrm>
        </p:grpSpPr>
        <p:cxnSp>
          <p:nvCxnSpPr>
            <p:cNvPr id="93" name="Straight Connector 92"/>
            <p:cNvCxnSpPr/>
            <p:nvPr/>
          </p:nvCxnSpPr>
          <p:spPr bwMode="auto">
            <a:xfrm flipH="1">
              <a:off x="7128670" y="1789377"/>
              <a:ext cx="264533" cy="411554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94" name="Picture 93"/>
            <p:cNvPicPr>
              <a:picLocks noChangeAspect="1"/>
            </p:cNvPicPr>
            <p:nvPr/>
          </p:nvPicPr>
          <p:blipFill rotWithShape="1">
            <a:blip r:embed="rId3"/>
            <a:srcRect l="988" t="55094" r="89511" b="32719"/>
            <a:stretch/>
          </p:blipFill>
          <p:spPr>
            <a:xfrm>
              <a:off x="6483664" y="2274597"/>
              <a:ext cx="604007" cy="49495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484510" y="2814082"/>
            <a:ext cx="595619" cy="938127"/>
            <a:chOff x="6484510" y="2814082"/>
            <a:chExt cx="595619" cy="938127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3"/>
            <a:srcRect l="1252" t="82568" r="89379" b="5244"/>
            <a:stretch/>
          </p:blipFill>
          <p:spPr>
            <a:xfrm>
              <a:off x="6484510" y="3257258"/>
              <a:ext cx="595619" cy="494951"/>
            </a:xfrm>
            <a:prstGeom prst="rect">
              <a:avLst/>
            </a:prstGeom>
          </p:spPr>
        </p:pic>
        <p:cxnSp>
          <p:nvCxnSpPr>
            <p:cNvPr id="96" name="Straight Connector 95"/>
            <p:cNvCxnSpPr/>
            <p:nvPr/>
          </p:nvCxnSpPr>
          <p:spPr bwMode="auto">
            <a:xfrm flipH="1">
              <a:off x="6781399" y="2814082"/>
              <a:ext cx="8064" cy="40490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6" name="Group 15"/>
          <p:cNvGrpSpPr/>
          <p:nvPr/>
        </p:nvGrpSpPr>
        <p:grpSpPr>
          <a:xfrm>
            <a:off x="7722222" y="1774044"/>
            <a:ext cx="578840" cy="994594"/>
            <a:chOff x="7722222" y="1774044"/>
            <a:chExt cx="578840" cy="994594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 rotWithShape="1">
            <a:blip r:embed="rId3"/>
            <a:srcRect l="20122" t="55094" r="70772" b="32513"/>
            <a:stretch/>
          </p:blipFill>
          <p:spPr>
            <a:xfrm>
              <a:off x="7722222" y="2265300"/>
              <a:ext cx="578840" cy="503338"/>
            </a:xfrm>
            <a:prstGeom prst="rect">
              <a:avLst/>
            </a:prstGeom>
          </p:spPr>
        </p:pic>
        <p:cxnSp>
          <p:nvCxnSpPr>
            <p:cNvPr id="100" name="Straight Connector 99"/>
            <p:cNvCxnSpPr/>
            <p:nvPr/>
          </p:nvCxnSpPr>
          <p:spPr bwMode="auto">
            <a:xfrm>
              <a:off x="7831714" y="1774044"/>
              <a:ext cx="271548" cy="426887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3" name="TextBox 52"/>
          <p:cNvSpPr txBox="1"/>
          <p:nvPr/>
        </p:nvSpPr>
        <p:spPr>
          <a:xfrm>
            <a:off x="6523339" y="3745824"/>
            <a:ext cx="497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Tie!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412332" y="2207937"/>
            <a:ext cx="2819595" cy="1822374"/>
            <a:chOff x="6412332" y="2207937"/>
            <a:chExt cx="2819595" cy="1822374"/>
          </a:xfrm>
        </p:grpSpPr>
        <p:grpSp>
          <p:nvGrpSpPr>
            <p:cNvPr id="17" name="Group 16"/>
            <p:cNvGrpSpPr/>
            <p:nvPr/>
          </p:nvGrpSpPr>
          <p:grpSpPr>
            <a:xfrm>
              <a:off x="6412332" y="2207937"/>
              <a:ext cx="2819595" cy="1822374"/>
              <a:chOff x="6403786" y="2209295"/>
              <a:chExt cx="2819595" cy="1822374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6403786" y="2209295"/>
                <a:ext cx="2819595" cy="1822374"/>
                <a:chOff x="6484781" y="14015"/>
                <a:chExt cx="2666926" cy="941344"/>
              </a:xfrm>
            </p:grpSpPr>
            <p:sp>
              <p:nvSpPr>
                <p:cNvPr id="105" name="Rectangle 104"/>
                <p:cNvSpPr/>
                <p:nvPr/>
              </p:nvSpPr>
              <p:spPr bwMode="auto">
                <a:xfrm>
                  <a:off x="6484781" y="26773"/>
                  <a:ext cx="2573762" cy="928586"/>
                </a:xfrm>
                <a:prstGeom prst="rect">
                  <a:avLst/>
                </a:prstGeom>
                <a:solidFill>
                  <a:srgbClr val="FFEBFE"/>
                </a:solidFill>
                <a:ln w="25400" cap="flat" cmpd="sng" algn="ctr">
                  <a:solidFill>
                    <a:srgbClr val="CC00FF"/>
                  </a:solidFill>
                  <a:prstDash val="solid"/>
                  <a:round/>
                  <a:headEnd type="none" w="med" len="med"/>
                  <a:tailEnd type="triangle" w="lg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8177755" y="14015"/>
                  <a:ext cx="973952" cy="6041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X is trying to find its best response</a:t>
                  </a:r>
                </a:p>
              </p:txBody>
            </p:sp>
          </p:grpSp>
          <p:pic>
            <p:nvPicPr>
              <p:cNvPr id="107" name="Picture 106"/>
              <p:cNvPicPr>
                <a:picLocks noChangeAspect="1"/>
              </p:cNvPicPr>
              <p:nvPr/>
            </p:nvPicPr>
            <p:blipFill rotWithShape="1">
              <a:blip r:embed="rId3"/>
              <a:srcRect l="20122" t="55094" r="70772" b="32513"/>
              <a:stretch/>
            </p:blipFill>
            <p:spPr>
              <a:xfrm>
                <a:off x="7712212" y="2265300"/>
                <a:ext cx="578840" cy="503338"/>
              </a:xfrm>
              <a:prstGeom prst="rect">
                <a:avLst/>
              </a:prstGeom>
            </p:spPr>
          </p:pic>
        </p:grpSp>
        <p:pic>
          <p:nvPicPr>
            <p:cNvPr id="108" name="Picture 107"/>
            <p:cNvPicPr>
              <a:picLocks noChangeAspect="1"/>
            </p:cNvPicPr>
            <p:nvPr/>
          </p:nvPicPr>
          <p:blipFill rotWithShape="1">
            <a:blip r:embed="rId3"/>
            <a:srcRect l="988" t="55094" r="89511" b="32719"/>
            <a:stretch/>
          </p:blipFill>
          <p:spPr>
            <a:xfrm>
              <a:off x="6482190" y="2264152"/>
              <a:ext cx="604007" cy="49495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7698256" y="2806944"/>
            <a:ext cx="623843" cy="994642"/>
            <a:chOff x="7698256" y="2806944"/>
            <a:chExt cx="623843" cy="994642"/>
          </a:xfrm>
        </p:grpSpPr>
        <p:pic>
          <p:nvPicPr>
            <p:cNvPr id="109" name="Picture 108"/>
            <p:cNvPicPr>
              <a:picLocks noChangeAspect="1"/>
            </p:cNvPicPr>
            <p:nvPr/>
          </p:nvPicPr>
          <p:blipFill rotWithShape="1">
            <a:blip r:embed="rId3"/>
            <a:srcRect l="19517" t="82413" r="70670" b="5172"/>
            <a:stretch/>
          </p:blipFill>
          <p:spPr>
            <a:xfrm>
              <a:off x="7698256" y="3297384"/>
              <a:ext cx="623843" cy="504202"/>
            </a:xfrm>
            <a:prstGeom prst="rect">
              <a:avLst/>
            </a:prstGeom>
          </p:spPr>
        </p:pic>
        <p:cxnSp>
          <p:nvCxnSpPr>
            <p:cNvPr id="110" name="Straight Connector 109"/>
            <p:cNvCxnSpPr/>
            <p:nvPr/>
          </p:nvCxnSpPr>
          <p:spPr bwMode="auto">
            <a:xfrm>
              <a:off x="7991387" y="2806944"/>
              <a:ext cx="16124" cy="428075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6" name="TextBox 65"/>
          <p:cNvSpPr txBox="1"/>
          <p:nvPr/>
        </p:nvSpPr>
        <p:spPr>
          <a:xfrm>
            <a:off x="7550426" y="3782962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Win for X!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548081" y="3782962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Win for X!</a:t>
            </a:r>
          </a:p>
        </p:txBody>
      </p:sp>
      <p:sp>
        <p:nvSpPr>
          <p:cNvPr id="77" name="Up Arrow 132"/>
          <p:cNvSpPr/>
          <p:nvPr/>
        </p:nvSpPr>
        <p:spPr bwMode="auto">
          <a:xfrm rot="5400000">
            <a:off x="7402339" y="2526921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1" name="Speech Bubble: Rectangle with Corners Rounded 110"/>
          <p:cNvSpPr/>
          <p:nvPr/>
        </p:nvSpPr>
        <p:spPr bwMode="auto">
          <a:xfrm>
            <a:off x="4597563" y="40495"/>
            <a:ext cx="2555909" cy="1038722"/>
          </a:xfrm>
          <a:prstGeom prst="wedgeRoundRectCallout">
            <a:avLst>
              <a:gd name="adj1" fmla="val -124052"/>
              <a:gd name="adj2" fmla="val 2083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X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I’m going to try all legal moves…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6" name="Speech Bubble: Rectangle with Corners Rounded 85"/>
          <p:cNvSpPr/>
          <p:nvPr/>
        </p:nvSpPr>
        <p:spPr bwMode="auto">
          <a:xfrm>
            <a:off x="7088524" y="1122409"/>
            <a:ext cx="1837973" cy="1014086"/>
          </a:xfrm>
          <a:prstGeom prst="wedgeRoundRectCallout">
            <a:avLst>
              <a:gd name="adj1" fmla="val -96666"/>
              <a:gd name="adj2" fmla="val -398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And see how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 might react to each…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7" name="Speech Bubble: Rectangle with Corners Rounded 86"/>
          <p:cNvSpPr/>
          <p:nvPr/>
        </p:nvSpPr>
        <p:spPr bwMode="auto">
          <a:xfrm>
            <a:off x="6973374" y="2306519"/>
            <a:ext cx="2156418" cy="1014086"/>
          </a:xfrm>
          <a:prstGeom prst="wedgeRoundRectCallout">
            <a:avLst>
              <a:gd name="adj1" fmla="val -142617"/>
              <a:gd name="adj2" fmla="val -8339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And then return the best move for me.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8" name="Speech Bubble: Rectangle with Corners Rounded 87"/>
          <p:cNvSpPr/>
          <p:nvPr/>
        </p:nvSpPr>
        <p:spPr bwMode="auto">
          <a:xfrm>
            <a:off x="4692818" y="2367311"/>
            <a:ext cx="2555909" cy="1038722"/>
          </a:xfrm>
          <a:prstGeom prst="wedgeRoundRectCallout">
            <a:avLst>
              <a:gd name="adj1" fmla="val -124052"/>
              <a:gd name="adj2" fmla="val 2083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O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I’m going to try all legal moves…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7" name="Speech Bubble: Rectangle with Corners Rounded 96"/>
          <p:cNvSpPr/>
          <p:nvPr/>
        </p:nvSpPr>
        <p:spPr bwMode="auto">
          <a:xfrm>
            <a:off x="7183779" y="3449225"/>
            <a:ext cx="1837973" cy="1014086"/>
          </a:xfrm>
          <a:prstGeom prst="wedgeRoundRectCallout">
            <a:avLst>
              <a:gd name="adj1" fmla="val -96666"/>
              <a:gd name="adj2" fmla="val -398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And see how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might react to each…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8" name="Speech Bubble: Rectangle with Corners Rounded 97"/>
          <p:cNvSpPr/>
          <p:nvPr/>
        </p:nvSpPr>
        <p:spPr bwMode="auto">
          <a:xfrm>
            <a:off x="6976689" y="4641305"/>
            <a:ext cx="2156418" cy="1014086"/>
          </a:xfrm>
          <a:prstGeom prst="wedgeRoundRectCallout">
            <a:avLst>
              <a:gd name="adj1" fmla="val -142617"/>
              <a:gd name="adj2" fmla="val -8339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And then return the best move for me.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1" name="Speech Bubble: Rectangle with Corners Rounded 100"/>
          <p:cNvSpPr/>
          <p:nvPr/>
        </p:nvSpPr>
        <p:spPr bwMode="auto">
          <a:xfrm>
            <a:off x="4816038" y="4479229"/>
            <a:ext cx="2667129" cy="1091603"/>
          </a:xfrm>
          <a:prstGeom prst="wedgeRoundRectCallout">
            <a:avLst>
              <a:gd name="adj1" fmla="val 34697"/>
              <a:gd name="adj2" fmla="val -27614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O now knows the result of every move it could make.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4" name="Speech Bubble: Rectangle with Corners Rounded 103"/>
          <p:cNvSpPr/>
          <p:nvPr/>
        </p:nvSpPr>
        <p:spPr bwMode="auto">
          <a:xfrm>
            <a:off x="889533" y="4990392"/>
            <a:ext cx="3181463" cy="1013602"/>
          </a:xfrm>
          <a:prstGeom prst="wedgeRoundRectCallout">
            <a:avLst>
              <a:gd name="adj1" fmla="val 25658"/>
              <a:gd name="adj2" fmla="val -11337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It’s going to pick the move that results in the best possible result for O.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Speech Bubble: Rectangle with Corners Rounded 111"/>
          <p:cNvSpPr/>
          <p:nvPr/>
        </p:nvSpPr>
        <p:spPr bwMode="auto">
          <a:xfrm>
            <a:off x="4684996" y="58655"/>
            <a:ext cx="2244833" cy="1014086"/>
          </a:xfrm>
          <a:prstGeom prst="wedgeRoundRectCallout">
            <a:avLst>
              <a:gd name="adj1" fmla="val 67420"/>
              <a:gd name="adj2" fmla="val 11210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Which in this case is a tie by making a move here.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16368" y="3176488"/>
            <a:ext cx="744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 and on it goes!</a:t>
            </a:r>
          </a:p>
        </p:txBody>
      </p:sp>
      <p:sp>
        <p:nvSpPr>
          <p:cNvPr id="114" name="Line 187"/>
          <p:cNvSpPr>
            <a:spLocks noChangeShapeType="1"/>
          </p:cNvSpPr>
          <p:nvPr/>
        </p:nvSpPr>
        <p:spPr bwMode="auto">
          <a:xfrm>
            <a:off x="0" y="7467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Up Arrow 132"/>
          <p:cNvSpPr/>
          <p:nvPr/>
        </p:nvSpPr>
        <p:spPr bwMode="auto">
          <a:xfrm>
            <a:off x="8431617" y="754299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508611" y="785164"/>
            <a:ext cx="572569" cy="901575"/>
            <a:chOff x="7698256" y="5655391"/>
            <a:chExt cx="572569" cy="901575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3"/>
            <a:srcRect l="45439" t="27036" r="45553" b="60970"/>
            <a:stretch/>
          </p:blipFill>
          <p:spPr>
            <a:xfrm>
              <a:off x="7698256" y="6069856"/>
              <a:ext cx="572569" cy="487110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 bwMode="auto">
            <a:xfrm>
              <a:off x="7986708" y="5655391"/>
              <a:ext cx="0" cy="38516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7" name="Line 187"/>
          <p:cNvSpPr>
            <a:spLocks noChangeShapeType="1"/>
          </p:cNvSpPr>
          <p:nvPr/>
        </p:nvSpPr>
        <p:spPr bwMode="auto">
          <a:xfrm>
            <a:off x="187768" y="1011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2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26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48148E-6 L 0.02483 -0.28773 " pathEditMode="relative" rAng="0" ptsTypes="AA">
                                      <p:cBhvr>
                                        <p:cTn id="33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3" y="-1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5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4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00312 -0.29028 " pathEditMode="relative" rAng="0" ptsTypes="AA">
                                      <p:cBhvr>
                                        <p:cTn id="52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4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7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0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3" dur="5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6" dur="5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9" dur="500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2" dur="500"/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5" dur="500"/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8" dur="500"/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11111E-6 L 0.11059 0.00231 " pathEditMode="relative" rAng="0" ptsTypes="AA">
                                      <p:cBhvr>
                                        <p:cTn id="598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44444E-6 L 0.10417 -0.14792 " pathEditMode="relative" rAng="0" ptsTypes="AA">
                                      <p:cBhvr>
                                        <p:cTn id="61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2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5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8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1" dur="5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4" dur="500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7" dur="500"/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0" dur="500"/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3" dur="500"/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6" dur="500"/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1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4" fill="hold">
                      <p:stCondLst>
                        <p:cond delay="indefinite"/>
                      </p:stCondLst>
                      <p:childTnLst>
                        <p:par>
                          <p:cTn id="715" fill="hold">
                            <p:stCondLst>
                              <p:cond delay="0"/>
                            </p:stCondLst>
                            <p:childTnLst>
                              <p:par>
                                <p:cTn id="71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8" fill="hold">
                      <p:stCondLst>
                        <p:cond delay="indefinite"/>
                      </p:stCondLst>
                      <p:childTnLst>
                        <p:par>
                          <p:cTn id="719" fill="hold">
                            <p:stCondLst>
                              <p:cond delay="0"/>
                            </p:stCondLst>
                            <p:childTnLst>
                              <p:par>
                                <p:cTn id="7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7" fill="hold">
                      <p:stCondLst>
                        <p:cond delay="indefinite"/>
                      </p:stCondLst>
                      <p:childTnLst>
                        <p:par>
                          <p:cTn id="728" fill="hold">
                            <p:stCondLst>
                              <p:cond delay="0"/>
                            </p:stCondLst>
                            <p:childTnLst>
                              <p:par>
                                <p:cTn id="7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1" fill="hold">
                      <p:stCondLst>
                        <p:cond delay="indefinite"/>
                      </p:stCondLst>
                      <p:childTnLst>
                        <p:par>
                          <p:cTn id="732" fill="hold">
                            <p:stCondLst>
                              <p:cond delay="0"/>
                            </p:stCondLst>
                            <p:childTnLst>
                              <p:par>
                                <p:cTn id="7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4" fill="hold">
                      <p:stCondLst>
                        <p:cond delay="indefinite"/>
                      </p:stCondLst>
                      <p:childTnLst>
                        <p:par>
                          <p:cTn id="745" fill="hold">
                            <p:stCondLst>
                              <p:cond delay="0"/>
                            </p:stCondLst>
                            <p:childTnLst>
                              <p:par>
                                <p:cTn id="7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8" fill="hold">
                      <p:stCondLst>
                        <p:cond delay="indefinite"/>
                      </p:stCondLst>
                      <p:childTnLst>
                        <p:par>
                          <p:cTn id="749" fill="hold">
                            <p:stCondLst>
                              <p:cond delay="0"/>
                            </p:stCondLst>
                            <p:childTnLst>
                              <p:par>
                                <p:cTn id="7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2" fill="hold">
                      <p:stCondLst>
                        <p:cond delay="indefinite"/>
                      </p:stCondLst>
                      <p:childTnLst>
                        <p:par>
                          <p:cTn id="753" fill="hold">
                            <p:stCondLst>
                              <p:cond delay="0"/>
                            </p:stCondLst>
                            <p:childTnLst>
                              <p:par>
                                <p:cTn id="7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animBg="1"/>
      <p:bldP spid="102" grpId="0" uiExpand="1" build="p" animBg="1"/>
      <p:bldP spid="102" grpId="1" build="allAtOnce" animBg="1"/>
      <p:bldP spid="102" grpId="2" uiExpand="1" build="allAtOnce" animBg="1"/>
      <p:bldP spid="102" grpId="3" build="allAtOnce" animBg="1"/>
      <p:bldP spid="78" grpId="0" uiExpand="1" build="p" animBg="1"/>
      <p:bldP spid="78" grpId="1" build="allAtOnce" animBg="1"/>
      <p:bldP spid="35" grpId="0" animBg="1"/>
      <p:bldP spid="35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1" grpId="2" animBg="1"/>
      <p:bldP spid="42" grpId="0" animBg="1"/>
      <p:bldP spid="42" grpId="1" animBg="1"/>
      <p:bldP spid="43" grpId="0" animBg="1"/>
      <p:bldP spid="43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4" grpId="0" animBg="1"/>
      <p:bldP spid="44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9" grpId="0" animBg="1"/>
      <p:bldP spid="59" grpId="1" animBg="1"/>
      <p:bldP spid="60" grpId="0" animBg="1"/>
      <p:bldP spid="60" grpId="1" animBg="1"/>
      <p:bldP spid="63" grpId="0" animBg="1"/>
      <p:bldP spid="63" grpId="1" animBg="1"/>
      <p:bldP spid="64" grpId="0" animBg="1"/>
      <p:bldP spid="64" grpId="1" animBg="1"/>
      <p:bldP spid="58" grpId="0" animBg="1"/>
      <p:bldP spid="58" grpId="1" animBg="1"/>
      <p:bldP spid="72" grpId="0" animBg="1"/>
      <p:bldP spid="72" grpId="1" animBg="1"/>
      <p:bldP spid="73" grpId="0" animBg="1"/>
      <p:bldP spid="73" grpId="1" animBg="1"/>
      <p:bldP spid="65" grpId="0" animBg="1"/>
      <p:bldP spid="65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4" grpId="0"/>
      <p:bldP spid="69" grpId="0" animBg="1"/>
      <p:bldP spid="69" grpId="1" animBg="1"/>
      <p:bldP spid="69" grpId="2" animBg="1"/>
      <p:bldP spid="76" grpId="0" animBg="1"/>
      <p:bldP spid="76" grpId="1" animBg="1"/>
      <p:bldP spid="76" grpId="2" animBg="1"/>
      <p:bldP spid="5" grpId="0"/>
      <p:bldP spid="5" grpId="1"/>
      <p:bldP spid="5" grpId="2"/>
      <p:bldP spid="75" grpId="0" animBg="1"/>
      <p:bldP spid="75" grpId="1" animBg="1"/>
      <p:bldP spid="75" grpId="2" animBg="1"/>
      <p:bldP spid="83" grpId="0"/>
      <p:bldP spid="83" grpId="1"/>
      <p:bldP spid="53" grpId="0"/>
      <p:bldP spid="53" grpId="1"/>
      <p:bldP spid="53" grpId="2"/>
      <p:bldP spid="66" grpId="0"/>
      <p:bldP spid="66" grpId="1"/>
      <p:bldP spid="66" grpId="2"/>
      <p:bldP spid="67" grpId="0"/>
      <p:bldP spid="67" grpId="1"/>
      <p:bldP spid="67" grpId="2"/>
      <p:bldP spid="77" grpId="0" animBg="1"/>
      <p:bldP spid="77" grpId="1" animBg="1"/>
      <p:bldP spid="77" grpId="2" animBg="1"/>
      <p:bldP spid="111" grpId="0" animBg="1"/>
      <p:bldP spid="111" grpId="1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97" grpId="0" animBg="1"/>
      <p:bldP spid="97" grpId="1" animBg="1"/>
      <p:bldP spid="97" grpId="2" animBg="1"/>
      <p:bldP spid="98" grpId="0" animBg="1"/>
      <p:bldP spid="98" grpId="1" animBg="1"/>
      <p:bldP spid="101" grpId="0" animBg="1"/>
      <p:bldP spid="101" grpId="1" animBg="1"/>
      <p:bldP spid="101" grpId="2" animBg="1"/>
      <p:bldP spid="104" grpId="0" animBg="1"/>
      <p:bldP spid="104" grpId="1" animBg="1"/>
      <p:bldP spid="112" grpId="0" animBg="1"/>
      <p:bldP spid="112" grpId="1" animBg="1"/>
      <p:bldP spid="113" grpId="0"/>
      <p:bldP spid="114" grpId="0" animBg="1"/>
      <p:bldP spid="114" grpId="1" animBg="1"/>
      <p:bldP spid="115" grpId="0" animBg="1"/>
      <p:bldP spid="115" grpId="1" animBg="1"/>
      <p:bldP spid="117" grpId="0" animBg="1"/>
      <p:bldP spid="117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505" y="26773"/>
            <a:ext cx="6322665" cy="2308324"/>
          </a:xfrm>
          <a:prstGeom prst="rect">
            <a:avLst/>
          </a:prstGeom>
          <a:solidFill>
            <a:srgbClr val="EFEFF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pickMoveFor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HowMuchCould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Return the best move for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/>
              <a:t>(given all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’s responses)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73346" y="4727059"/>
            <a:ext cx="6327857" cy="2308324"/>
          </a:xfrm>
          <a:prstGeom prst="rect">
            <a:avLst/>
          </a:prstGeom>
          <a:solidFill>
            <a:srgbClr val="EFEFF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HowMuchCould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 err="1"/>
              <a:t>HurtMeIfIMadeThisMove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CouldHurtMeIfIMadeThisMove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Return the best result for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/>
              <a:t>(given all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’s responses)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2147" y="2376916"/>
            <a:ext cx="6327857" cy="23083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HowMuchCould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HurtMeIfIMadeThisMove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 </a:t>
            </a:r>
            <a:r>
              <a:rPr lang="en-US" dirty="0"/>
              <a:t>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 err="1"/>
              <a:t>CouldHurtMeIfIMadeThisMove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Return the best result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(given all of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’s responses)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501203" y="320573"/>
            <a:ext cx="2446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Notice anything interesting about our functions?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512104" y="1431921"/>
            <a:ext cx="2446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They’re </a:t>
            </a:r>
            <a:r>
              <a:rPr lang="en-US" sz="2400" dirty="0">
                <a:solidFill>
                  <a:srgbClr val="6600CC"/>
                </a:solidFill>
              </a:rPr>
              <a:t>recursive!</a:t>
            </a:r>
          </a:p>
        </p:txBody>
      </p:sp>
      <p:sp>
        <p:nvSpPr>
          <p:cNvPr id="71" name="Speech Bubble: Rectangle with Corners Rounded 70"/>
          <p:cNvSpPr/>
          <p:nvPr/>
        </p:nvSpPr>
        <p:spPr bwMode="auto">
          <a:xfrm>
            <a:off x="6754799" y="2323332"/>
            <a:ext cx="2213816" cy="1049042"/>
          </a:xfrm>
          <a:prstGeom prst="wedgeRoundRectCallout">
            <a:avLst>
              <a:gd name="adj1" fmla="val -227269"/>
              <a:gd name="adj2" fmla="val 26471"/>
              <a:gd name="adj3" fmla="val 16667"/>
            </a:avLst>
          </a:prstGeom>
          <a:solidFill>
            <a:srgbClr val="FEEBCE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For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every move that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O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considers making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4" name="Speech Bubble: Rectangle with Corners Rounded 73"/>
          <p:cNvSpPr/>
          <p:nvPr/>
        </p:nvSpPr>
        <p:spPr bwMode="auto">
          <a:xfrm>
            <a:off x="7076437" y="3575784"/>
            <a:ext cx="1871010" cy="727768"/>
          </a:xfrm>
          <a:prstGeom prst="wedgeRoundRectCallout">
            <a:avLst>
              <a:gd name="adj1" fmla="val -93729"/>
              <a:gd name="adj2" fmla="val 1544"/>
              <a:gd name="adj3" fmla="val 16667"/>
            </a:avLst>
          </a:prstGeom>
          <a:solidFill>
            <a:srgbClr val="FEEBCE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 sees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how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X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would respond!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5" name="Speech Bubble: Rectangle with Corners Rounded 84"/>
          <p:cNvSpPr/>
          <p:nvPr/>
        </p:nvSpPr>
        <p:spPr bwMode="auto">
          <a:xfrm>
            <a:off x="6754799" y="4673475"/>
            <a:ext cx="2295650" cy="1049042"/>
          </a:xfrm>
          <a:prstGeom prst="wedgeRoundRectCallout">
            <a:avLst>
              <a:gd name="adj1" fmla="val -218432"/>
              <a:gd name="adj2" fmla="val 25671"/>
              <a:gd name="adj3" fmla="val 16667"/>
            </a:avLst>
          </a:prstGeom>
          <a:solidFill>
            <a:srgbClr val="FEEBCE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for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every move that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X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considers making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7" name="Speech Bubble: Rectangle with Corners Rounded 86"/>
          <p:cNvSpPr/>
          <p:nvPr/>
        </p:nvSpPr>
        <p:spPr bwMode="auto">
          <a:xfrm>
            <a:off x="7192346" y="5951267"/>
            <a:ext cx="1871010" cy="727768"/>
          </a:xfrm>
          <a:prstGeom prst="wedgeRoundRectCallout">
            <a:avLst>
              <a:gd name="adj1" fmla="val -93729"/>
              <a:gd name="adj2" fmla="val 1544"/>
              <a:gd name="adj3" fmla="val 16667"/>
            </a:avLst>
          </a:prstGeom>
          <a:solidFill>
            <a:srgbClr val="FEEBCE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 sees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how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O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would respond!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1735" y="474721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036315" y="3767099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145372" y="611370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725271" y="239714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9" name="Connector: Curved 8"/>
          <p:cNvCxnSpPr>
            <a:stCxn id="88" idx="3"/>
            <a:endCxn id="7" idx="3"/>
          </p:cNvCxnSpPr>
          <p:nvPr/>
        </p:nvCxnSpPr>
        <p:spPr bwMode="auto">
          <a:xfrm flipH="1">
            <a:off x="5055331" y="3951765"/>
            <a:ext cx="1234580" cy="980114"/>
          </a:xfrm>
          <a:prstGeom prst="curvedConnector3">
            <a:avLst>
              <a:gd name="adj1" fmla="val -18516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Connector: Curved 90"/>
          <p:cNvCxnSpPr>
            <a:stCxn id="89" idx="3"/>
            <a:endCxn id="90" idx="3"/>
          </p:cNvCxnSpPr>
          <p:nvPr/>
        </p:nvCxnSpPr>
        <p:spPr bwMode="auto">
          <a:xfrm flipH="1" flipV="1">
            <a:off x="4978867" y="2581808"/>
            <a:ext cx="1420101" cy="3716565"/>
          </a:xfrm>
          <a:prstGeom prst="curvedConnector3">
            <a:avLst>
              <a:gd name="adj1" fmla="val -16097"/>
            </a:avLst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6481943" y="1796143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600CC"/>
                </a:solidFill>
              </a:rPr>
              <a:t>co-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539539" y="2602236"/>
            <a:ext cx="2446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Co-recursion is when two functions…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539539" y="3648092"/>
            <a:ext cx="2446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recursively call each other!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576100" y="4931879"/>
            <a:ext cx="24462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same basic approach works for </a:t>
            </a:r>
            <a:r>
              <a:rPr lang="en-US" sz="2000" dirty="0">
                <a:solidFill>
                  <a:srgbClr val="6600CC"/>
                </a:solidFill>
              </a:rPr>
              <a:t>chess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6600CC"/>
                </a:solidFill>
              </a:rPr>
              <a:t>checkers</a:t>
            </a:r>
            <a:r>
              <a:rPr lang="en-US" sz="2000" dirty="0"/>
              <a:t>, </a:t>
            </a:r>
            <a:r>
              <a:rPr lang="en-US" sz="2000" dirty="0" err="1"/>
              <a:t>etc</a:t>
            </a:r>
            <a:r>
              <a:rPr lang="en-US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4929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70" grpId="0"/>
      <p:bldP spid="71" grpId="0" animBg="1"/>
      <p:bldP spid="71" grpId="1" animBg="1"/>
      <p:bldP spid="74" grpId="0" animBg="1"/>
      <p:bldP spid="74" grpId="1" animBg="1"/>
      <p:bldP spid="85" grpId="0" animBg="1"/>
      <p:bldP spid="85" grpId="1" animBg="1"/>
      <p:bldP spid="87" grpId="0" animBg="1"/>
      <p:bldP spid="87" grpId="1" animBg="1"/>
      <p:bldP spid="13" grpId="0"/>
      <p:bldP spid="13" grpId="1"/>
      <p:bldP spid="92" grpId="0"/>
      <p:bldP spid="93" grpId="0"/>
      <p:bldP spid="9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Design</a:t>
            </a:r>
            <a:br>
              <a:rPr lang="en-US" dirty="0"/>
            </a:br>
            <a:r>
              <a:rPr lang="en-US" sz="2400" dirty="0"/>
              <a:t>(for on-your-own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127" y="1851912"/>
            <a:ext cx="3247509" cy="40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55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D6F61-7993-43B0-9450-38C048122509}" type="slidenum">
              <a:rPr lang="en-US"/>
              <a:pPr/>
              <a:t>8</a:t>
            </a:fld>
            <a:endParaRPr lang="en-US"/>
          </a:p>
        </p:txBody>
      </p:sp>
      <p:sp>
        <p:nvSpPr>
          <p:cNvPr id="802856" name="Text Box 40"/>
          <p:cNvSpPr txBox="1">
            <a:spLocks noChangeArrowheads="1"/>
          </p:cNvSpPr>
          <p:nvPr/>
        </p:nvSpPr>
        <p:spPr bwMode="auto">
          <a:xfrm>
            <a:off x="838200" y="3267075"/>
            <a:ext cx="7696200" cy="1803400"/>
          </a:xfrm>
          <a:prstGeom prst="rect">
            <a:avLst/>
          </a:prstGeom>
          <a:solidFill>
            <a:srgbClr val="EB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dirty="0"/>
              <a:t>  Split the cards into two roughly-equal piles</a:t>
            </a:r>
          </a:p>
          <a:p>
            <a:pPr algn="l"/>
            <a:r>
              <a:rPr lang="en-US" dirty="0"/>
              <a:t>  Hand one pile </a:t>
            </a:r>
            <a:r>
              <a:rPr lang="en-US"/>
              <a:t>to nerdy </a:t>
            </a:r>
            <a:r>
              <a:rPr lang="en-US" dirty="0"/>
              <a:t>student A and ask them to sort it</a:t>
            </a:r>
          </a:p>
          <a:p>
            <a:pPr algn="l"/>
            <a:r>
              <a:rPr lang="en-US" dirty="0"/>
              <a:t>  Hand the other pile </a:t>
            </a:r>
            <a:r>
              <a:rPr lang="en-US"/>
              <a:t>to nerdy </a:t>
            </a:r>
            <a:r>
              <a:rPr lang="en-US" dirty="0"/>
              <a:t>student B and ask them to sort it</a:t>
            </a:r>
          </a:p>
          <a:p>
            <a:pPr algn="l"/>
            <a:r>
              <a:rPr lang="en-US" dirty="0"/>
              <a:t>  Take the two sorted piles and merge them into a single sorted pile</a:t>
            </a:r>
          </a:p>
        </p:txBody>
      </p:sp>
      <p:pic>
        <p:nvPicPr>
          <p:cNvPr id="8028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1447800"/>
            <a:ext cx="13620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28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5257800"/>
            <a:ext cx="1600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282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“The Lazy Person’s Sort”</a:t>
            </a:r>
          </a:p>
        </p:txBody>
      </p:sp>
      <p:sp>
        <p:nvSpPr>
          <p:cNvPr id="802821" name="Text Box 5"/>
          <p:cNvSpPr txBox="1">
            <a:spLocks noChangeArrowheads="1"/>
          </p:cNvSpPr>
          <p:nvPr/>
        </p:nvSpPr>
        <p:spPr bwMode="auto">
          <a:xfrm>
            <a:off x="838200" y="3581400"/>
            <a:ext cx="7696200" cy="1495425"/>
          </a:xfrm>
          <a:prstGeom prst="rect">
            <a:avLst/>
          </a:prstGeom>
          <a:solidFill>
            <a:srgbClr val="EB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 </a:t>
            </a:r>
          </a:p>
          <a:p>
            <a:pPr algn="l"/>
            <a:r>
              <a:rPr lang="en-US" dirty="0"/>
              <a:t>  Split the cards into two roughly-equal piles</a:t>
            </a:r>
          </a:p>
          <a:p>
            <a:pPr algn="l"/>
            <a:r>
              <a:rPr lang="en-US" dirty="0"/>
              <a:t>  Hand one pile </a:t>
            </a:r>
            <a:r>
              <a:rPr lang="en-US"/>
              <a:t>to nerdy </a:t>
            </a:r>
            <a:r>
              <a:rPr lang="en-US" dirty="0"/>
              <a:t>student A and ask them to sort it</a:t>
            </a:r>
          </a:p>
          <a:p>
            <a:pPr algn="l"/>
            <a:r>
              <a:rPr lang="en-US" dirty="0"/>
              <a:t>  Hand the other pile </a:t>
            </a:r>
            <a:r>
              <a:rPr lang="en-US"/>
              <a:t>to nerdy </a:t>
            </a:r>
            <a:r>
              <a:rPr lang="en-US" dirty="0"/>
              <a:t>student B and ask them to sort it</a:t>
            </a:r>
          </a:p>
          <a:p>
            <a:pPr algn="l"/>
            <a:r>
              <a:rPr lang="en-US" dirty="0"/>
              <a:t>  Take the two sorted piles and merge them into a single sorted pile</a:t>
            </a:r>
          </a:p>
        </p:txBody>
      </p:sp>
      <p:pic>
        <p:nvPicPr>
          <p:cNvPr id="8028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1864" y="5257800"/>
            <a:ext cx="106883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02823" name="Group 7"/>
          <p:cNvGrpSpPr>
            <a:grpSpLocks/>
          </p:cNvGrpSpPr>
          <p:nvPr/>
        </p:nvGrpSpPr>
        <p:grpSpPr bwMode="auto">
          <a:xfrm>
            <a:off x="533400" y="1295400"/>
            <a:ext cx="1752600" cy="914400"/>
            <a:chOff x="144" y="528"/>
            <a:chExt cx="1104" cy="576"/>
          </a:xfrm>
        </p:grpSpPr>
        <p:pic>
          <p:nvPicPr>
            <p:cNvPr id="802824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2825" name="Text Box 9"/>
            <p:cNvSpPr txBox="1">
              <a:spLocks noChangeArrowheads="1"/>
            </p:cNvSpPr>
            <p:nvPr/>
          </p:nvSpPr>
          <p:spPr bwMode="auto">
            <a:xfrm>
              <a:off x="426" y="666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   17</a:t>
              </a:r>
            </a:p>
          </p:txBody>
        </p:sp>
      </p:grpSp>
      <p:grpSp>
        <p:nvGrpSpPr>
          <p:cNvPr id="802826" name="Group 10"/>
          <p:cNvGrpSpPr>
            <a:grpSpLocks/>
          </p:cNvGrpSpPr>
          <p:nvPr/>
        </p:nvGrpSpPr>
        <p:grpSpPr bwMode="auto">
          <a:xfrm>
            <a:off x="504825" y="1143000"/>
            <a:ext cx="1752600" cy="914400"/>
            <a:chOff x="144" y="528"/>
            <a:chExt cx="1104" cy="576"/>
          </a:xfrm>
        </p:grpSpPr>
        <p:pic>
          <p:nvPicPr>
            <p:cNvPr id="802827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2828" name="Text Box 12"/>
            <p:cNvSpPr txBox="1">
              <a:spLocks noChangeArrowheads="1"/>
            </p:cNvSpPr>
            <p:nvPr/>
          </p:nvSpPr>
          <p:spPr bwMode="auto">
            <a:xfrm>
              <a:off x="426" y="666"/>
              <a:ext cx="5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61492</a:t>
              </a:r>
            </a:p>
          </p:txBody>
        </p:sp>
      </p:grpSp>
      <p:grpSp>
        <p:nvGrpSpPr>
          <p:cNvPr id="802829" name="Group 13"/>
          <p:cNvGrpSpPr>
            <a:grpSpLocks/>
          </p:cNvGrpSpPr>
          <p:nvPr/>
        </p:nvGrpSpPr>
        <p:grpSpPr bwMode="auto">
          <a:xfrm>
            <a:off x="485775" y="1000125"/>
            <a:ext cx="1752600" cy="914400"/>
            <a:chOff x="144" y="528"/>
            <a:chExt cx="1104" cy="576"/>
          </a:xfrm>
        </p:grpSpPr>
        <p:pic>
          <p:nvPicPr>
            <p:cNvPr id="802830" name="Picture 1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2831" name="Text Box 15"/>
            <p:cNvSpPr txBox="1">
              <a:spLocks noChangeArrowheads="1"/>
            </p:cNvSpPr>
            <p:nvPr/>
          </p:nvSpPr>
          <p:spPr bwMode="auto">
            <a:xfrm>
              <a:off x="426" y="666"/>
              <a:ext cx="4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2774</a:t>
              </a:r>
            </a:p>
          </p:txBody>
        </p:sp>
      </p:grpSp>
      <p:grpSp>
        <p:nvGrpSpPr>
          <p:cNvPr id="802832" name="Group 16"/>
          <p:cNvGrpSpPr>
            <a:grpSpLocks/>
          </p:cNvGrpSpPr>
          <p:nvPr/>
        </p:nvGrpSpPr>
        <p:grpSpPr bwMode="auto">
          <a:xfrm>
            <a:off x="466725" y="866775"/>
            <a:ext cx="1752600" cy="914400"/>
            <a:chOff x="144" y="528"/>
            <a:chExt cx="1104" cy="576"/>
          </a:xfrm>
        </p:grpSpPr>
        <p:pic>
          <p:nvPicPr>
            <p:cNvPr id="802833" name="Picture 1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2834" name="Text Box 18"/>
            <p:cNvSpPr txBox="1">
              <a:spLocks noChangeArrowheads="1"/>
            </p:cNvSpPr>
            <p:nvPr/>
          </p:nvSpPr>
          <p:spPr bwMode="auto">
            <a:xfrm>
              <a:off x="426" y="666"/>
              <a:ext cx="5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99322</a:t>
              </a:r>
            </a:p>
          </p:txBody>
        </p:sp>
      </p:grpSp>
      <p:grpSp>
        <p:nvGrpSpPr>
          <p:cNvPr id="802835" name="Group 19"/>
          <p:cNvGrpSpPr>
            <a:grpSpLocks/>
          </p:cNvGrpSpPr>
          <p:nvPr/>
        </p:nvGrpSpPr>
        <p:grpSpPr bwMode="auto">
          <a:xfrm>
            <a:off x="3514725" y="4448175"/>
            <a:ext cx="619125" cy="366713"/>
            <a:chOff x="2190" y="3792"/>
            <a:chExt cx="390" cy="207"/>
          </a:xfrm>
        </p:grpSpPr>
        <p:sp>
          <p:nvSpPr>
            <p:cNvPr id="802836" name="Rectangle 20"/>
            <p:cNvSpPr>
              <a:spLocks noChangeArrowheads="1"/>
            </p:cNvSpPr>
            <p:nvPr/>
          </p:nvSpPr>
          <p:spPr bwMode="auto">
            <a:xfrm>
              <a:off x="2190" y="3792"/>
              <a:ext cx="384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2837" name="Text Box 21"/>
            <p:cNvSpPr txBox="1">
              <a:spLocks noChangeArrowheads="1"/>
            </p:cNvSpPr>
            <p:nvPr/>
          </p:nvSpPr>
          <p:spPr bwMode="auto">
            <a:xfrm>
              <a:off x="2208" y="3792"/>
              <a:ext cx="372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hot</a:t>
              </a:r>
            </a:p>
          </p:txBody>
        </p:sp>
      </p:grpSp>
      <p:grpSp>
        <p:nvGrpSpPr>
          <p:cNvPr id="802838" name="Group 22"/>
          <p:cNvGrpSpPr>
            <a:grpSpLocks/>
          </p:cNvGrpSpPr>
          <p:nvPr/>
        </p:nvGrpSpPr>
        <p:grpSpPr bwMode="auto">
          <a:xfrm>
            <a:off x="5000625" y="4167188"/>
            <a:ext cx="3513138" cy="366712"/>
            <a:chOff x="3150" y="2625"/>
            <a:chExt cx="2213" cy="231"/>
          </a:xfrm>
        </p:grpSpPr>
        <p:sp>
          <p:nvSpPr>
            <p:cNvPr id="802839" name="Rectangle 23"/>
            <p:cNvSpPr>
              <a:spLocks noChangeArrowheads="1"/>
            </p:cNvSpPr>
            <p:nvPr/>
          </p:nvSpPr>
          <p:spPr bwMode="auto">
            <a:xfrm>
              <a:off x="3168" y="2640"/>
              <a:ext cx="2112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2840" name="Text Box 24"/>
            <p:cNvSpPr txBox="1">
              <a:spLocks noChangeArrowheads="1"/>
            </p:cNvSpPr>
            <p:nvPr/>
          </p:nvSpPr>
          <p:spPr bwMode="auto">
            <a:xfrm>
              <a:off x="3150" y="2625"/>
              <a:ext cx="22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say “do the Lazy Person’s Sort”</a:t>
              </a:r>
            </a:p>
          </p:txBody>
        </p:sp>
      </p:grpSp>
      <p:grpSp>
        <p:nvGrpSpPr>
          <p:cNvPr id="802841" name="Group 25"/>
          <p:cNvGrpSpPr>
            <a:grpSpLocks/>
          </p:cNvGrpSpPr>
          <p:nvPr/>
        </p:nvGrpSpPr>
        <p:grpSpPr bwMode="auto">
          <a:xfrm>
            <a:off x="5659438" y="4429125"/>
            <a:ext cx="3513137" cy="366713"/>
            <a:chOff x="3150" y="2625"/>
            <a:chExt cx="2213" cy="231"/>
          </a:xfrm>
        </p:grpSpPr>
        <p:sp>
          <p:nvSpPr>
            <p:cNvPr id="802842" name="Rectangle 26"/>
            <p:cNvSpPr>
              <a:spLocks noChangeArrowheads="1"/>
            </p:cNvSpPr>
            <p:nvPr/>
          </p:nvSpPr>
          <p:spPr bwMode="auto">
            <a:xfrm>
              <a:off x="3168" y="2640"/>
              <a:ext cx="2112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2843" name="Text Box 27"/>
            <p:cNvSpPr txBox="1">
              <a:spLocks noChangeArrowheads="1"/>
            </p:cNvSpPr>
            <p:nvPr/>
          </p:nvSpPr>
          <p:spPr bwMode="auto">
            <a:xfrm>
              <a:off x="3150" y="2625"/>
              <a:ext cx="22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say “do the Lazy Person’s Sort”</a:t>
              </a:r>
            </a:p>
          </p:txBody>
        </p:sp>
      </p:grpSp>
      <p:sp>
        <p:nvSpPr>
          <p:cNvPr id="802855" name="Rectangle 39"/>
          <p:cNvSpPr>
            <a:spLocks noChangeArrowheads="1"/>
          </p:cNvSpPr>
          <p:nvPr/>
        </p:nvSpPr>
        <p:spPr bwMode="auto">
          <a:xfrm>
            <a:off x="838200" y="3581400"/>
            <a:ext cx="7696200" cy="1466850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02858" name="Text Box 42"/>
          <p:cNvSpPr txBox="1">
            <a:spLocks noChangeArrowheads="1"/>
          </p:cNvSpPr>
          <p:nvPr/>
        </p:nvSpPr>
        <p:spPr bwMode="auto">
          <a:xfrm>
            <a:off x="1003300" y="3594100"/>
            <a:ext cx="65039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If you’re handed just </a:t>
            </a:r>
            <a:r>
              <a:rPr lang="en-US">
                <a:solidFill>
                  <a:schemeClr val="accent2"/>
                </a:solidFill>
              </a:rPr>
              <a:t>one card</a:t>
            </a:r>
            <a:r>
              <a:rPr lang="en-US">
                <a:solidFill>
                  <a:srgbClr val="FF0000"/>
                </a:solidFill>
              </a:rPr>
              <a:t>, then just give it right back.</a:t>
            </a:r>
          </a:p>
        </p:txBody>
      </p:sp>
      <p:sp>
        <p:nvSpPr>
          <p:cNvPr id="802859" name="Rectangle 43"/>
          <p:cNvSpPr>
            <a:spLocks noChangeArrowheads="1"/>
          </p:cNvSpPr>
          <p:nvPr/>
        </p:nvSpPr>
        <p:spPr bwMode="auto">
          <a:xfrm>
            <a:off x="839788" y="3584575"/>
            <a:ext cx="2455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Lazy Person’s Sort:</a:t>
            </a:r>
          </a:p>
        </p:txBody>
      </p:sp>
      <p:sp>
        <p:nvSpPr>
          <p:cNvPr id="802860" name="AutoShape 44"/>
          <p:cNvSpPr>
            <a:spLocks noChangeArrowheads="1"/>
          </p:cNvSpPr>
          <p:nvPr/>
        </p:nvSpPr>
        <p:spPr bwMode="auto">
          <a:xfrm>
            <a:off x="1600200" y="5334000"/>
            <a:ext cx="2743200" cy="762000"/>
          </a:xfrm>
          <a:prstGeom prst="wedgeRoundRectCallout">
            <a:avLst>
              <a:gd name="adj1" fmla="val -85593"/>
              <a:gd name="adj2" fmla="val -8333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Oh yeah. And one more thing.</a:t>
            </a:r>
          </a:p>
        </p:txBody>
      </p:sp>
      <p:grpSp>
        <p:nvGrpSpPr>
          <p:cNvPr id="802864" name="Group 48"/>
          <p:cNvGrpSpPr>
            <a:grpSpLocks/>
          </p:cNvGrpSpPr>
          <p:nvPr/>
        </p:nvGrpSpPr>
        <p:grpSpPr bwMode="auto">
          <a:xfrm>
            <a:off x="2751138" y="4152900"/>
            <a:ext cx="954087" cy="366713"/>
            <a:chOff x="1985" y="1566"/>
            <a:chExt cx="601" cy="231"/>
          </a:xfrm>
        </p:grpSpPr>
        <p:sp>
          <p:nvSpPr>
            <p:cNvPr id="802862" name="Rectangle 46"/>
            <p:cNvSpPr>
              <a:spLocks noChangeArrowheads="1"/>
            </p:cNvSpPr>
            <p:nvPr/>
          </p:nvSpPr>
          <p:spPr bwMode="auto">
            <a:xfrm>
              <a:off x="1998" y="1566"/>
              <a:ext cx="458" cy="214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2863" name="Text Box 47"/>
            <p:cNvSpPr txBox="1">
              <a:spLocks noChangeArrowheads="1"/>
            </p:cNvSpPr>
            <p:nvPr/>
          </p:nvSpPr>
          <p:spPr bwMode="auto">
            <a:xfrm>
              <a:off x="1985" y="1566"/>
              <a:ext cx="60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studly</a:t>
              </a:r>
            </a:p>
          </p:txBody>
        </p:sp>
      </p:grpSp>
      <p:sp>
        <p:nvSpPr>
          <p:cNvPr id="802865" name="AutoShape 49"/>
          <p:cNvSpPr>
            <a:spLocks noChangeArrowheads="1"/>
          </p:cNvSpPr>
          <p:nvPr/>
        </p:nvSpPr>
        <p:spPr bwMode="auto">
          <a:xfrm>
            <a:off x="3533775" y="4191000"/>
            <a:ext cx="4381500" cy="2514600"/>
          </a:xfrm>
          <a:prstGeom prst="wedgeRoundRectCallout">
            <a:avLst>
              <a:gd name="adj1" fmla="val 53806"/>
              <a:gd name="adj2" fmla="val 13384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Ah, I see. When a person at the bottom of the pyramid gets a single card, they can’t split it in half…</a:t>
            </a:r>
          </a:p>
          <a:p>
            <a:endParaRPr lang="en-US" sz="1000" dirty="0"/>
          </a:p>
          <a:p>
            <a:r>
              <a:rPr lang="en-US" dirty="0"/>
              <a:t>Besides it’s just one card, so it’s </a:t>
            </a:r>
            <a:r>
              <a:rPr lang="en-US"/>
              <a:t>technically already </a:t>
            </a:r>
            <a:r>
              <a:rPr lang="en-US" dirty="0"/>
              <a:t>sorted...</a:t>
            </a:r>
          </a:p>
          <a:p>
            <a:endParaRPr lang="en-US" sz="1000" dirty="0"/>
          </a:p>
          <a:p>
            <a:r>
              <a:rPr lang="en-US" dirty="0"/>
              <a:t>So they just hand it back to the guy above them and let them merge it.</a:t>
            </a:r>
          </a:p>
        </p:txBody>
      </p:sp>
      <p:sp>
        <p:nvSpPr>
          <p:cNvPr id="802866" name="AutoShape 50"/>
          <p:cNvSpPr>
            <a:spLocks noChangeArrowheads="1"/>
          </p:cNvSpPr>
          <p:nvPr/>
        </p:nvSpPr>
        <p:spPr bwMode="auto">
          <a:xfrm>
            <a:off x="4097338" y="981075"/>
            <a:ext cx="3046412" cy="2032000"/>
          </a:xfrm>
          <a:prstGeom prst="wedgeRoundRectCallout">
            <a:avLst>
              <a:gd name="adj1" fmla="val 68292"/>
              <a:gd name="adj2" fmla="val 23750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Correct! </a:t>
            </a:r>
          </a:p>
          <a:p>
            <a:endParaRPr lang="en-US" sz="1000"/>
          </a:p>
          <a:p>
            <a:r>
              <a:rPr lang="en-US"/>
              <a:t>Amazing, huh? By having an algorithm use itself over and over, you can solve big problems!</a:t>
            </a:r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8028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02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8028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1.48148E-6 L 1.66667E-6 -0.05417 " pathEditMode="relative" ptsTypes="AA">
                                      <p:cBhvr>
                                        <p:cTn id="15" dur="2000" fill="hold"/>
                                        <p:tgtEl>
                                          <p:spTgt spid="802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02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0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02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028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02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028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028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02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2856" grpId="0" animBg="1"/>
      <p:bldP spid="802821" grpId="0" animBg="1"/>
      <p:bldP spid="802855" grpId="0" animBg="1"/>
      <p:bldP spid="802858" grpId="0"/>
      <p:bldP spid="802859" grpId="0"/>
      <p:bldP spid="802860" grpId="0" animBg="1"/>
      <p:bldP spid="802860" grpId="1" animBg="1"/>
      <p:bldP spid="802865" grpId="0" uiExpand="1" build="p" animBg="1"/>
      <p:bldP spid="802865" grpId="1" build="allAtOnce" animBg="1"/>
      <p:bldP spid="802866" grpId="0" animBg="1"/>
      <p:bldP spid="802866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Object Oriented Programming Design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1394" y="1404796"/>
            <a:ext cx="6157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Good software design can dramatically reduce bugs, reduce development time, and simplify team programming.</a:t>
            </a:r>
            <a:endParaRPr lang="en-US" sz="1600" dirty="0">
              <a:solidFill>
                <a:srgbClr val="CC9B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go learn this stuff!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1363" y="2764333"/>
            <a:ext cx="625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 far, you’ve learned the basics of OOP.</a:t>
            </a:r>
            <a:endParaRPr lang="en-US" sz="1600" dirty="0">
              <a:solidFill>
                <a:srgbClr val="CC9B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3951" y="3440999"/>
            <a:ext cx="5792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you haven’t learned how properly design OOP programs.</a:t>
            </a:r>
            <a:endParaRPr lang="en-US" sz="1600" dirty="0">
              <a:solidFill>
                <a:srgbClr val="CC9B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8890" y="4486998"/>
            <a:ext cx="554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It’s like the difference between writing simple sentences and writing a great novel.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675" y="1279591"/>
            <a:ext cx="1297861" cy="13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576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C11A-C7C9-466C-A271-CF2F40327E91}" type="slidenum">
              <a:rPr lang="en-US"/>
              <a:pPr/>
              <a:t>81</a:t>
            </a:fld>
            <a:endParaRPr lang="en-US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Object-Oriented Design</a:t>
            </a:r>
            <a:endParaRPr lang="en-GB"/>
          </a:p>
        </p:txBody>
      </p:sp>
      <p:sp>
        <p:nvSpPr>
          <p:cNvPr id="545795" name="Text Box 3"/>
          <p:cNvSpPr txBox="1">
            <a:spLocks noChangeArrowheads="1"/>
          </p:cNvSpPr>
          <p:nvPr/>
        </p:nvSpPr>
        <p:spPr bwMode="auto">
          <a:xfrm>
            <a:off x="457200" y="1112838"/>
            <a:ext cx="5121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So, how does a computer scientist go about designing a program?</a:t>
            </a:r>
          </a:p>
        </p:txBody>
      </p:sp>
      <p:pic>
        <p:nvPicPr>
          <p:cNvPr id="5457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143000"/>
            <a:ext cx="3200400" cy="286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45797" name="Group 5"/>
          <p:cNvGrpSpPr>
            <a:grpSpLocks/>
          </p:cNvGrpSpPr>
          <p:nvPr/>
        </p:nvGrpSpPr>
        <p:grpSpPr bwMode="auto">
          <a:xfrm>
            <a:off x="6096000" y="3863975"/>
            <a:ext cx="2587625" cy="784225"/>
            <a:chOff x="3840" y="2434"/>
            <a:chExt cx="1630" cy="494"/>
          </a:xfrm>
        </p:grpSpPr>
        <p:sp>
          <p:nvSpPr>
            <p:cNvPr id="545798" name="Text Box 6"/>
            <p:cNvSpPr txBox="1">
              <a:spLocks noChangeArrowheads="1"/>
            </p:cNvSpPr>
            <p:nvPr/>
          </p:nvSpPr>
          <p:spPr bwMode="auto">
            <a:xfrm>
              <a:off x="3840" y="2640"/>
              <a:ext cx="16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>
                  <a:solidFill>
                    <a:srgbClr val="FF3300"/>
                  </a:solidFill>
                </a:rPr>
                <a:t>Mad EE scientist</a:t>
              </a:r>
            </a:p>
          </p:txBody>
        </p:sp>
        <p:sp>
          <p:nvSpPr>
            <p:cNvPr id="545799" name="Line 7"/>
            <p:cNvSpPr>
              <a:spLocks noChangeShapeType="1"/>
            </p:cNvSpPr>
            <p:nvPr/>
          </p:nvSpPr>
          <p:spPr bwMode="auto">
            <a:xfrm flipH="1" flipV="1">
              <a:off x="4107" y="2434"/>
              <a:ext cx="69" cy="25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45800" name="Text Box 8"/>
          <p:cNvSpPr txBox="1">
            <a:spLocks noChangeArrowheads="1"/>
          </p:cNvSpPr>
          <p:nvPr/>
        </p:nvSpPr>
        <p:spPr bwMode="auto">
          <a:xfrm>
            <a:off x="457200" y="2438400"/>
            <a:ext cx="51212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How do you figure out all of the </a:t>
            </a:r>
            <a:r>
              <a:rPr lang="en-US" sz="2400">
                <a:solidFill>
                  <a:srgbClr val="6600CC"/>
                </a:solidFill>
              </a:rPr>
              <a:t>classes</a:t>
            </a:r>
            <a:r>
              <a:rPr lang="en-US" sz="2400"/>
              <a:t>, </a:t>
            </a:r>
            <a:r>
              <a:rPr lang="en-US" sz="2400">
                <a:solidFill>
                  <a:srgbClr val="6600CC"/>
                </a:solidFill>
              </a:rPr>
              <a:t>methods</a:t>
            </a:r>
            <a:r>
              <a:rPr lang="en-US" sz="2400"/>
              <a:t>, </a:t>
            </a:r>
            <a:r>
              <a:rPr lang="en-US" sz="2400">
                <a:solidFill>
                  <a:srgbClr val="6600CC"/>
                </a:solidFill>
              </a:rPr>
              <a:t>algorithms</a:t>
            </a:r>
            <a:r>
              <a:rPr lang="en-US" sz="2400"/>
              <a:t>, etc. that you need for a program?</a:t>
            </a:r>
          </a:p>
        </p:txBody>
      </p:sp>
      <p:sp>
        <p:nvSpPr>
          <p:cNvPr id="545801" name="Rectangle 9"/>
          <p:cNvSpPr>
            <a:spLocks noChangeArrowheads="1"/>
          </p:cNvSpPr>
          <p:nvPr/>
        </p:nvSpPr>
        <p:spPr bwMode="auto">
          <a:xfrm>
            <a:off x="5965825" y="4016375"/>
            <a:ext cx="2644775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5802" name="Text Box 10"/>
          <p:cNvSpPr txBox="1">
            <a:spLocks noChangeArrowheads="1"/>
          </p:cNvSpPr>
          <p:nvPr/>
        </p:nvSpPr>
        <p:spPr bwMode="auto">
          <a:xfrm>
            <a:off x="5334000" y="4038600"/>
            <a:ext cx="4038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(Well, it’s not easy!  Many senior engineers are </a:t>
            </a:r>
            <a:r>
              <a:rPr lang="en-US" dirty="0">
                <a:solidFill>
                  <a:schemeClr val="accent2"/>
                </a:solidFill>
              </a:rPr>
              <a:t>horrible </a:t>
            </a:r>
            <a:r>
              <a:rPr lang="en-US" dirty="0"/>
              <a:t>at it!)</a:t>
            </a:r>
          </a:p>
        </p:txBody>
      </p:sp>
      <p:sp>
        <p:nvSpPr>
          <p:cNvPr id="545803" name="Text Box 11"/>
          <p:cNvSpPr txBox="1">
            <a:spLocks noChangeArrowheads="1"/>
          </p:cNvSpPr>
          <p:nvPr/>
        </p:nvSpPr>
        <p:spPr bwMode="auto">
          <a:xfrm>
            <a:off x="457200" y="4038600"/>
            <a:ext cx="6477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 dirty="0"/>
              <a:t>At a high level, it’s best to tackle</a:t>
            </a:r>
            <a:br>
              <a:rPr lang="en-US" sz="2400" dirty="0"/>
            </a:br>
            <a:r>
              <a:rPr lang="en-US" sz="2400" dirty="0"/>
              <a:t>a design in two phases:</a:t>
            </a:r>
          </a:p>
        </p:txBody>
      </p:sp>
      <p:sp>
        <p:nvSpPr>
          <p:cNvPr id="545804" name="Text Box 12"/>
          <p:cNvSpPr txBox="1">
            <a:spLocks noChangeArrowheads="1"/>
          </p:cNvSpPr>
          <p:nvPr/>
        </p:nvSpPr>
        <p:spPr bwMode="auto">
          <a:xfrm>
            <a:off x="533400" y="5197475"/>
            <a:ext cx="4267200" cy="155575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First</a:t>
            </a:r>
            <a:r>
              <a:rPr lang="en-US" sz="2400"/>
              <a:t>, determine the classes you need, what data they hold, and how they interact with one another.</a:t>
            </a:r>
          </a:p>
        </p:txBody>
      </p:sp>
      <p:sp>
        <p:nvSpPr>
          <p:cNvPr id="545805" name="Text Box 13"/>
          <p:cNvSpPr txBox="1">
            <a:spLocks noChangeArrowheads="1"/>
          </p:cNvSpPr>
          <p:nvPr/>
        </p:nvSpPr>
        <p:spPr bwMode="auto">
          <a:xfrm>
            <a:off x="5105400" y="5197475"/>
            <a:ext cx="3886200" cy="155575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200">
              <a:solidFill>
                <a:srgbClr val="006666"/>
              </a:solidFill>
            </a:endParaRPr>
          </a:p>
          <a:p>
            <a:r>
              <a:rPr lang="en-US" sz="2400">
                <a:solidFill>
                  <a:srgbClr val="006666"/>
                </a:solidFill>
              </a:rPr>
              <a:t>Second</a:t>
            </a:r>
            <a:r>
              <a:rPr lang="en-US" sz="2400"/>
              <a:t>, determine each class’s data structures and algorithms.</a:t>
            </a:r>
          </a:p>
          <a:p>
            <a:endParaRPr lang="en-US" sz="1200"/>
          </a:p>
        </p:txBody>
      </p:sp>
      <p:pic>
        <p:nvPicPr>
          <p:cNvPr id="545806" name="Picture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648200"/>
            <a:ext cx="754063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5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5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45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5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5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5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5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5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5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5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45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800" grpId="0"/>
      <p:bldP spid="545801" grpId="0" animBg="1"/>
      <p:bldP spid="545802" grpId="0"/>
      <p:bldP spid="545803" grpId="0"/>
      <p:bldP spid="545804" grpId="0" animBg="1"/>
      <p:bldP spid="54580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A12FA-674E-4E27-891D-54F76025FADC}" type="slidenum">
              <a:rPr lang="en-US"/>
              <a:pPr/>
              <a:t>82</a:t>
            </a:fld>
            <a:endParaRPr lang="en-US"/>
          </a:p>
        </p:txBody>
      </p:sp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8077200" cy="1143000"/>
          </a:xfrm>
        </p:spPr>
        <p:txBody>
          <a:bodyPr/>
          <a:lstStyle/>
          <a:p>
            <a:r>
              <a:rPr lang="en-US"/>
              <a:t>Class Design Steps</a:t>
            </a:r>
          </a:p>
        </p:txBody>
      </p:sp>
      <p:grpSp>
        <p:nvGrpSpPr>
          <p:cNvPr id="547843" name="Group 3"/>
          <p:cNvGrpSpPr>
            <a:grpSpLocks/>
          </p:cNvGrpSpPr>
          <p:nvPr/>
        </p:nvGrpSpPr>
        <p:grpSpPr bwMode="auto">
          <a:xfrm>
            <a:off x="228600" y="2743200"/>
            <a:ext cx="8610600" cy="1524000"/>
            <a:chOff x="144" y="1728"/>
            <a:chExt cx="5424" cy="960"/>
          </a:xfrm>
        </p:grpSpPr>
        <p:sp>
          <p:nvSpPr>
            <p:cNvPr id="547844" name="Rectangle 4"/>
            <p:cNvSpPr>
              <a:spLocks noChangeArrowheads="1"/>
            </p:cNvSpPr>
            <p:nvPr/>
          </p:nvSpPr>
          <p:spPr bwMode="auto">
            <a:xfrm>
              <a:off x="2352" y="1775"/>
              <a:ext cx="3216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2. Determine the </a:t>
              </a:r>
              <a:r>
                <a:rPr lang="en-US" sz="2400">
                  <a:solidFill>
                    <a:schemeClr val="accent2"/>
                  </a:solidFill>
                </a:rPr>
                <a:t>outward-facing functionality</a:t>
              </a:r>
              <a:r>
                <a:rPr lang="en-US" sz="2400">
                  <a:solidFill>
                    <a:schemeClr val="tx1"/>
                  </a:solidFill>
                </a:rPr>
                <a:t> of each class.  How do you interact with a class?</a:t>
              </a:r>
            </a:p>
          </p:txBody>
        </p:sp>
        <p:pic>
          <p:nvPicPr>
            <p:cNvPr id="547845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752"/>
              <a:ext cx="1056" cy="9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7846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" y="1728"/>
              <a:ext cx="865" cy="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47847" name="Group 7"/>
          <p:cNvGrpSpPr>
            <a:grpSpLocks/>
          </p:cNvGrpSpPr>
          <p:nvPr/>
        </p:nvGrpSpPr>
        <p:grpSpPr bwMode="auto">
          <a:xfrm>
            <a:off x="338138" y="1066800"/>
            <a:ext cx="8583612" cy="1371600"/>
            <a:chOff x="213" y="672"/>
            <a:chExt cx="5407" cy="864"/>
          </a:xfrm>
        </p:grpSpPr>
        <p:sp>
          <p:nvSpPr>
            <p:cNvPr id="547848" name="Rectangle 8"/>
            <p:cNvSpPr>
              <a:spLocks noChangeArrowheads="1"/>
            </p:cNvSpPr>
            <p:nvPr/>
          </p:nvSpPr>
          <p:spPr bwMode="auto">
            <a:xfrm>
              <a:off x="213" y="802"/>
              <a:ext cx="3627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1. Determine the </a:t>
              </a:r>
              <a:r>
                <a:rPr lang="en-US" sz="2400">
                  <a:solidFill>
                    <a:schemeClr val="accent2"/>
                  </a:solidFill>
                </a:rPr>
                <a:t>classes</a:t>
              </a:r>
              <a:r>
                <a:rPr lang="en-US" sz="2400">
                  <a:solidFill>
                    <a:schemeClr val="tx1"/>
                  </a:solidFill>
                </a:rPr>
                <a:t> and </a:t>
              </a:r>
              <a:r>
                <a:rPr lang="en-US" sz="2400">
                  <a:solidFill>
                    <a:schemeClr val="accent2"/>
                  </a:solidFill>
                </a:rPr>
                <a:t>objects</a:t>
              </a:r>
              <a:r>
                <a:rPr lang="en-US" sz="2400">
                  <a:solidFill>
                    <a:schemeClr val="tx1"/>
                  </a:solidFill>
                </a:rPr>
                <a:t> required to solve your problem.</a:t>
              </a:r>
            </a:p>
          </p:txBody>
        </p:sp>
        <p:pic>
          <p:nvPicPr>
            <p:cNvPr id="547849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720"/>
              <a:ext cx="1015" cy="7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7850" name="Picture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" y="672"/>
              <a:ext cx="628" cy="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47851" name="Group 11"/>
          <p:cNvGrpSpPr>
            <a:grpSpLocks/>
          </p:cNvGrpSpPr>
          <p:nvPr/>
        </p:nvGrpSpPr>
        <p:grpSpPr bwMode="auto">
          <a:xfrm>
            <a:off x="457200" y="4648200"/>
            <a:ext cx="8243888" cy="1882775"/>
            <a:chOff x="288" y="2928"/>
            <a:chExt cx="5193" cy="1186"/>
          </a:xfrm>
        </p:grpSpPr>
        <p:sp>
          <p:nvSpPr>
            <p:cNvPr id="547852" name="Rectangle 12"/>
            <p:cNvSpPr>
              <a:spLocks noChangeArrowheads="1"/>
            </p:cNvSpPr>
            <p:nvPr/>
          </p:nvSpPr>
          <p:spPr bwMode="auto">
            <a:xfrm>
              <a:off x="288" y="3044"/>
              <a:ext cx="3504" cy="10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3. Determine the </a:t>
              </a:r>
              <a:r>
                <a:rPr lang="en-US" sz="2400">
                  <a:solidFill>
                    <a:schemeClr val="accent2"/>
                  </a:solidFill>
                </a:rPr>
                <a:t>data</a:t>
              </a:r>
              <a:r>
                <a:rPr lang="en-US" sz="2400">
                  <a:solidFill>
                    <a:schemeClr val="tx1"/>
                  </a:solidFill>
                </a:rPr>
                <a:t> each of your classes holds and…</a:t>
              </a:r>
            </a:p>
            <a:p>
              <a:pPr algn="l">
                <a:spcBef>
                  <a:spcPct val="20000"/>
                </a:spcBef>
              </a:pPr>
              <a:endParaRPr lang="en-US" sz="2400">
                <a:solidFill>
                  <a:schemeClr val="tx1"/>
                </a:solidFill>
              </a:endParaRPr>
            </a:p>
            <a:p>
              <a:pPr algn="l"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4. How they </a:t>
              </a:r>
              <a:r>
                <a:rPr lang="en-US" sz="2400">
                  <a:solidFill>
                    <a:schemeClr val="accent2"/>
                  </a:solidFill>
                </a:rPr>
                <a:t>interact</a:t>
              </a:r>
              <a:r>
                <a:rPr lang="en-US" sz="2400">
                  <a:solidFill>
                    <a:schemeClr val="tx1"/>
                  </a:solidFill>
                </a:rPr>
                <a:t> with each other.</a:t>
              </a:r>
            </a:p>
          </p:txBody>
        </p:sp>
        <p:pic>
          <p:nvPicPr>
            <p:cNvPr id="547853" name="Picture 1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2928"/>
              <a:ext cx="1449" cy="1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7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7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7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7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7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7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77BED-6766-4B8C-9372-6171FB607B29}" type="slidenum">
              <a:rPr lang="en-US"/>
              <a:pPr/>
              <a:t>83</a:t>
            </a:fld>
            <a:endParaRPr lang="en-US"/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</a:t>
            </a:r>
          </a:p>
        </p:txBody>
      </p:sp>
      <p:sp>
        <p:nvSpPr>
          <p:cNvPr id="549891" name="Text Box 3"/>
          <p:cNvSpPr txBox="1">
            <a:spLocks noChangeArrowheads="1"/>
          </p:cNvSpPr>
          <p:nvPr/>
        </p:nvSpPr>
        <p:spPr bwMode="auto">
          <a:xfrm>
            <a:off x="517525" y="960438"/>
            <a:ext cx="4740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Often, we start with a </a:t>
            </a:r>
            <a:r>
              <a:rPr lang="en-US" sz="2400">
                <a:solidFill>
                  <a:srgbClr val="800000"/>
                </a:solidFill>
              </a:rPr>
              <a:t>textual specification</a:t>
            </a:r>
            <a:r>
              <a:rPr lang="en-US" sz="2400"/>
              <a:t> of the problem.</a:t>
            </a:r>
          </a:p>
        </p:txBody>
      </p:sp>
      <p:sp>
        <p:nvSpPr>
          <p:cNvPr id="549892" name="Text Box 4"/>
          <p:cNvSpPr txBox="1">
            <a:spLocks noChangeArrowheads="1"/>
          </p:cNvSpPr>
          <p:nvPr/>
        </p:nvSpPr>
        <p:spPr bwMode="auto">
          <a:xfrm>
            <a:off x="3962400" y="1997075"/>
            <a:ext cx="4724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For instance, let’s consider a spec for an </a:t>
            </a:r>
            <a:r>
              <a:rPr lang="en-US" sz="2400">
                <a:solidFill>
                  <a:schemeClr val="accent2"/>
                </a:solidFill>
              </a:rPr>
              <a:t>electronic calendar</a:t>
            </a:r>
            <a:r>
              <a:rPr lang="en-US" sz="2400"/>
              <a:t>.</a:t>
            </a:r>
          </a:p>
        </p:txBody>
      </p:sp>
      <p:sp>
        <p:nvSpPr>
          <p:cNvPr id="549893" name="Text Box 5"/>
          <p:cNvSpPr txBox="1">
            <a:spLocks noChangeArrowheads="1"/>
          </p:cNvSpPr>
          <p:nvPr/>
        </p:nvSpPr>
        <p:spPr bwMode="auto">
          <a:xfrm>
            <a:off x="304800" y="3352800"/>
            <a:ext cx="84582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algn="l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solidFill>
                  <a:schemeClr val="tx1"/>
                </a:solidFill>
              </a:rPr>
              <a:t>Each user’s calendar should contain appointments for that user. </a:t>
            </a:r>
            <a:endParaRPr lang="en-US" sz="2400"/>
          </a:p>
        </p:txBody>
      </p:sp>
      <p:sp>
        <p:nvSpPr>
          <p:cNvPr id="549894" name="Text Box 6"/>
          <p:cNvSpPr txBox="1">
            <a:spLocks noChangeArrowheads="1"/>
          </p:cNvSpPr>
          <p:nvPr/>
        </p:nvSpPr>
        <p:spPr bwMode="auto">
          <a:xfrm>
            <a:off x="303213" y="3298825"/>
            <a:ext cx="8458200" cy="115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algn="l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solidFill>
                  <a:schemeClr val="tx1"/>
                </a:solidFill>
              </a:rPr>
              <a:t> 		</a:t>
            </a:r>
          </a:p>
          <a:p>
            <a:pPr lvl="1" algn="l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solidFill>
                  <a:schemeClr val="tx1"/>
                </a:solidFill>
              </a:rPr>
              <a:t>                 There are two different types of appointments, one-time appts and recurring appts. </a:t>
            </a:r>
            <a:endParaRPr lang="en-US" sz="2400"/>
          </a:p>
        </p:txBody>
      </p:sp>
      <p:sp>
        <p:nvSpPr>
          <p:cNvPr id="549895" name="Text Box 7"/>
          <p:cNvSpPr txBox="1">
            <a:spLocks noChangeArrowheads="1"/>
          </p:cNvSpPr>
          <p:nvPr/>
        </p:nvSpPr>
        <p:spPr bwMode="auto">
          <a:xfrm>
            <a:off x="282575" y="5399088"/>
            <a:ext cx="845820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algn="l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solidFill>
                  <a:schemeClr val="tx1"/>
                </a:solidFill>
              </a:rPr>
              <a:t>                                      The user of the calendar 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must supply a password before accessing the calendar. </a:t>
            </a:r>
          </a:p>
          <a:p>
            <a:pPr algn="l"/>
            <a:endParaRPr lang="en-US" sz="2400"/>
          </a:p>
        </p:txBody>
      </p:sp>
      <p:sp>
        <p:nvSpPr>
          <p:cNvPr id="549896" name="Text Box 8"/>
          <p:cNvSpPr txBox="1">
            <a:spLocks noChangeArrowheads="1"/>
          </p:cNvSpPr>
          <p:nvPr/>
        </p:nvSpPr>
        <p:spPr bwMode="auto">
          <a:xfrm>
            <a:off x="304800" y="4397375"/>
            <a:ext cx="8458200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algn="l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solidFill>
                  <a:schemeClr val="tx1"/>
                </a:solidFill>
              </a:rPr>
              <a:t>Users of the calendar can get a list of appointments for the day, add new appointments, remove existing appointments, and check other users’ calendars to see if a time-slot is empty.   </a:t>
            </a:r>
            <a:endParaRPr lang="en-US" sz="2400"/>
          </a:p>
        </p:txBody>
      </p:sp>
      <p:sp>
        <p:nvSpPr>
          <p:cNvPr id="549897" name="Text Box 9"/>
          <p:cNvSpPr txBox="1">
            <a:spLocks noChangeArrowheads="1"/>
          </p:cNvSpPr>
          <p:nvPr/>
        </p:nvSpPr>
        <p:spPr bwMode="auto">
          <a:xfrm>
            <a:off x="293688" y="6097588"/>
            <a:ext cx="84582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algn="l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solidFill>
                  <a:schemeClr val="tx1"/>
                </a:solidFill>
              </a:rPr>
              <a:t>Each appointment has a start-time and an end-time, a list of participants, and a location.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9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9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49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1000" fill="hold"/>
                                        <p:tgtEl>
                                          <p:spTgt spid="5498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49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5498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9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1000" fill="hold"/>
                                        <p:tgtEl>
                                          <p:spTgt spid="5498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49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00" fill="hold"/>
                                        <p:tgtEl>
                                          <p:spTgt spid="5498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9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892" grpId="0"/>
      <p:bldP spid="549893" grpId="0"/>
      <p:bldP spid="549893" grpId="1"/>
      <p:bldP spid="549894" grpId="0"/>
      <p:bldP spid="549894" grpId="1"/>
      <p:bldP spid="549895" grpId="0"/>
      <p:bldP spid="549895" grpId="1"/>
      <p:bldP spid="549896" grpId="0"/>
      <p:bldP spid="549896" grpId="1"/>
      <p:bldP spid="54989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E326-118A-4DC3-B52F-07AE0A459877}" type="slidenum">
              <a:rPr lang="en-US"/>
              <a:pPr/>
              <a:t>84</a:t>
            </a:fld>
            <a:endParaRPr lang="en-US"/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25438" y="-76200"/>
            <a:ext cx="8524875" cy="1143000"/>
          </a:xfrm>
        </p:spPr>
        <p:txBody>
          <a:bodyPr/>
          <a:lstStyle/>
          <a:p>
            <a:r>
              <a:rPr lang="en-US"/>
              <a:t>Step #1: Identify Objects</a:t>
            </a:r>
            <a:endParaRPr lang="en-GB"/>
          </a:p>
        </p:txBody>
      </p:sp>
      <p:sp>
        <p:nvSpPr>
          <p:cNvPr id="551939" name="Text Box 3"/>
          <p:cNvSpPr txBox="1">
            <a:spLocks noChangeArrowheads="1"/>
          </p:cNvSpPr>
          <p:nvPr/>
        </p:nvSpPr>
        <p:spPr bwMode="auto">
          <a:xfrm>
            <a:off x="288925" y="1036638"/>
            <a:ext cx="3597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Start by identifying </a:t>
            </a:r>
            <a:r>
              <a:rPr lang="en-US" sz="2400">
                <a:solidFill>
                  <a:srgbClr val="800000"/>
                </a:solidFill>
              </a:rPr>
              <a:t>potential classes</a:t>
            </a:r>
            <a:r>
              <a:rPr lang="en-US" sz="2400"/>
              <a:t>. </a:t>
            </a:r>
          </a:p>
        </p:txBody>
      </p:sp>
      <p:sp>
        <p:nvSpPr>
          <p:cNvPr id="551940" name="Text Box 4"/>
          <p:cNvSpPr txBox="1">
            <a:spLocks noChangeArrowheads="1"/>
          </p:cNvSpPr>
          <p:nvPr/>
        </p:nvSpPr>
        <p:spPr bwMode="auto">
          <a:xfrm>
            <a:off x="4267200" y="1600200"/>
            <a:ext cx="45878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The easiest way to do this is identify all of the </a:t>
            </a:r>
            <a:r>
              <a:rPr lang="en-US" sz="2400">
                <a:solidFill>
                  <a:schemeClr val="accent2"/>
                </a:solidFill>
              </a:rPr>
              <a:t>nouns</a:t>
            </a:r>
            <a:r>
              <a:rPr lang="en-US" sz="2400"/>
              <a:t> in the specification! </a:t>
            </a:r>
          </a:p>
        </p:txBody>
      </p:sp>
      <p:grpSp>
        <p:nvGrpSpPr>
          <p:cNvPr id="551941" name="Group 5"/>
          <p:cNvGrpSpPr>
            <a:grpSpLocks/>
          </p:cNvGrpSpPr>
          <p:nvPr/>
        </p:nvGrpSpPr>
        <p:grpSpPr bwMode="auto">
          <a:xfrm>
            <a:off x="76200" y="3124200"/>
            <a:ext cx="8480425" cy="3548063"/>
            <a:chOff x="48" y="1968"/>
            <a:chExt cx="5342" cy="2235"/>
          </a:xfrm>
        </p:grpSpPr>
        <p:sp>
          <p:nvSpPr>
            <p:cNvPr id="551942" name="Text Box 6"/>
            <p:cNvSpPr txBox="1">
              <a:spLocks noChangeArrowheads="1"/>
            </p:cNvSpPr>
            <p:nvPr/>
          </p:nvSpPr>
          <p:spPr bwMode="auto">
            <a:xfrm>
              <a:off x="62" y="2002"/>
              <a:ext cx="5328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Each user’s calendar should contain appointments for that user. </a:t>
              </a:r>
              <a:endParaRPr lang="en-US" sz="2400"/>
            </a:p>
          </p:txBody>
        </p:sp>
        <p:sp>
          <p:nvSpPr>
            <p:cNvPr id="551943" name="Text Box 7"/>
            <p:cNvSpPr txBox="1">
              <a:spLocks noChangeArrowheads="1"/>
            </p:cNvSpPr>
            <p:nvPr/>
          </p:nvSpPr>
          <p:spPr bwMode="auto">
            <a:xfrm>
              <a:off x="61" y="1968"/>
              <a:ext cx="5328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		</a:t>
              </a:r>
            </a:p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                There are two different types of appointments, one-time appts and recurring appts. </a:t>
              </a:r>
              <a:endParaRPr lang="en-US" sz="2400"/>
            </a:p>
          </p:txBody>
        </p:sp>
        <p:sp>
          <p:nvSpPr>
            <p:cNvPr id="551944" name="Text Box 8"/>
            <p:cNvSpPr txBox="1">
              <a:spLocks noChangeArrowheads="1"/>
            </p:cNvSpPr>
            <p:nvPr/>
          </p:nvSpPr>
          <p:spPr bwMode="auto">
            <a:xfrm>
              <a:off x="48" y="3291"/>
              <a:ext cx="5328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                                     The user of the calendar 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must supply a password before accessing the calendar. </a:t>
              </a:r>
            </a:p>
            <a:p>
              <a:pPr algn="l"/>
              <a:endParaRPr lang="en-US" sz="2400"/>
            </a:p>
          </p:txBody>
        </p:sp>
        <p:sp>
          <p:nvSpPr>
            <p:cNvPr id="551945" name="Text Box 9"/>
            <p:cNvSpPr txBox="1">
              <a:spLocks noChangeArrowheads="1"/>
            </p:cNvSpPr>
            <p:nvPr/>
          </p:nvSpPr>
          <p:spPr bwMode="auto">
            <a:xfrm>
              <a:off x="62" y="2660"/>
              <a:ext cx="5328" cy="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Users of the calendar can get a list of appointments for the day, add new appointments, remove existing appointments, and check other users’ calendars to see if a time-slot is empty.   </a:t>
              </a:r>
              <a:endParaRPr lang="en-US" sz="2400"/>
            </a:p>
          </p:txBody>
        </p:sp>
        <p:sp>
          <p:nvSpPr>
            <p:cNvPr id="551946" name="Text Box 10"/>
            <p:cNvSpPr txBox="1">
              <a:spLocks noChangeArrowheads="1"/>
            </p:cNvSpPr>
            <p:nvPr/>
          </p:nvSpPr>
          <p:spPr bwMode="auto">
            <a:xfrm>
              <a:off x="55" y="3731"/>
              <a:ext cx="5328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Each appointment has a start-time and an end-time, a list of participants, and a location.</a:t>
              </a:r>
              <a:endParaRPr lang="en-US" sz="2400"/>
            </a:p>
          </p:txBody>
        </p:sp>
      </p:grpSp>
      <p:sp>
        <p:nvSpPr>
          <p:cNvPr id="551947" name="Text Box 11"/>
          <p:cNvSpPr txBox="1">
            <a:spLocks noChangeArrowheads="1"/>
          </p:cNvSpPr>
          <p:nvPr/>
        </p:nvSpPr>
        <p:spPr bwMode="auto">
          <a:xfrm>
            <a:off x="1319213" y="3146425"/>
            <a:ext cx="803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user</a:t>
            </a:r>
          </a:p>
        </p:txBody>
      </p:sp>
      <p:sp>
        <p:nvSpPr>
          <p:cNvPr id="551948" name="Text Box 12"/>
          <p:cNvSpPr txBox="1">
            <a:spLocks noChangeArrowheads="1"/>
          </p:cNvSpPr>
          <p:nvPr/>
        </p:nvSpPr>
        <p:spPr bwMode="auto">
          <a:xfrm>
            <a:off x="2244725" y="3146425"/>
            <a:ext cx="1389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calendar</a:t>
            </a:r>
          </a:p>
        </p:txBody>
      </p:sp>
      <p:sp>
        <p:nvSpPr>
          <p:cNvPr id="551949" name="Text Box 13"/>
          <p:cNvSpPr txBox="1">
            <a:spLocks noChangeArrowheads="1"/>
          </p:cNvSpPr>
          <p:nvPr/>
        </p:nvSpPr>
        <p:spPr bwMode="auto">
          <a:xfrm>
            <a:off x="5649913" y="3144838"/>
            <a:ext cx="207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appointments</a:t>
            </a:r>
          </a:p>
        </p:txBody>
      </p:sp>
      <p:sp>
        <p:nvSpPr>
          <p:cNvPr id="551950" name="Text Box 14"/>
          <p:cNvSpPr txBox="1">
            <a:spLocks noChangeArrowheads="1"/>
          </p:cNvSpPr>
          <p:nvPr/>
        </p:nvSpPr>
        <p:spPr bwMode="auto">
          <a:xfrm>
            <a:off x="2605088" y="3830638"/>
            <a:ext cx="2293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one-time appts</a:t>
            </a:r>
          </a:p>
        </p:txBody>
      </p:sp>
      <p:sp>
        <p:nvSpPr>
          <p:cNvPr id="551951" name="Text Box 15"/>
          <p:cNvSpPr txBox="1">
            <a:spLocks noChangeArrowheads="1"/>
          </p:cNvSpPr>
          <p:nvPr/>
        </p:nvSpPr>
        <p:spPr bwMode="auto">
          <a:xfrm>
            <a:off x="5391150" y="3832225"/>
            <a:ext cx="2376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recurring appts</a:t>
            </a:r>
          </a:p>
        </p:txBody>
      </p:sp>
      <p:sp>
        <p:nvSpPr>
          <p:cNvPr id="551952" name="Text Box 16"/>
          <p:cNvSpPr txBox="1">
            <a:spLocks noChangeArrowheads="1"/>
          </p:cNvSpPr>
          <p:nvPr/>
        </p:nvSpPr>
        <p:spPr bwMode="auto">
          <a:xfrm>
            <a:off x="1143000" y="5181600"/>
            <a:ext cx="1477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time-slot</a:t>
            </a:r>
          </a:p>
        </p:txBody>
      </p:sp>
      <p:sp>
        <p:nvSpPr>
          <p:cNvPr id="551953" name="Text Box 17"/>
          <p:cNvSpPr txBox="1">
            <a:spLocks noChangeArrowheads="1"/>
          </p:cNvSpPr>
          <p:nvPr/>
        </p:nvSpPr>
        <p:spPr bwMode="auto">
          <a:xfrm>
            <a:off x="2524125" y="5530850"/>
            <a:ext cx="1492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password</a:t>
            </a:r>
          </a:p>
        </p:txBody>
      </p:sp>
      <p:sp>
        <p:nvSpPr>
          <p:cNvPr id="551954" name="Text Box 18"/>
          <p:cNvSpPr txBox="1">
            <a:spLocks noChangeArrowheads="1"/>
          </p:cNvSpPr>
          <p:nvPr/>
        </p:nvSpPr>
        <p:spPr bwMode="auto">
          <a:xfrm>
            <a:off x="3951288" y="5900738"/>
            <a:ext cx="1677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start-time</a:t>
            </a:r>
          </a:p>
        </p:txBody>
      </p:sp>
      <p:sp>
        <p:nvSpPr>
          <p:cNvPr id="551955" name="Text Box 19"/>
          <p:cNvSpPr txBox="1">
            <a:spLocks noChangeArrowheads="1"/>
          </p:cNvSpPr>
          <p:nvPr/>
        </p:nvSpPr>
        <p:spPr bwMode="auto">
          <a:xfrm>
            <a:off x="6529388" y="5900738"/>
            <a:ext cx="1449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end-time</a:t>
            </a:r>
          </a:p>
        </p:txBody>
      </p:sp>
      <p:sp>
        <p:nvSpPr>
          <p:cNvPr id="551956" name="Text Box 20"/>
          <p:cNvSpPr txBox="1">
            <a:spLocks noChangeArrowheads="1"/>
          </p:cNvSpPr>
          <p:nvPr/>
        </p:nvSpPr>
        <p:spPr bwMode="auto">
          <a:xfrm>
            <a:off x="1492250" y="6226175"/>
            <a:ext cx="1890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participants</a:t>
            </a:r>
          </a:p>
        </p:txBody>
      </p:sp>
      <p:sp>
        <p:nvSpPr>
          <p:cNvPr id="551957" name="Text Box 21"/>
          <p:cNvSpPr txBox="1">
            <a:spLocks noChangeArrowheads="1"/>
          </p:cNvSpPr>
          <p:nvPr/>
        </p:nvSpPr>
        <p:spPr bwMode="auto">
          <a:xfrm>
            <a:off x="4206875" y="6226175"/>
            <a:ext cx="1290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location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1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1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1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1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000" fill="hold"/>
                                        <p:tgtEl>
                                          <p:spTgt spid="5519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000" fill="hold"/>
                                        <p:tgtEl>
                                          <p:spTgt spid="5519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2000" fill="hold"/>
                                        <p:tgtEl>
                                          <p:spTgt spid="5519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000" fill="hold"/>
                                        <p:tgtEl>
                                          <p:spTgt spid="5519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000" fill="hold"/>
                                        <p:tgtEl>
                                          <p:spTgt spid="5519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000" fill="hold"/>
                                        <p:tgtEl>
                                          <p:spTgt spid="5519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000" fill="hold"/>
                                        <p:tgtEl>
                                          <p:spTgt spid="5519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2000" fill="hold"/>
                                        <p:tgtEl>
                                          <p:spTgt spid="5519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000" fill="hold"/>
                                        <p:tgtEl>
                                          <p:spTgt spid="5519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2000" fill="hold"/>
                                        <p:tgtEl>
                                          <p:spTgt spid="5519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2000" fill="hold"/>
                                        <p:tgtEl>
                                          <p:spTgt spid="5519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40" grpId="0"/>
      <p:bldP spid="551947" grpId="0"/>
      <p:bldP spid="551947" grpId="1"/>
      <p:bldP spid="551948" grpId="0"/>
      <p:bldP spid="551948" grpId="1"/>
      <p:bldP spid="551949" grpId="0"/>
      <p:bldP spid="551949" grpId="1"/>
      <p:bldP spid="551950" grpId="0"/>
      <p:bldP spid="551950" grpId="1"/>
      <p:bldP spid="551951" grpId="0"/>
      <p:bldP spid="551951" grpId="1"/>
      <p:bldP spid="551952" grpId="0"/>
      <p:bldP spid="551952" grpId="1"/>
      <p:bldP spid="551953" grpId="0"/>
      <p:bldP spid="551953" grpId="1"/>
      <p:bldP spid="551954" grpId="0"/>
      <p:bldP spid="551954" grpId="1"/>
      <p:bldP spid="551955" grpId="0"/>
      <p:bldP spid="551955" grpId="1"/>
      <p:bldP spid="551956" grpId="0"/>
      <p:bldP spid="551956" grpId="1"/>
      <p:bldP spid="551957" grpId="0"/>
      <p:bldP spid="551957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A4E5E-3935-4E8E-8A0D-CAAD9F8AD4A1}" type="slidenum">
              <a:rPr lang="en-US"/>
              <a:pPr/>
              <a:t>85</a:t>
            </a:fld>
            <a:endParaRPr lang="en-US"/>
          </a:p>
        </p:txBody>
      </p:sp>
      <p:sp>
        <p:nvSpPr>
          <p:cNvPr id="553986" name="Rectangle 2"/>
          <p:cNvSpPr>
            <a:spLocks noChangeArrowheads="1"/>
          </p:cNvSpPr>
          <p:nvPr/>
        </p:nvSpPr>
        <p:spPr bwMode="auto">
          <a:xfrm>
            <a:off x="6121400" y="9906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87" name="Rectangle 3"/>
          <p:cNvSpPr>
            <a:spLocks noChangeArrowheads="1"/>
          </p:cNvSpPr>
          <p:nvPr/>
        </p:nvSpPr>
        <p:spPr bwMode="auto">
          <a:xfrm>
            <a:off x="6121400" y="14478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88" name="Rectangle 4"/>
          <p:cNvSpPr>
            <a:spLocks noChangeArrowheads="1"/>
          </p:cNvSpPr>
          <p:nvPr/>
        </p:nvSpPr>
        <p:spPr bwMode="auto">
          <a:xfrm>
            <a:off x="6121400" y="19050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89" name="Rectangle 5"/>
          <p:cNvSpPr>
            <a:spLocks noChangeArrowheads="1"/>
          </p:cNvSpPr>
          <p:nvPr/>
        </p:nvSpPr>
        <p:spPr bwMode="auto">
          <a:xfrm>
            <a:off x="6121400" y="23622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0" name="Rectangle 6"/>
          <p:cNvSpPr>
            <a:spLocks noChangeArrowheads="1"/>
          </p:cNvSpPr>
          <p:nvPr/>
        </p:nvSpPr>
        <p:spPr bwMode="auto">
          <a:xfrm>
            <a:off x="6121400" y="28194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1" name="Rectangle 7"/>
          <p:cNvSpPr>
            <a:spLocks noChangeArrowheads="1"/>
          </p:cNvSpPr>
          <p:nvPr/>
        </p:nvSpPr>
        <p:spPr bwMode="auto">
          <a:xfrm>
            <a:off x="6121400" y="32766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2" name="Rectangle 8"/>
          <p:cNvSpPr>
            <a:spLocks noChangeArrowheads="1"/>
          </p:cNvSpPr>
          <p:nvPr/>
        </p:nvSpPr>
        <p:spPr bwMode="auto">
          <a:xfrm>
            <a:off x="6121400" y="37338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3" name="Rectangle 9"/>
          <p:cNvSpPr>
            <a:spLocks noChangeArrowheads="1"/>
          </p:cNvSpPr>
          <p:nvPr/>
        </p:nvSpPr>
        <p:spPr bwMode="auto">
          <a:xfrm>
            <a:off x="6121400" y="41910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4" name="Rectangle 10"/>
          <p:cNvSpPr>
            <a:spLocks noChangeArrowheads="1"/>
          </p:cNvSpPr>
          <p:nvPr/>
        </p:nvSpPr>
        <p:spPr bwMode="auto">
          <a:xfrm>
            <a:off x="6121400" y="46482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5" name="Rectangle 11"/>
          <p:cNvSpPr>
            <a:spLocks noChangeArrowheads="1"/>
          </p:cNvSpPr>
          <p:nvPr/>
        </p:nvSpPr>
        <p:spPr bwMode="auto">
          <a:xfrm>
            <a:off x="6121400" y="51054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6" name="Rectangle 12"/>
          <p:cNvSpPr>
            <a:spLocks noChangeArrowheads="1"/>
          </p:cNvSpPr>
          <p:nvPr/>
        </p:nvSpPr>
        <p:spPr bwMode="auto">
          <a:xfrm>
            <a:off x="6121400" y="55626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7" name="Rectangle 13"/>
          <p:cNvSpPr>
            <a:spLocks noGrp="1" noChangeArrowheads="1"/>
          </p:cNvSpPr>
          <p:nvPr>
            <p:ph type="title"/>
          </p:nvPr>
        </p:nvSpPr>
        <p:spPr>
          <a:xfrm>
            <a:off x="325438" y="-76200"/>
            <a:ext cx="8524875" cy="1143000"/>
          </a:xfrm>
        </p:spPr>
        <p:txBody>
          <a:bodyPr/>
          <a:lstStyle/>
          <a:p>
            <a:r>
              <a:rPr lang="en-US"/>
              <a:t>Step #1b: Identify Objects</a:t>
            </a:r>
            <a:endParaRPr lang="en-GB"/>
          </a:p>
        </p:txBody>
      </p:sp>
      <p:grpSp>
        <p:nvGrpSpPr>
          <p:cNvPr id="553998" name="Group 14"/>
          <p:cNvGrpSpPr>
            <a:grpSpLocks/>
          </p:cNvGrpSpPr>
          <p:nvPr/>
        </p:nvGrpSpPr>
        <p:grpSpPr bwMode="auto">
          <a:xfrm>
            <a:off x="76200" y="3124200"/>
            <a:ext cx="8480425" cy="3548063"/>
            <a:chOff x="48" y="1968"/>
            <a:chExt cx="5342" cy="2235"/>
          </a:xfrm>
        </p:grpSpPr>
        <p:sp>
          <p:nvSpPr>
            <p:cNvPr id="553999" name="Text Box 15"/>
            <p:cNvSpPr txBox="1">
              <a:spLocks noChangeArrowheads="1"/>
            </p:cNvSpPr>
            <p:nvPr/>
          </p:nvSpPr>
          <p:spPr bwMode="auto">
            <a:xfrm>
              <a:off x="62" y="2002"/>
              <a:ext cx="5328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Each user’s calendar should contain appointments for that user. </a:t>
              </a:r>
              <a:endParaRPr lang="en-US" sz="2400"/>
            </a:p>
          </p:txBody>
        </p:sp>
        <p:sp>
          <p:nvSpPr>
            <p:cNvPr id="554000" name="Text Box 16"/>
            <p:cNvSpPr txBox="1">
              <a:spLocks noChangeArrowheads="1"/>
            </p:cNvSpPr>
            <p:nvPr/>
          </p:nvSpPr>
          <p:spPr bwMode="auto">
            <a:xfrm>
              <a:off x="61" y="1968"/>
              <a:ext cx="5328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		</a:t>
              </a:r>
            </a:p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                There are two different types of appointments, one-time appts and recurring appts. </a:t>
              </a:r>
              <a:endParaRPr lang="en-US" sz="2400"/>
            </a:p>
          </p:txBody>
        </p:sp>
        <p:sp>
          <p:nvSpPr>
            <p:cNvPr id="554001" name="Text Box 17"/>
            <p:cNvSpPr txBox="1">
              <a:spLocks noChangeArrowheads="1"/>
            </p:cNvSpPr>
            <p:nvPr/>
          </p:nvSpPr>
          <p:spPr bwMode="auto">
            <a:xfrm>
              <a:off x="48" y="3291"/>
              <a:ext cx="5328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                                     The user of the calendar 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must supply a password before accessing the calendar. </a:t>
              </a:r>
            </a:p>
            <a:p>
              <a:pPr algn="l"/>
              <a:endParaRPr lang="en-US" sz="2400"/>
            </a:p>
          </p:txBody>
        </p:sp>
        <p:sp>
          <p:nvSpPr>
            <p:cNvPr id="554002" name="Text Box 18"/>
            <p:cNvSpPr txBox="1">
              <a:spLocks noChangeArrowheads="1"/>
            </p:cNvSpPr>
            <p:nvPr/>
          </p:nvSpPr>
          <p:spPr bwMode="auto">
            <a:xfrm>
              <a:off x="62" y="2660"/>
              <a:ext cx="5328" cy="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Users of the calendar can get a list of appointments for the day, add new appointments, remove existing appointments, and check other users’ calendars to see if a time-slot is empty.   </a:t>
              </a:r>
              <a:endParaRPr lang="en-US" sz="2400"/>
            </a:p>
          </p:txBody>
        </p:sp>
        <p:sp>
          <p:nvSpPr>
            <p:cNvPr id="554003" name="Text Box 19"/>
            <p:cNvSpPr txBox="1">
              <a:spLocks noChangeArrowheads="1"/>
            </p:cNvSpPr>
            <p:nvPr/>
          </p:nvSpPr>
          <p:spPr bwMode="auto">
            <a:xfrm>
              <a:off x="55" y="3731"/>
              <a:ext cx="5328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Each appointment has a start-time and an end-time, a list of participants, and a location.</a:t>
              </a:r>
              <a:endParaRPr lang="en-US" sz="2400"/>
            </a:p>
          </p:txBody>
        </p:sp>
      </p:grpSp>
      <p:sp>
        <p:nvSpPr>
          <p:cNvPr id="554004" name="Text Box 20"/>
          <p:cNvSpPr txBox="1">
            <a:spLocks noChangeArrowheads="1"/>
          </p:cNvSpPr>
          <p:nvPr/>
        </p:nvSpPr>
        <p:spPr bwMode="auto">
          <a:xfrm>
            <a:off x="1319213" y="3146425"/>
            <a:ext cx="803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user</a:t>
            </a:r>
          </a:p>
        </p:txBody>
      </p:sp>
      <p:sp>
        <p:nvSpPr>
          <p:cNvPr id="554005" name="Text Box 21"/>
          <p:cNvSpPr txBox="1">
            <a:spLocks noChangeArrowheads="1"/>
          </p:cNvSpPr>
          <p:nvPr/>
        </p:nvSpPr>
        <p:spPr bwMode="auto">
          <a:xfrm>
            <a:off x="2244725" y="3146425"/>
            <a:ext cx="1389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calendar</a:t>
            </a:r>
          </a:p>
        </p:txBody>
      </p:sp>
      <p:sp>
        <p:nvSpPr>
          <p:cNvPr id="554006" name="Text Box 22"/>
          <p:cNvSpPr txBox="1">
            <a:spLocks noChangeArrowheads="1"/>
          </p:cNvSpPr>
          <p:nvPr/>
        </p:nvSpPr>
        <p:spPr bwMode="auto">
          <a:xfrm>
            <a:off x="5649913" y="3144838"/>
            <a:ext cx="207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appointments</a:t>
            </a:r>
          </a:p>
        </p:txBody>
      </p:sp>
      <p:sp>
        <p:nvSpPr>
          <p:cNvPr id="554007" name="Text Box 23"/>
          <p:cNvSpPr txBox="1">
            <a:spLocks noChangeArrowheads="1"/>
          </p:cNvSpPr>
          <p:nvPr/>
        </p:nvSpPr>
        <p:spPr bwMode="auto">
          <a:xfrm>
            <a:off x="2605088" y="3830638"/>
            <a:ext cx="2293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one-time appts</a:t>
            </a:r>
          </a:p>
        </p:txBody>
      </p:sp>
      <p:sp>
        <p:nvSpPr>
          <p:cNvPr id="554008" name="Text Box 24"/>
          <p:cNvSpPr txBox="1">
            <a:spLocks noChangeArrowheads="1"/>
          </p:cNvSpPr>
          <p:nvPr/>
        </p:nvSpPr>
        <p:spPr bwMode="auto">
          <a:xfrm>
            <a:off x="5391150" y="3832225"/>
            <a:ext cx="2376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recurring appts</a:t>
            </a:r>
          </a:p>
        </p:txBody>
      </p:sp>
      <p:sp>
        <p:nvSpPr>
          <p:cNvPr id="554009" name="Text Box 25"/>
          <p:cNvSpPr txBox="1">
            <a:spLocks noChangeArrowheads="1"/>
          </p:cNvSpPr>
          <p:nvPr/>
        </p:nvSpPr>
        <p:spPr bwMode="auto">
          <a:xfrm>
            <a:off x="1143000" y="5181600"/>
            <a:ext cx="1477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time-slot</a:t>
            </a:r>
          </a:p>
        </p:txBody>
      </p:sp>
      <p:sp>
        <p:nvSpPr>
          <p:cNvPr id="554010" name="Text Box 26"/>
          <p:cNvSpPr txBox="1">
            <a:spLocks noChangeArrowheads="1"/>
          </p:cNvSpPr>
          <p:nvPr/>
        </p:nvSpPr>
        <p:spPr bwMode="auto">
          <a:xfrm>
            <a:off x="2524125" y="5530850"/>
            <a:ext cx="1492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password</a:t>
            </a:r>
          </a:p>
        </p:txBody>
      </p:sp>
      <p:sp>
        <p:nvSpPr>
          <p:cNvPr id="554011" name="Text Box 27"/>
          <p:cNvSpPr txBox="1">
            <a:spLocks noChangeArrowheads="1"/>
          </p:cNvSpPr>
          <p:nvPr/>
        </p:nvSpPr>
        <p:spPr bwMode="auto">
          <a:xfrm>
            <a:off x="3951288" y="5900738"/>
            <a:ext cx="1677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start-time</a:t>
            </a:r>
          </a:p>
        </p:txBody>
      </p:sp>
      <p:sp>
        <p:nvSpPr>
          <p:cNvPr id="554012" name="Text Box 28"/>
          <p:cNvSpPr txBox="1">
            <a:spLocks noChangeArrowheads="1"/>
          </p:cNvSpPr>
          <p:nvPr/>
        </p:nvSpPr>
        <p:spPr bwMode="auto">
          <a:xfrm>
            <a:off x="6529388" y="5900738"/>
            <a:ext cx="1449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end-time</a:t>
            </a:r>
          </a:p>
        </p:txBody>
      </p:sp>
      <p:sp>
        <p:nvSpPr>
          <p:cNvPr id="554013" name="Text Box 29"/>
          <p:cNvSpPr txBox="1">
            <a:spLocks noChangeArrowheads="1"/>
          </p:cNvSpPr>
          <p:nvPr/>
        </p:nvSpPr>
        <p:spPr bwMode="auto">
          <a:xfrm>
            <a:off x="1492250" y="6226175"/>
            <a:ext cx="1890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participants</a:t>
            </a:r>
          </a:p>
        </p:txBody>
      </p:sp>
      <p:sp>
        <p:nvSpPr>
          <p:cNvPr id="554014" name="Text Box 30"/>
          <p:cNvSpPr txBox="1">
            <a:spLocks noChangeArrowheads="1"/>
          </p:cNvSpPr>
          <p:nvPr/>
        </p:nvSpPr>
        <p:spPr bwMode="auto">
          <a:xfrm>
            <a:off x="4206875" y="6226175"/>
            <a:ext cx="1290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location</a:t>
            </a:r>
          </a:p>
        </p:txBody>
      </p:sp>
      <p:sp>
        <p:nvSpPr>
          <p:cNvPr id="554015" name="Text Box 31"/>
          <p:cNvSpPr txBox="1">
            <a:spLocks noChangeArrowheads="1"/>
          </p:cNvSpPr>
          <p:nvPr/>
        </p:nvSpPr>
        <p:spPr bwMode="auto">
          <a:xfrm>
            <a:off x="452438" y="1112838"/>
            <a:ext cx="45323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Now that we know our nouns, let’s identify potential classes.</a:t>
            </a:r>
          </a:p>
        </p:txBody>
      </p:sp>
      <p:sp>
        <p:nvSpPr>
          <p:cNvPr id="554016" name="Text Box 32"/>
          <p:cNvSpPr txBox="1">
            <a:spLocks noChangeArrowheads="1"/>
          </p:cNvSpPr>
          <p:nvPr/>
        </p:nvSpPr>
        <p:spPr bwMode="auto">
          <a:xfrm>
            <a:off x="304800" y="2255838"/>
            <a:ext cx="48228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We don’t need classes for every noun, just for those key components of our system…</a:t>
            </a:r>
          </a:p>
        </p:txBody>
      </p:sp>
      <p:sp>
        <p:nvSpPr>
          <p:cNvPr id="554017" name="Text Box 33"/>
          <p:cNvSpPr txBox="1">
            <a:spLocks noChangeArrowheads="1"/>
          </p:cNvSpPr>
          <p:nvPr/>
        </p:nvSpPr>
        <p:spPr bwMode="auto">
          <a:xfrm>
            <a:off x="457200" y="3733800"/>
            <a:ext cx="44354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Which nouns should we turn into classes?</a:t>
            </a:r>
          </a:p>
        </p:txBody>
      </p:sp>
      <p:sp>
        <p:nvSpPr>
          <p:cNvPr id="554018" name="Text Box 34"/>
          <p:cNvSpPr txBox="1">
            <a:spLocks noChangeArrowheads="1"/>
          </p:cNvSpPr>
          <p:nvPr/>
        </p:nvSpPr>
        <p:spPr bwMode="auto">
          <a:xfrm>
            <a:off x="1295400" y="4648200"/>
            <a:ext cx="1416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006666"/>
                </a:solidFill>
              </a:rPr>
              <a:t>Calendar</a:t>
            </a:r>
          </a:p>
        </p:txBody>
      </p:sp>
      <p:sp>
        <p:nvSpPr>
          <p:cNvPr id="554019" name="Text Box 35"/>
          <p:cNvSpPr txBox="1">
            <a:spLocks noChangeArrowheads="1"/>
          </p:cNvSpPr>
          <p:nvPr/>
        </p:nvSpPr>
        <p:spPr bwMode="auto">
          <a:xfrm>
            <a:off x="1066800" y="5073650"/>
            <a:ext cx="198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006666"/>
                </a:solidFill>
              </a:rPr>
              <a:t>Appointment</a:t>
            </a:r>
          </a:p>
        </p:txBody>
      </p:sp>
      <p:sp>
        <p:nvSpPr>
          <p:cNvPr id="554020" name="Text Box 36"/>
          <p:cNvSpPr txBox="1">
            <a:spLocks noChangeArrowheads="1"/>
          </p:cNvSpPr>
          <p:nvPr/>
        </p:nvSpPr>
        <p:spPr bwMode="auto">
          <a:xfrm>
            <a:off x="355600" y="5486400"/>
            <a:ext cx="345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Recurring Appointment</a:t>
            </a:r>
          </a:p>
        </p:txBody>
      </p:sp>
      <p:sp>
        <p:nvSpPr>
          <p:cNvPr id="554021" name="Text Box 37"/>
          <p:cNvSpPr txBox="1">
            <a:spLocks noChangeArrowheads="1"/>
          </p:cNvSpPr>
          <p:nvPr/>
        </p:nvSpPr>
        <p:spPr bwMode="auto">
          <a:xfrm>
            <a:off x="381000" y="5943600"/>
            <a:ext cx="3408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One-time Appointment</a:t>
            </a:r>
          </a:p>
        </p:txBody>
      </p:sp>
      <p:sp>
        <p:nvSpPr>
          <p:cNvPr id="554022" name="Rectangle 38"/>
          <p:cNvSpPr>
            <a:spLocks noChangeArrowheads="1"/>
          </p:cNvSpPr>
          <p:nvPr/>
        </p:nvSpPr>
        <p:spPr bwMode="auto">
          <a:xfrm>
            <a:off x="228600" y="3200400"/>
            <a:ext cx="8632825" cy="3581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53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3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0.60348 -0.3143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540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74" y="-1571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47032 -0.2539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540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07" y="-127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85185E-6 L 0.05937 0.008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540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3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85185E-6 L 0.37309 0.179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540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46" y="89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0.06858 -0.0208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540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0" y="-104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59184 -0.4888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540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-244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0.43455 -0.4763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54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19" y="-2381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022E-16 L 0.27257 -0.2525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540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28" y="-126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022E-16 L -0.00243 -0.0574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540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287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6 L 0.52396 -0.5046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54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98" y="-252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7037E-6 L 0.26232 -0.2379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540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08" y="-1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4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4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54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54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54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5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86" grpId="0" animBg="1"/>
      <p:bldP spid="553986" grpId="1" animBg="1"/>
      <p:bldP spid="553987" grpId="0" animBg="1"/>
      <p:bldP spid="553987" grpId="1" animBg="1"/>
      <p:bldP spid="553988" grpId="0" animBg="1"/>
      <p:bldP spid="553988" grpId="1" animBg="1"/>
      <p:bldP spid="553989" grpId="0" animBg="1"/>
      <p:bldP spid="553989" grpId="1" animBg="1"/>
      <p:bldP spid="553990" grpId="0" animBg="1"/>
      <p:bldP spid="553990" grpId="1" animBg="1"/>
      <p:bldP spid="553991" grpId="0" animBg="1"/>
      <p:bldP spid="553991" grpId="1" animBg="1"/>
      <p:bldP spid="553992" grpId="0" animBg="1"/>
      <p:bldP spid="553992" grpId="1" animBg="1"/>
      <p:bldP spid="553993" grpId="0" animBg="1"/>
      <p:bldP spid="553993" grpId="1" animBg="1"/>
      <p:bldP spid="553994" grpId="0" animBg="1"/>
      <p:bldP spid="553994" grpId="1" animBg="1"/>
      <p:bldP spid="553995" grpId="0" animBg="1"/>
      <p:bldP spid="553995" grpId="1" animBg="1"/>
      <p:bldP spid="553996" grpId="0" animBg="1"/>
      <p:bldP spid="553996" grpId="1" animBg="1"/>
      <p:bldP spid="554004" grpId="0"/>
      <p:bldP spid="554005" grpId="0"/>
      <p:bldP spid="554006" grpId="0"/>
      <p:bldP spid="554007" grpId="0"/>
      <p:bldP spid="554008" grpId="0"/>
      <p:bldP spid="554009" grpId="0"/>
      <p:bldP spid="554010" grpId="0"/>
      <p:bldP spid="554011" grpId="0"/>
      <p:bldP spid="554012" grpId="0"/>
      <p:bldP spid="554013" grpId="0"/>
      <p:bldP spid="554014" grpId="0"/>
      <p:bldP spid="554016" grpId="0"/>
      <p:bldP spid="554017" grpId="0"/>
      <p:bldP spid="554018" grpId="0"/>
      <p:bldP spid="554019" grpId="0"/>
      <p:bldP spid="554020" grpId="0"/>
      <p:bldP spid="554021" grpId="0"/>
      <p:bldP spid="55402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18A6-366C-4C4E-B490-9C68DC225ADA}" type="slidenum">
              <a:rPr lang="en-US"/>
              <a:pPr/>
              <a:t>86</a:t>
            </a:fld>
            <a:endParaRPr lang="en-US"/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4000"/>
              <a:t>Step #2a: Identify Operations</a:t>
            </a:r>
            <a:endParaRPr lang="en-GB" sz="4000"/>
          </a:p>
        </p:txBody>
      </p:sp>
      <p:sp>
        <p:nvSpPr>
          <p:cNvPr id="556035" name="Text Box 3"/>
          <p:cNvSpPr txBox="1">
            <a:spLocks noChangeArrowheads="1"/>
          </p:cNvSpPr>
          <p:nvPr/>
        </p:nvSpPr>
        <p:spPr bwMode="auto">
          <a:xfrm>
            <a:off x="288925" y="1036638"/>
            <a:ext cx="35972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Next we have to determine what actions need to be performed by the </a:t>
            </a:r>
            <a:r>
              <a:rPr lang="en-US" sz="2400" dirty="0" err="1"/>
              <a:t>rowstem</a:t>
            </a:r>
            <a:r>
              <a:rPr lang="en-US" sz="2400" dirty="0"/>
              <a:t>. </a:t>
            </a:r>
          </a:p>
        </p:txBody>
      </p:sp>
      <p:sp>
        <p:nvSpPr>
          <p:cNvPr id="556036" name="Text Box 4"/>
          <p:cNvSpPr txBox="1">
            <a:spLocks noChangeArrowheads="1"/>
          </p:cNvSpPr>
          <p:nvPr/>
        </p:nvSpPr>
        <p:spPr bwMode="auto">
          <a:xfrm>
            <a:off x="4267200" y="1600200"/>
            <a:ext cx="45878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To do this, we identify all of the </a:t>
            </a:r>
            <a:r>
              <a:rPr lang="en-US" sz="2400">
                <a:solidFill>
                  <a:schemeClr val="accent2"/>
                </a:solidFill>
              </a:rPr>
              <a:t>verb phrases </a:t>
            </a:r>
            <a:r>
              <a:rPr lang="en-US" sz="2400"/>
              <a:t>in the specification! </a:t>
            </a:r>
          </a:p>
        </p:txBody>
      </p:sp>
      <p:grpSp>
        <p:nvGrpSpPr>
          <p:cNvPr id="556037" name="Group 5"/>
          <p:cNvGrpSpPr>
            <a:grpSpLocks/>
          </p:cNvGrpSpPr>
          <p:nvPr/>
        </p:nvGrpSpPr>
        <p:grpSpPr bwMode="auto">
          <a:xfrm>
            <a:off x="228600" y="3298825"/>
            <a:ext cx="8480425" cy="3548063"/>
            <a:chOff x="48" y="1968"/>
            <a:chExt cx="5342" cy="2235"/>
          </a:xfrm>
        </p:grpSpPr>
        <p:sp>
          <p:nvSpPr>
            <p:cNvPr id="556038" name="Text Box 6"/>
            <p:cNvSpPr txBox="1">
              <a:spLocks noChangeArrowheads="1"/>
            </p:cNvSpPr>
            <p:nvPr/>
          </p:nvSpPr>
          <p:spPr bwMode="auto">
            <a:xfrm>
              <a:off x="62" y="2002"/>
              <a:ext cx="5328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Each user’s calendar should contain appointments for that user. </a:t>
              </a:r>
              <a:endParaRPr lang="en-US" sz="2400"/>
            </a:p>
          </p:txBody>
        </p:sp>
        <p:sp>
          <p:nvSpPr>
            <p:cNvPr id="556039" name="Text Box 7"/>
            <p:cNvSpPr txBox="1">
              <a:spLocks noChangeArrowheads="1"/>
            </p:cNvSpPr>
            <p:nvPr/>
          </p:nvSpPr>
          <p:spPr bwMode="auto">
            <a:xfrm>
              <a:off x="61" y="1968"/>
              <a:ext cx="5328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		</a:t>
              </a:r>
            </a:p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                There are two different types of appointments, one-time appts and recurring appts. </a:t>
              </a:r>
              <a:endParaRPr lang="en-US" sz="2400"/>
            </a:p>
          </p:txBody>
        </p:sp>
        <p:sp>
          <p:nvSpPr>
            <p:cNvPr id="556040" name="Text Box 8"/>
            <p:cNvSpPr txBox="1">
              <a:spLocks noChangeArrowheads="1"/>
            </p:cNvSpPr>
            <p:nvPr/>
          </p:nvSpPr>
          <p:spPr bwMode="auto">
            <a:xfrm>
              <a:off x="48" y="3291"/>
              <a:ext cx="5328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                                     The user of the calendar 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must supply a password before accessing the calendar. </a:t>
              </a:r>
            </a:p>
            <a:p>
              <a:pPr algn="l"/>
              <a:endParaRPr lang="en-US" sz="2400"/>
            </a:p>
          </p:txBody>
        </p:sp>
        <p:sp>
          <p:nvSpPr>
            <p:cNvPr id="556041" name="Text Box 9"/>
            <p:cNvSpPr txBox="1">
              <a:spLocks noChangeArrowheads="1"/>
            </p:cNvSpPr>
            <p:nvPr/>
          </p:nvSpPr>
          <p:spPr bwMode="auto">
            <a:xfrm>
              <a:off x="62" y="2660"/>
              <a:ext cx="5328" cy="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Users of the calendar can get a list of appointments for the day, add new appointments, remove existing appointments, and check other users’ calendars to see if a time-slot is empty.   </a:t>
              </a:r>
              <a:endParaRPr lang="en-US" sz="2400"/>
            </a:p>
          </p:txBody>
        </p:sp>
        <p:sp>
          <p:nvSpPr>
            <p:cNvPr id="556042" name="Text Box 10"/>
            <p:cNvSpPr txBox="1">
              <a:spLocks noChangeArrowheads="1"/>
            </p:cNvSpPr>
            <p:nvPr/>
          </p:nvSpPr>
          <p:spPr bwMode="auto">
            <a:xfrm>
              <a:off x="55" y="3731"/>
              <a:ext cx="5328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Each appointment has a start-time and an end-time, a list of participants, and a location.</a:t>
              </a:r>
              <a:endParaRPr lang="en-US" sz="2400"/>
            </a:p>
          </p:txBody>
        </p:sp>
      </p:grpSp>
      <p:sp>
        <p:nvSpPr>
          <p:cNvPr id="556043" name="Text Box 11"/>
          <p:cNvSpPr txBox="1">
            <a:spLocks noChangeArrowheads="1"/>
          </p:cNvSpPr>
          <p:nvPr/>
        </p:nvSpPr>
        <p:spPr bwMode="auto">
          <a:xfrm>
            <a:off x="4475163" y="4365625"/>
            <a:ext cx="383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get a list of appointments</a:t>
            </a:r>
          </a:p>
        </p:txBody>
      </p:sp>
      <p:sp>
        <p:nvSpPr>
          <p:cNvPr id="556044" name="Text Box 12"/>
          <p:cNvSpPr txBox="1">
            <a:spLocks noChangeArrowheads="1"/>
          </p:cNvSpPr>
          <p:nvPr/>
        </p:nvSpPr>
        <p:spPr bwMode="auto">
          <a:xfrm>
            <a:off x="708025" y="5029200"/>
            <a:ext cx="207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appointments</a:t>
            </a:r>
          </a:p>
        </p:txBody>
      </p:sp>
      <p:sp>
        <p:nvSpPr>
          <p:cNvPr id="556045" name="Text Box 13"/>
          <p:cNvSpPr txBox="1">
            <a:spLocks noChangeArrowheads="1"/>
          </p:cNvSpPr>
          <p:nvPr/>
        </p:nvSpPr>
        <p:spPr bwMode="auto">
          <a:xfrm>
            <a:off x="1452563" y="5705475"/>
            <a:ext cx="270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supply a password</a:t>
            </a:r>
          </a:p>
        </p:txBody>
      </p:sp>
      <p:sp>
        <p:nvSpPr>
          <p:cNvPr id="556046" name="Text Box 14"/>
          <p:cNvSpPr txBox="1">
            <a:spLocks noChangeArrowheads="1"/>
          </p:cNvSpPr>
          <p:nvPr/>
        </p:nvSpPr>
        <p:spPr bwMode="auto">
          <a:xfrm>
            <a:off x="3362325" y="5029200"/>
            <a:ext cx="424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check other users’ calendars</a:t>
            </a:r>
          </a:p>
        </p:txBody>
      </p:sp>
      <p:sp>
        <p:nvSpPr>
          <p:cNvPr id="556047" name="Text Box 15"/>
          <p:cNvSpPr txBox="1">
            <a:spLocks noChangeArrowheads="1"/>
          </p:cNvSpPr>
          <p:nvPr/>
        </p:nvSpPr>
        <p:spPr bwMode="auto">
          <a:xfrm>
            <a:off x="2501900" y="4703763"/>
            <a:ext cx="330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add new appointments</a:t>
            </a:r>
          </a:p>
        </p:txBody>
      </p:sp>
      <p:sp>
        <p:nvSpPr>
          <p:cNvPr id="556048" name="Text Box 16"/>
          <p:cNvSpPr txBox="1">
            <a:spLocks noChangeArrowheads="1"/>
          </p:cNvSpPr>
          <p:nvPr/>
        </p:nvSpPr>
        <p:spPr bwMode="auto">
          <a:xfrm>
            <a:off x="5800725" y="4703763"/>
            <a:ext cx="2428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remove existing</a:t>
            </a:r>
          </a:p>
        </p:txBody>
      </p:sp>
      <p:sp>
        <p:nvSpPr>
          <p:cNvPr id="556049" name="Text Box 17"/>
          <p:cNvSpPr txBox="1">
            <a:spLocks noChangeArrowheads="1"/>
          </p:cNvSpPr>
          <p:nvPr/>
        </p:nvSpPr>
        <p:spPr bwMode="auto">
          <a:xfrm>
            <a:off x="3287713" y="6073775"/>
            <a:ext cx="5172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has a start-time and an end-time, a</a:t>
            </a:r>
          </a:p>
        </p:txBody>
      </p:sp>
      <p:sp>
        <p:nvSpPr>
          <p:cNvPr id="556050" name="Text Box 18"/>
          <p:cNvSpPr txBox="1">
            <a:spLocks noChangeArrowheads="1"/>
          </p:cNvSpPr>
          <p:nvPr/>
        </p:nvSpPr>
        <p:spPr bwMode="auto">
          <a:xfrm>
            <a:off x="695325" y="6400800"/>
            <a:ext cx="5037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list of participants, and a location.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6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6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6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6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5560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5560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5560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5560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0" fill="hold"/>
                                        <p:tgtEl>
                                          <p:spTgt spid="5560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0" fill="hold"/>
                                        <p:tgtEl>
                                          <p:spTgt spid="5560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000" fill="hold"/>
                                        <p:tgtEl>
                                          <p:spTgt spid="5560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000" fill="hold"/>
                                        <p:tgtEl>
                                          <p:spTgt spid="5560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36" grpId="0"/>
      <p:bldP spid="556043" grpId="0"/>
      <p:bldP spid="556043" grpId="1"/>
      <p:bldP spid="556044" grpId="0"/>
      <p:bldP spid="556044" grpId="1"/>
      <p:bldP spid="556045" grpId="0"/>
      <p:bldP spid="556045" grpId="1"/>
      <p:bldP spid="556046" grpId="0"/>
      <p:bldP spid="556046" grpId="1"/>
      <p:bldP spid="556047" grpId="0"/>
      <p:bldP spid="556047" grpId="1"/>
      <p:bldP spid="556048" grpId="0"/>
      <p:bldP spid="556048" grpId="1"/>
      <p:bldP spid="556049" grpId="0"/>
      <p:bldP spid="556049" grpId="1"/>
      <p:bldP spid="556050" grpId="0"/>
      <p:bldP spid="556050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E26D0-F015-482C-A519-279152C5C969}" type="slidenum">
              <a:rPr lang="en-US"/>
              <a:pPr/>
              <a:t>87</a:t>
            </a:fld>
            <a:endParaRPr lang="en-US"/>
          </a:p>
        </p:txBody>
      </p:sp>
      <p:sp>
        <p:nvSpPr>
          <p:cNvPr id="558082" name="Rectangle 2"/>
          <p:cNvSpPr>
            <a:spLocks noChangeArrowheads="1"/>
          </p:cNvSpPr>
          <p:nvPr/>
        </p:nvSpPr>
        <p:spPr bwMode="auto">
          <a:xfrm>
            <a:off x="4919663" y="4278313"/>
            <a:ext cx="4202112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3" name="Rectangle 3"/>
          <p:cNvSpPr>
            <a:spLocks noChangeArrowheads="1"/>
          </p:cNvSpPr>
          <p:nvPr/>
        </p:nvSpPr>
        <p:spPr bwMode="auto">
          <a:xfrm>
            <a:off x="4908550" y="3841750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4" name="Rectangle 4"/>
          <p:cNvSpPr>
            <a:spLocks noChangeArrowheads="1"/>
          </p:cNvSpPr>
          <p:nvPr/>
        </p:nvSpPr>
        <p:spPr bwMode="auto">
          <a:xfrm>
            <a:off x="4908550" y="3395663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5" name="Rectangle 5"/>
          <p:cNvSpPr>
            <a:spLocks noChangeArrowheads="1"/>
          </p:cNvSpPr>
          <p:nvPr/>
        </p:nvSpPr>
        <p:spPr bwMode="auto">
          <a:xfrm>
            <a:off x="4908550" y="2959100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6" name="Rectangle 6"/>
          <p:cNvSpPr>
            <a:spLocks noChangeArrowheads="1"/>
          </p:cNvSpPr>
          <p:nvPr/>
        </p:nvSpPr>
        <p:spPr bwMode="auto">
          <a:xfrm>
            <a:off x="4908550" y="2514600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7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-76200"/>
            <a:ext cx="9144000" cy="1143000"/>
          </a:xfrm>
          <a:noFill/>
          <a:ln/>
        </p:spPr>
        <p:txBody>
          <a:bodyPr/>
          <a:lstStyle/>
          <a:p>
            <a:r>
              <a:rPr lang="en-US" sz="3400"/>
              <a:t>Step #2b: Associate Operations w/Classes</a:t>
            </a:r>
            <a:endParaRPr lang="en-GB" sz="3400"/>
          </a:p>
        </p:txBody>
      </p:sp>
      <p:sp>
        <p:nvSpPr>
          <p:cNvPr id="558088" name="Text Box 8"/>
          <p:cNvSpPr txBox="1">
            <a:spLocks noChangeArrowheads="1"/>
          </p:cNvSpPr>
          <p:nvPr/>
        </p:nvSpPr>
        <p:spPr bwMode="auto">
          <a:xfrm>
            <a:off x="4724400" y="838200"/>
            <a:ext cx="4267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Next we have to determine </a:t>
            </a:r>
            <a:r>
              <a:rPr lang="en-US" sz="2000">
                <a:solidFill>
                  <a:schemeClr val="accent2"/>
                </a:solidFill>
              </a:rPr>
              <a:t>what actions</a:t>
            </a:r>
            <a:r>
              <a:rPr lang="en-US" sz="2000"/>
              <a:t> go with </a:t>
            </a:r>
            <a:r>
              <a:rPr lang="en-US" sz="2000">
                <a:solidFill>
                  <a:schemeClr val="accent2"/>
                </a:solidFill>
              </a:rPr>
              <a:t>which classes</a:t>
            </a:r>
            <a:r>
              <a:rPr lang="en-US" sz="2000"/>
              <a:t>. </a:t>
            </a:r>
          </a:p>
          <a:p>
            <a:r>
              <a:rPr lang="en-US" sz="2000"/>
              <a:t>(let’s just look at the first two)</a:t>
            </a:r>
          </a:p>
        </p:txBody>
      </p:sp>
      <p:sp>
        <p:nvSpPr>
          <p:cNvPr id="558089" name="Text Box 9"/>
          <p:cNvSpPr txBox="1">
            <a:spLocks noChangeArrowheads="1"/>
          </p:cNvSpPr>
          <p:nvPr/>
        </p:nvSpPr>
        <p:spPr bwMode="auto">
          <a:xfrm>
            <a:off x="5105400" y="2460625"/>
            <a:ext cx="383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get a list of appointments</a:t>
            </a:r>
          </a:p>
        </p:txBody>
      </p:sp>
      <p:sp>
        <p:nvSpPr>
          <p:cNvPr id="558090" name="Text Box 10"/>
          <p:cNvSpPr txBox="1">
            <a:spLocks noChangeArrowheads="1"/>
          </p:cNvSpPr>
          <p:nvPr/>
        </p:nvSpPr>
        <p:spPr bwMode="auto">
          <a:xfrm>
            <a:off x="5638800" y="4222750"/>
            <a:ext cx="270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supply a password</a:t>
            </a:r>
          </a:p>
        </p:txBody>
      </p:sp>
      <p:sp>
        <p:nvSpPr>
          <p:cNvPr id="558091" name="Text Box 11"/>
          <p:cNvSpPr txBox="1">
            <a:spLocks noChangeArrowheads="1"/>
          </p:cNvSpPr>
          <p:nvPr/>
        </p:nvSpPr>
        <p:spPr bwMode="auto">
          <a:xfrm>
            <a:off x="4899025" y="3810000"/>
            <a:ext cx="424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check other users’ calendars</a:t>
            </a:r>
          </a:p>
        </p:txBody>
      </p:sp>
      <p:sp>
        <p:nvSpPr>
          <p:cNvPr id="558092" name="Text Box 12"/>
          <p:cNvSpPr txBox="1">
            <a:spLocks noChangeArrowheads="1"/>
          </p:cNvSpPr>
          <p:nvPr/>
        </p:nvSpPr>
        <p:spPr bwMode="auto">
          <a:xfrm>
            <a:off x="5486400" y="2895600"/>
            <a:ext cx="330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add new appointments</a:t>
            </a:r>
          </a:p>
        </p:txBody>
      </p:sp>
      <p:sp>
        <p:nvSpPr>
          <p:cNvPr id="558093" name="Text Box 13"/>
          <p:cNvSpPr txBox="1">
            <a:spLocks noChangeArrowheads="1"/>
          </p:cNvSpPr>
          <p:nvPr/>
        </p:nvSpPr>
        <p:spPr bwMode="auto">
          <a:xfrm>
            <a:off x="5943600" y="3340100"/>
            <a:ext cx="2428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remove existing</a:t>
            </a:r>
          </a:p>
        </p:txBody>
      </p:sp>
      <p:sp>
        <p:nvSpPr>
          <p:cNvPr id="558094" name="Text Box 14"/>
          <p:cNvSpPr txBox="1">
            <a:spLocks noChangeArrowheads="1"/>
          </p:cNvSpPr>
          <p:nvPr/>
        </p:nvSpPr>
        <p:spPr bwMode="auto">
          <a:xfrm>
            <a:off x="6338888" y="1752600"/>
            <a:ext cx="15859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/>
              <a:t>Verbs</a:t>
            </a:r>
          </a:p>
        </p:txBody>
      </p:sp>
      <p:sp>
        <p:nvSpPr>
          <p:cNvPr id="558095" name="Rectangle 15"/>
          <p:cNvSpPr>
            <a:spLocks noChangeArrowheads="1"/>
          </p:cNvSpPr>
          <p:nvPr/>
        </p:nvSpPr>
        <p:spPr bwMode="auto">
          <a:xfrm>
            <a:off x="381000" y="1295400"/>
            <a:ext cx="4191000" cy="2667000"/>
          </a:xfrm>
          <a:prstGeom prst="rect">
            <a:avLst/>
          </a:prstGeom>
          <a:solidFill>
            <a:srgbClr val="FFEB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6" name="Rectangle 16"/>
          <p:cNvSpPr>
            <a:spLocks noChangeArrowheads="1"/>
          </p:cNvSpPr>
          <p:nvPr/>
        </p:nvSpPr>
        <p:spPr bwMode="auto">
          <a:xfrm>
            <a:off x="381000" y="4267200"/>
            <a:ext cx="4191000" cy="2438400"/>
          </a:xfrm>
          <a:prstGeom prst="rect">
            <a:avLst/>
          </a:prstGeom>
          <a:solidFill>
            <a:srgbClr val="FFEB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7" name="Text Box 17"/>
          <p:cNvSpPr txBox="1">
            <a:spLocks noChangeArrowheads="1"/>
          </p:cNvSpPr>
          <p:nvPr/>
        </p:nvSpPr>
        <p:spPr bwMode="auto">
          <a:xfrm>
            <a:off x="336550" y="1219200"/>
            <a:ext cx="1416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Calendar</a:t>
            </a:r>
          </a:p>
        </p:txBody>
      </p:sp>
      <p:sp>
        <p:nvSpPr>
          <p:cNvPr id="558098" name="Text Box 18"/>
          <p:cNvSpPr txBox="1">
            <a:spLocks noChangeArrowheads="1"/>
          </p:cNvSpPr>
          <p:nvPr/>
        </p:nvSpPr>
        <p:spPr bwMode="auto">
          <a:xfrm>
            <a:off x="327025" y="4191000"/>
            <a:ext cx="198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Appointment</a:t>
            </a:r>
          </a:p>
        </p:txBody>
      </p:sp>
      <p:sp>
        <p:nvSpPr>
          <p:cNvPr id="558099" name="Text Box 19"/>
          <p:cNvSpPr txBox="1">
            <a:spLocks noChangeArrowheads="1"/>
          </p:cNvSpPr>
          <p:nvPr/>
        </p:nvSpPr>
        <p:spPr bwMode="auto">
          <a:xfrm>
            <a:off x="609600" y="1808163"/>
            <a:ext cx="2886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list getListOfAppts(void)</a:t>
            </a:r>
          </a:p>
        </p:txBody>
      </p:sp>
      <p:sp>
        <p:nvSpPr>
          <p:cNvPr id="558100" name="Text Box 20"/>
          <p:cNvSpPr txBox="1">
            <a:spLocks noChangeArrowheads="1"/>
          </p:cNvSpPr>
          <p:nvPr/>
        </p:nvSpPr>
        <p:spPr bwMode="auto">
          <a:xfrm>
            <a:off x="609600" y="2125663"/>
            <a:ext cx="3997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addAppt(Appointment *addme)</a:t>
            </a:r>
          </a:p>
        </p:txBody>
      </p:sp>
      <p:sp>
        <p:nvSpPr>
          <p:cNvPr id="558101" name="Text Box 21"/>
          <p:cNvSpPr txBox="1">
            <a:spLocks noChangeArrowheads="1"/>
          </p:cNvSpPr>
          <p:nvPr/>
        </p:nvSpPr>
        <p:spPr bwMode="auto">
          <a:xfrm>
            <a:off x="577850" y="2438400"/>
            <a:ext cx="407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removeAppt(string &amp;apptName)</a:t>
            </a:r>
          </a:p>
        </p:txBody>
      </p:sp>
      <p:sp>
        <p:nvSpPr>
          <p:cNvPr id="558102" name="Text Box 22"/>
          <p:cNvSpPr txBox="1">
            <a:spLocks noChangeArrowheads="1"/>
          </p:cNvSpPr>
          <p:nvPr/>
        </p:nvSpPr>
        <p:spPr bwMode="auto">
          <a:xfrm>
            <a:off x="590550" y="2757488"/>
            <a:ext cx="3981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checkCalendars(Time &amp;slot,</a:t>
            </a:r>
            <a:br>
              <a:rPr lang="en-US"/>
            </a:br>
            <a:r>
              <a:rPr lang="en-US"/>
              <a:t>                           Calendar others[])</a:t>
            </a:r>
          </a:p>
        </p:txBody>
      </p:sp>
      <p:sp>
        <p:nvSpPr>
          <p:cNvPr id="558103" name="Text Box 23"/>
          <p:cNvSpPr txBox="1">
            <a:spLocks noChangeArrowheads="1"/>
          </p:cNvSpPr>
          <p:nvPr/>
        </p:nvSpPr>
        <p:spPr bwMode="auto">
          <a:xfrm>
            <a:off x="609600" y="3319463"/>
            <a:ext cx="26558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login(string &amp;pass)</a:t>
            </a:r>
            <a:br>
              <a:rPr lang="en-US"/>
            </a:br>
            <a:r>
              <a:rPr lang="en-US"/>
              <a:t>bool logout(void)</a:t>
            </a:r>
          </a:p>
        </p:txBody>
      </p:sp>
      <p:sp>
        <p:nvSpPr>
          <p:cNvPr id="558104" name="Rectangle 24"/>
          <p:cNvSpPr>
            <a:spLocks noChangeArrowheads="1"/>
          </p:cNvSpPr>
          <p:nvPr/>
        </p:nvSpPr>
        <p:spPr bwMode="auto">
          <a:xfrm>
            <a:off x="4921250" y="4713288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105" name="Text Box 25"/>
          <p:cNvSpPr txBox="1">
            <a:spLocks noChangeArrowheads="1"/>
          </p:cNvSpPr>
          <p:nvPr/>
        </p:nvSpPr>
        <p:spPr bwMode="auto">
          <a:xfrm>
            <a:off x="5791200" y="4648200"/>
            <a:ext cx="2493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has a start-time</a:t>
            </a:r>
          </a:p>
        </p:txBody>
      </p:sp>
      <p:sp>
        <p:nvSpPr>
          <p:cNvPr id="558106" name="Text Box 26"/>
          <p:cNvSpPr txBox="1">
            <a:spLocks noChangeArrowheads="1"/>
          </p:cNvSpPr>
          <p:nvPr/>
        </p:nvSpPr>
        <p:spPr bwMode="auto">
          <a:xfrm>
            <a:off x="741363" y="5043488"/>
            <a:ext cx="3286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setStartTime(Time &amp;st)</a:t>
            </a:r>
          </a:p>
        </p:txBody>
      </p:sp>
      <p:sp>
        <p:nvSpPr>
          <p:cNvPr id="558107" name="Rectangle 27"/>
          <p:cNvSpPr>
            <a:spLocks noChangeArrowheads="1"/>
          </p:cNvSpPr>
          <p:nvPr/>
        </p:nvSpPr>
        <p:spPr bwMode="auto">
          <a:xfrm>
            <a:off x="4921250" y="5138738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108" name="Text Box 28"/>
          <p:cNvSpPr txBox="1">
            <a:spLocks noChangeArrowheads="1"/>
          </p:cNvSpPr>
          <p:nvPr/>
        </p:nvSpPr>
        <p:spPr bwMode="auto">
          <a:xfrm>
            <a:off x="741363" y="5348288"/>
            <a:ext cx="3081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setEndTime(Time &amp;st)</a:t>
            </a:r>
          </a:p>
        </p:txBody>
      </p:sp>
      <p:sp>
        <p:nvSpPr>
          <p:cNvPr id="558109" name="Rectangle 29"/>
          <p:cNvSpPr>
            <a:spLocks noChangeArrowheads="1"/>
          </p:cNvSpPr>
          <p:nvPr/>
        </p:nvSpPr>
        <p:spPr bwMode="auto">
          <a:xfrm>
            <a:off x="4921250" y="5584825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110" name="Text Box 30"/>
          <p:cNvSpPr txBox="1">
            <a:spLocks noChangeArrowheads="1"/>
          </p:cNvSpPr>
          <p:nvPr/>
        </p:nvSpPr>
        <p:spPr bwMode="auto">
          <a:xfrm>
            <a:off x="741363" y="5686425"/>
            <a:ext cx="37258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addParticipant(string &amp;user)</a:t>
            </a:r>
          </a:p>
        </p:txBody>
      </p:sp>
      <p:sp>
        <p:nvSpPr>
          <p:cNvPr id="558111" name="Rectangle 31"/>
          <p:cNvSpPr>
            <a:spLocks noChangeArrowheads="1"/>
          </p:cNvSpPr>
          <p:nvPr/>
        </p:nvSpPr>
        <p:spPr bwMode="auto">
          <a:xfrm>
            <a:off x="4921250" y="6030913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112" name="Text Box 32"/>
          <p:cNvSpPr txBox="1">
            <a:spLocks noChangeArrowheads="1"/>
          </p:cNvSpPr>
          <p:nvPr/>
        </p:nvSpPr>
        <p:spPr bwMode="auto">
          <a:xfrm>
            <a:off x="741363" y="5980113"/>
            <a:ext cx="37734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setLocation(string &amp;location)</a:t>
            </a:r>
          </a:p>
        </p:txBody>
      </p:sp>
      <p:sp>
        <p:nvSpPr>
          <p:cNvPr id="558113" name="Text Box 33"/>
          <p:cNvSpPr txBox="1">
            <a:spLocks noChangeArrowheads="1"/>
          </p:cNvSpPr>
          <p:nvPr/>
        </p:nvSpPr>
        <p:spPr bwMode="auto">
          <a:xfrm>
            <a:off x="6032500" y="5060950"/>
            <a:ext cx="2425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has an end-time</a:t>
            </a:r>
          </a:p>
        </p:txBody>
      </p:sp>
      <p:sp>
        <p:nvSpPr>
          <p:cNvPr id="558114" name="Text Box 34"/>
          <p:cNvSpPr txBox="1">
            <a:spLocks noChangeArrowheads="1"/>
          </p:cNvSpPr>
          <p:nvPr/>
        </p:nvSpPr>
        <p:spPr bwMode="auto">
          <a:xfrm>
            <a:off x="5334000" y="5562600"/>
            <a:ext cx="3663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has a list of participants</a:t>
            </a:r>
          </a:p>
        </p:txBody>
      </p:sp>
      <p:sp>
        <p:nvSpPr>
          <p:cNvPr id="558115" name="Text Box 35"/>
          <p:cNvSpPr txBox="1">
            <a:spLocks noChangeArrowheads="1"/>
          </p:cNvSpPr>
          <p:nvPr/>
        </p:nvSpPr>
        <p:spPr bwMode="auto">
          <a:xfrm>
            <a:off x="6019800" y="5988050"/>
            <a:ext cx="2106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has a location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8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58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58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58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58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58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58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58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58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082" grpId="0" animBg="1"/>
      <p:bldP spid="558082" grpId="1" animBg="1"/>
      <p:bldP spid="558083" grpId="0" animBg="1"/>
      <p:bldP spid="558083" grpId="1" animBg="1"/>
      <p:bldP spid="558084" grpId="0" animBg="1"/>
      <p:bldP spid="558084" grpId="1" animBg="1"/>
      <p:bldP spid="558085" grpId="0" animBg="1"/>
      <p:bldP spid="558085" grpId="1" animBg="1"/>
      <p:bldP spid="558086" grpId="0" animBg="1"/>
      <p:bldP spid="558086" grpId="1" animBg="1"/>
      <p:bldP spid="558099" grpId="0"/>
      <p:bldP spid="558100" grpId="0"/>
      <p:bldP spid="558101" grpId="0"/>
      <p:bldP spid="558102" grpId="0"/>
      <p:bldP spid="558103" grpId="0"/>
      <p:bldP spid="558104" grpId="0" animBg="1"/>
      <p:bldP spid="558104" grpId="1" animBg="1"/>
      <p:bldP spid="558106" grpId="0"/>
      <p:bldP spid="558107" grpId="0" animBg="1"/>
      <p:bldP spid="558107" grpId="1" animBg="1"/>
      <p:bldP spid="558108" grpId="0"/>
      <p:bldP spid="558109" grpId="0" animBg="1"/>
      <p:bldP spid="558109" grpId="1" animBg="1"/>
      <p:bldP spid="558110" grpId="0"/>
      <p:bldP spid="558111" grpId="0" animBg="1"/>
      <p:bldP spid="558111" grpId="1" animBg="1"/>
      <p:bldP spid="55811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E848-545F-420A-8138-BD7EB2E4A145}" type="slidenum">
              <a:rPr lang="en-US"/>
              <a:pPr/>
              <a:t>88</a:t>
            </a:fld>
            <a:endParaRPr lang="en-US"/>
          </a:p>
        </p:txBody>
      </p:sp>
      <p:grpSp>
        <p:nvGrpSpPr>
          <p:cNvPr id="560130" name="Group 2"/>
          <p:cNvGrpSpPr>
            <a:grpSpLocks/>
          </p:cNvGrpSpPr>
          <p:nvPr/>
        </p:nvGrpSpPr>
        <p:grpSpPr bwMode="auto">
          <a:xfrm>
            <a:off x="4724400" y="4246563"/>
            <a:ext cx="4244975" cy="2611437"/>
            <a:chOff x="2976" y="2640"/>
            <a:chExt cx="2674" cy="1645"/>
          </a:xfrm>
        </p:grpSpPr>
        <p:sp>
          <p:nvSpPr>
            <p:cNvPr id="560131" name="Rectangle 3"/>
            <p:cNvSpPr>
              <a:spLocks noChangeArrowheads="1"/>
            </p:cNvSpPr>
            <p:nvPr/>
          </p:nvSpPr>
          <p:spPr bwMode="auto">
            <a:xfrm>
              <a:off x="3010" y="2688"/>
              <a:ext cx="2640" cy="1536"/>
            </a:xfrm>
            <a:prstGeom prst="rect">
              <a:avLst/>
            </a:prstGeom>
            <a:solidFill>
              <a:srgbClr val="FFEB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132" name="Text Box 4"/>
            <p:cNvSpPr txBox="1">
              <a:spLocks noChangeArrowheads="1"/>
            </p:cNvSpPr>
            <p:nvPr/>
          </p:nvSpPr>
          <p:spPr bwMode="auto">
            <a:xfrm>
              <a:off x="2976" y="2640"/>
              <a:ext cx="21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RecurringAppointment</a:t>
              </a:r>
            </a:p>
          </p:txBody>
        </p:sp>
        <p:sp>
          <p:nvSpPr>
            <p:cNvPr id="560133" name="Text Box 5"/>
            <p:cNvSpPr txBox="1">
              <a:spLocks noChangeArrowheads="1"/>
            </p:cNvSpPr>
            <p:nvPr/>
          </p:nvSpPr>
          <p:spPr bwMode="auto">
            <a:xfrm>
              <a:off x="3202" y="3312"/>
              <a:ext cx="207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setStartTime(Time &amp;st)</a:t>
              </a:r>
            </a:p>
          </p:txBody>
        </p:sp>
        <p:sp>
          <p:nvSpPr>
            <p:cNvPr id="560134" name="Text Box 6"/>
            <p:cNvSpPr txBox="1">
              <a:spLocks noChangeArrowheads="1"/>
            </p:cNvSpPr>
            <p:nvPr/>
          </p:nvSpPr>
          <p:spPr bwMode="auto">
            <a:xfrm>
              <a:off x="3202" y="3504"/>
              <a:ext cx="19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setEndTime(Time &amp;st)</a:t>
              </a:r>
            </a:p>
          </p:txBody>
        </p:sp>
        <p:sp>
          <p:nvSpPr>
            <p:cNvPr id="560135" name="Text Box 7"/>
            <p:cNvSpPr txBox="1">
              <a:spLocks noChangeArrowheads="1"/>
            </p:cNvSpPr>
            <p:nvPr/>
          </p:nvSpPr>
          <p:spPr bwMode="auto">
            <a:xfrm>
              <a:off x="3202" y="3696"/>
              <a:ext cx="23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addParticipant(string &amp;user)</a:t>
              </a:r>
            </a:p>
          </p:txBody>
        </p:sp>
        <p:sp>
          <p:nvSpPr>
            <p:cNvPr id="560136" name="Text Box 8"/>
            <p:cNvSpPr txBox="1">
              <a:spLocks noChangeArrowheads="1"/>
            </p:cNvSpPr>
            <p:nvPr/>
          </p:nvSpPr>
          <p:spPr bwMode="auto">
            <a:xfrm>
              <a:off x="3202" y="3881"/>
              <a:ext cx="2377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setLocation(string &amp;location)</a:t>
              </a:r>
            </a:p>
            <a:p>
              <a:pPr algn="l"/>
              <a:r>
                <a:rPr lang="en-US"/>
                <a:t>bool setRecurRate(int numDays) </a:t>
              </a:r>
            </a:p>
          </p:txBody>
        </p:sp>
        <p:sp>
          <p:nvSpPr>
            <p:cNvPr id="560137" name="Text Box 9"/>
            <p:cNvSpPr txBox="1">
              <a:spLocks noChangeArrowheads="1"/>
            </p:cNvSpPr>
            <p:nvPr/>
          </p:nvSpPr>
          <p:spPr bwMode="auto">
            <a:xfrm>
              <a:off x="3212" y="2951"/>
              <a:ext cx="1807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006666"/>
                  </a:solidFill>
                </a:rPr>
                <a:t>RecurringAppointment() </a:t>
              </a:r>
            </a:p>
            <a:p>
              <a:pPr algn="l"/>
              <a:r>
                <a:rPr lang="en-US">
                  <a:solidFill>
                    <a:srgbClr val="006666"/>
                  </a:solidFill>
                </a:rPr>
                <a:t>~RecurringAppointment()</a:t>
              </a:r>
            </a:p>
          </p:txBody>
        </p:sp>
      </p:grpSp>
      <p:sp>
        <p:nvSpPr>
          <p:cNvPr id="560138" name="Rectangle 10"/>
          <p:cNvSpPr>
            <a:spLocks noGrp="1" noChangeArrowheads="1"/>
          </p:cNvSpPr>
          <p:nvPr>
            <p:ph type="title"/>
          </p:nvPr>
        </p:nvSpPr>
        <p:spPr>
          <a:xfrm>
            <a:off x="0" y="-76200"/>
            <a:ext cx="9144000" cy="1143000"/>
          </a:xfrm>
          <a:noFill/>
          <a:ln/>
        </p:spPr>
        <p:txBody>
          <a:bodyPr/>
          <a:lstStyle/>
          <a:p>
            <a:r>
              <a:rPr lang="en-US" sz="3400"/>
              <a:t>Step #2b: Associate Operations w/Classes</a:t>
            </a:r>
            <a:endParaRPr lang="en-GB" sz="3400"/>
          </a:p>
        </p:txBody>
      </p:sp>
      <p:sp>
        <p:nvSpPr>
          <p:cNvPr id="560139" name="Text Box 11"/>
          <p:cNvSpPr txBox="1">
            <a:spLocks noChangeArrowheads="1"/>
          </p:cNvSpPr>
          <p:nvPr/>
        </p:nvSpPr>
        <p:spPr bwMode="auto">
          <a:xfrm>
            <a:off x="4724400" y="838200"/>
            <a:ext cx="4267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Next we have to determine </a:t>
            </a:r>
            <a:r>
              <a:rPr lang="en-US" sz="2000">
                <a:solidFill>
                  <a:schemeClr val="accent2"/>
                </a:solidFill>
              </a:rPr>
              <a:t>what actions</a:t>
            </a:r>
            <a:r>
              <a:rPr lang="en-US" sz="2000"/>
              <a:t> go with </a:t>
            </a:r>
            <a:r>
              <a:rPr lang="en-US" sz="2000">
                <a:solidFill>
                  <a:schemeClr val="accent2"/>
                </a:solidFill>
              </a:rPr>
              <a:t>which classes</a:t>
            </a:r>
            <a:r>
              <a:rPr lang="en-US" sz="2000"/>
              <a:t>. </a:t>
            </a:r>
          </a:p>
        </p:txBody>
      </p:sp>
      <p:sp>
        <p:nvSpPr>
          <p:cNvPr id="560140" name="Rectangle 12"/>
          <p:cNvSpPr>
            <a:spLocks noChangeArrowheads="1"/>
          </p:cNvSpPr>
          <p:nvPr/>
        </p:nvSpPr>
        <p:spPr bwMode="auto">
          <a:xfrm>
            <a:off x="381000" y="1295400"/>
            <a:ext cx="4191000" cy="2667000"/>
          </a:xfrm>
          <a:prstGeom prst="rect">
            <a:avLst/>
          </a:prstGeom>
          <a:solidFill>
            <a:srgbClr val="FFEB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1" name="Text Box 13"/>
          <p:cNvSpPr txBox="1">
            <a:spLocks noChangeArrowheads="1"/>
          </p:cNvSpPr>
          <p:nvPr/>
        </p:nvSpPr>
        <p:spPr bwMode="auto">
          <a:xfrm>
            <a:off x="336550" y="1219200"/>
            <a:ext cx="1416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Calendar</a:t>
            </a:r>
          </a:p>
        </p:txBody>
      </p:sp>
      <p:sp>
        <p:nvSpPr>
          <p:cNvPr id="560142" name="Text Box 14"/>
          <p:cNvSpPr txBox="1">
            <a:spLocks noChangeArrowheads="1"/>
          </p:cNvSpPr>
          <p:nvPr/>
        </p:nvSpPr>
        <p:spPr bwMode="auto">
          <a:xfrm>
            <a:off x="609600" y="1808163"/>
            <a:ext cx="2886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list getListOfAppts(void)</a:t>
            </a:r>
          </a:p>
        </p:txBody>
      </p:sp>
      <p:sp>
        <p:nvSpPr>
          <p:cNvPr id="560143" name="Text Box 15"/>
          <p:cNvSpPr txBox="1">
            <a:spLocks noChangeArrowheads="1"/>
          </p:cNvSpPr>
          <p:nvPr/>
        </p:nvSpPr>
        <p:spPr bwMode="auto">
          <a:xfrm>
            <a:off x="609600" y="2125663"/>
            <a:ext cx="3997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addAppt(Appointment *addme)</a:t>
            </a:r>
          </a:p>
        </p:txBody>
      </p:sp>
      <p:sp>
        <p:nvSpPr>
          <p:cNvPr id="560144" name="Text Box 16"/>
          <p:cNvSpPr txBox="1">
            <a:spLocks noChangeArrowheads="1"/>
          </p:cNvSpPr>
          <p:nvPr/>
        </p:nvSpPr>
        <p:spPr bwMode="auto">
          <a:xfrm>
            <a:off x="577850" y="2438400"/>
            <a:ext cx="407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removeAppt(string &amp;apptName)</a:t>
            </a:r>
          </a:p>
        </p:txBody>
      </p:sp>
      <p:sp>
        <p:nvSpPr>
          <p:cNvPr id="560145" name="Text Box 17"/>
          <p:cNvSpPr txBox="1">
            <a:spLocks noChangeArrowheads="1"/>
          </p:cNvSpPr>
          <p:nvPr/>
        </p:nvSpPr>
        <p:spPr bwMode="auto">
          <a:xfrm>
            <a:off x="590550" y="2757488"/>
            <a:ext cx="3981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checkCalendars(Time &amp;slot,</a:t>
            </a:r>
            <a:br>
              <a:rPr lang="en-US"/>
            </a:br>
            <a:r>
              <a:rPr lang="en-US"/>
              <a:t>                           Calendar others[])</a:t>
            </a:r>
          </a:p>
        </p:txBody>
      </p:sp>
      <p:sp>
        <p:nvSpPr>
          <p:cNvPr id="560146" name="Text Box 18"/>
          <p:cNvSpPr txBox="1">
            <a:spLocks noChangeArrowheads="1"/>
          </p:cNvSpPr>
          <p:nvPr/>
        </p:nvSpPr>
        <p:spPr bwMode="auto">
          <a:xfrm>
            <a:off x="609600" y="3319463"/>
            <a:ext cx="26558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login(string &amp;pass)</a:t>
            </a:r>
            <a:br>
              <a:rPr lang="en-US"/>
            </a:br>
            <a:r>
              <a:rPr lang="en-US"/>
              <a:t>bool logout(void)</a:t>
            </a:r>
          </a:p>
        </p:txBody>
      </p:sp>
      <p:sp>
        <p:nvSpPr>
          <p:cNvPr id="560147" name="Text Box 19"/>
          <p:cNvSpPr txBox="1">
            <a:spLocks noChangeArrowheads="1"/>
          </p:cNvSpPr>
          <p:nvPr/>
        </p:nvSpPr>
        <p:spPr bwMode="auto">
          <a:xfrm>
            <a:off x="4648200" y="1828800"/>
            <a:ext cx="4343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/>
              <a:t>Of course, our classes need </a:t>
            </a:r>
            <a:r>
              <a:rPr lang="en-US" sz="2200">
                <a:solidFill>
                  <a:schemeClr val="accent2"/>
                </a:solidFill>
              </a:rPr>
              <a:t>constructors</a:t>
            </a:r>
            <a:r>
              <a:rPr lang="en-US" sz="2200"/>
              <a:t> and </a:t>
            </a:r>
            <a:r>
              <a:rPr lang="en-US" sz="2200">
                <a:solidFill>
                  <a:schemeClr val="accent2"/>
                </a:solidFill>
              </a:rPr>
              <a:t>destructors</a:t>
            </a:r>
            <a:r>
              <a:rPr lang="en-US" sz="2200"/>
              <a:t>!</a:t>
            </a:r>
          </a:p>
        </p:txBody>
      </p:sp>
      <p:sp>
        <p:nvSpPr>
          <p:cNvPr id="560148" name="Text Box 20"/>
          <p:cNvSpPr txBox="1">
            <a:spLocks noChangeArrowheads="1"/>
          </p:cNvSpPr>
          <p:nvPr/>
        </p:nvSpPr>
        <p:spPr bwMode="auto">
          <a:xfrm>
            <a:off x="609600" y="1546225"/>
            <a:ext cx="314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Calendar()   and ~Calendar()</a:t>
            </a:r>
          </a:p>
        </p:txBody>
      </p:sp>
      <p:sp>
        <p:nvSpPr>
          <p:cNvPr id="560149" name="Rectangle 21"/>
          <p:cNvSpPr>
            <a:spLocks noChangeArrowheads="1"/>
          </p:cNvSpPr>
          <p:nvPr/>
        </p:nvSpPr>
        <p:spPr bwMode="auto">
          <a:xfrm>
            <a:off x="381000" y="4267200"/>
            <a:ext cx="4191000" cy="2438400"/>
          </a:xfrm>
          <a:prstGeom prst="rect">
            <a:avLst/>
          </a:prstGeom>
          <a:solidFill>
            <a:srgbClr val="FFEB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50" name="Text Box 22"/>
          <p:cNvSpPr txBox="1">
            <a:spLocks noChangeArrowheads="1"/>
          </p:cNvSpPr>
          <p:nvPr/>
        </p:nvSpPr>
        <p:spPr bwMode="auto">
          <a:xfrm>
            <a:off x="327025" y="4191000"/>
            <a:ext cx="198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Appointment</a:t>
            </a:r>
          </a:p>
        </p:txBody>
      </p:sp>
      <p:sp>
        <p:nvSpPr>
          <p:cNvPr id="560151" name="Text Box 23"/>
          <p:cNvSpPr txBox="1">
            <a:spLocks noChangeArrowheads="1"/>
          </p:cNvSpPr>
          <p:nvPr/>
        </p:nvSpPr>
        <p:spPr bwMode="auto">
          <a:xfrm>
            <a:off x="730250" y="5043488"/>
            <a:ext cx="3286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setStartTime(Time &amp;st)</a:t>
            </a:r>
          </a:p>
        </p:txBody>
      </p:sp>
      <p:sp>
        <p:nvSpPr>
          <p:cNvPr id="560152" name="Text Box 24"/>
          <p:cNvSpPr txBox="1">
            <a:spLocks noChangeArrowheads="1"/>
          </p:cNvSpPr>
          <p:nvPr/>
        </p:nvSpPr>
        <p:spPr bwMode="auto">
          <a:xfrm>
            <a:off x="730250" y="5348288"/>
            <a:ext cx="3081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setEndTime(Time &amp;st)</a:t>
            </a:r>
          </a:p>
        </p:txBody>
      </p:sp>
      <p:sp>
        <p:nvSpPr>
          <p:cNvPr id="560153" name="Text Box 25"/>
          <p:cNvSpPr txBox="1">
            <a:spLocks noChangeArrowheads="1"/>
          </p:cNvSpPr>
          <p:nvPr/>
        </p:nvSpPr>
        <p:spPr bwMode="auto">
          <a:xfrm>
            <a:off x="730250" y="5686425"/>
            <a:ext cx="3725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addParticipant(string &amp;user)</a:t>
            </a:r>
          </a:p>
        </p:txBody>
      </p:sp>
      <p:sp>
        <p:nvSpPr>
          <p:cNvPr id="560154" name="Text Box 26"/>
          <p:cNvSpPr txBox="1">
            <a:spLocks noChangeArrowheads="1"/>
          </p:cNvSpPr>
          <p:nvPr/>
        </p:nvSpPr>
        <p:spPr bwMode="auto">
          <a:xfrm>
            <a:off x="730250" y="5980113"/>
            <a:ext cx="3773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setLocation(string &amp;location)</a:t>
            </a:r>
          </a:p>
        </p:txBody>
      </p:sp>
      <p:sp>
        <p:nvSpPr>
          <p:cNvPr id="560155" name="Text Box 27"/>
          <p:cNvSpPr txBox="1">
            <a:spLocks noChangeArrowheads="1"/>
          </p:cNvSpPr>
          <p:nvPr/>
        </p:nvSpPr>
        <p:spPr bwMode="auto">
          <a:xfrm>
            <a:off x="701675" y="4684713"/>
            <a:ext cx="3870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Appointment() and ~Appointment()</a:t>
            </a:r>
          </a:p>
        </p:txBody>
      </p:sp>
      <p:sp>
        <p:nvSpPr>
          <p:cNvPr id="560156" name="Text Box 28"/>
          <p:cNvSpPr txBox="1">
            <a:spLocks noChangeArrowheads="1"/>
          </p:cNvSpPr>
          <p:nvPr/>
        </p:nvSpPr>
        <p:spPr bwMode="auto">
          <a:xfrm>
            <a:off x="4724400" y="2743200"/>
            <a:ext cx="4343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/>
              <a:t>And now let’s consider our other two classes.</a:t>
            </a:r>
          </a:p>
        </p:txBody>
      </p:sp>
      <p:grpSp>
        <p:nvGrpSpPr>
          <p:cNvPr id="560157" name="Group 29"/>
          <p:cNvGrpSpPr>
            <a:grpSpLocks/>
          </p:cNvGrpSpPr>
          <p:nvPr/>
        </p:nvGrpSpPr>
        <p:grpSpPr bwMode="auto">
          <a:xfrm>
            <a:off x="4724400" y="1676400"/>
            <a:ext cx="4244975" cy="2514600"/>
            <a:chOff x="2976" y="2640"/>
            <a:chExt cx="2674" cy="1584"/>
          </a:xfrm>
        </p:grpSpPr>
        <p:sp>
          <p:nvSpPr>
            <p:cNvPr id="560158" name="Rectangle 30"/>
            <p:cNvSpPr>
              <a:spLocks noChangeArrowheads="1"/>
            </p:cNvSpPr>
            <p:nvPr/>
          </p:nvSpPr>
          <p:spPr bwMode="auto">
            <a:xfrm>
              <a:off x="3010" y="2688"/>
              <a:ext cx="2640" cy="1536"/>
            </a:xfrm>
            <a:prstGeom prst="rect">
              <a:avLst/>
            </a:prstGeom>
            <a:solidFill>
              <a:srgbClr val="FFEB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159" name="Text Box 31"/>
            <p:cNvSpPr txBox="1">
              <a:spLocks noChangeArrowheads="1"/>
            </p:cNvSpPr>
            <p:nvPr/>
          </p:nvSpPr>
          <p:spPr bwMode="auto">
            <a:xfrm>
              <a:off x="2976" y="2640"/>
              <a:ext cx="20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OneTimeAppointment</a:t>
              </a:r>
            </a:p>
          </p:txBody>
        </p:sp>
        <p:sp>
          <p:nvSpPr>
            <p:cNvPr id="560160" name="Text Box 32"/>
            <p:cNvSpPr txBox="1">
              <a:spLocks noChangeArrowheads="1"/>
            </p:cNvSpPr>
            <p:nvPr/>
          </p:nvSpPr>
          <p:spPr bwMode="auto">
            <a:xfrm>
              <a:off x="3202" y="3312"/>
              <a:ext cx="207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setStartTime(Time &amp;st)</a:t>
              </a:r>
            </a:p>
          </p:txBody>
        </p:sp>
        <p:sp>
          <p:nvSpPr>
            <p:cNvPr id="560161" name="Text Box 33"/>
            <p:cNvSpPr txBox="1">
              <a:spLocks noChangeArrowheads="1"/>
            </p:cNvSpPr>
            <p:nvPr/>
          </p:nvSpPr>
          <p:spPr bwMode="auto">
            <a:xfrm>
              <a:off x="3202" y="3504"/>
              <a:ext cx="19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setEndTime(Time &amp;st)</a:t>
              </a:r>
            </a:p>
          </p:txBody>
        </p:sp>
        <p:sp>
          <p:nvSpPr>
            <p:cNvPr id="560162" name="Text Box 34"/>
            <p:cNvSpPr txBox="1">
              <a:spLocks noChangeArrowheads="1"/>
            </p:cNvSpPr>
            <p:nvPr/>
          </p:nvSpPr>
          <p:spPr bwMode="auto">
            <a:xfrm>
              <a:off x="3202" y="3696"/>
              <a:ext cx="23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addParticipant(string &amp;user)</a:t>
              </a:r>
            </a:p>
          </p:txBody>
        </p:sp>
        <p:sp>
          <p:nvSpPr>
            <p:cNvPr id="560163" name="Text Box 35"/>
            <p:cNvSpPr txBox="1">
              <a:spLocks noChangeArrowheads="1"/>
            </p:cNvSpPr>
            <p:nvPr/>
          </p:nvSpPr>
          <p:spPr bwMode="auto">
            <a:xfrm>
              <a:off x="3202" y="3881"/>
              <a:ext cx="2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setLocation(string &amp;location)</a:t>
              </a:r>
            </a:p>
          </p:txBody>
        </p:sp>
        <p:sp>
          <p:nvSpPr>
            <p:cNvPr id="560164" name="Text Box 36"/>
            <p:cNvSpPr txBox="1">
              <a:spLocks noChangeArrowheads="1"/>
            </p:cNvSpPr>
            <p:nvPr/>
          </p:nvSpPr>
          <p:spPr bwMode="auto">
            <a:xfrm>
              <a:off x="3212" y="2951"/>
              <a:ext cx="175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006666"/>
                  </a:solidFill>
                </a:rPr>
                <a:t>OneTimeAppointment() </a:t>
              </a:r>
            </a:p>
            <a:p>
              <a:pPr algn="l"/>
              <a:r>
                <a:rPr lang="en-US">
                  <a:solidFill>
                    <a:srgbClr val="006666"/>
                  </a:solidFill>
                </a:rPr>
                <a:t>~OneTimeAppointment()</a:t>
              </a:r>
            </a:p>
          </p:txBody>
        </p:sp>
      </p:grpSp>
      <p:sp>
        <p:nvSpPr>
          <p:cNvPr id="560165" name="Rectangle 37"/>
          <p:cNvSpPr>
            <a:spLocks noChangeArrowheads="1"/>
          </p:cNvSpPr>
          <p:nvPr/>
        </p:nvSpPr>
        <p:spPr bwMode="auto">
          <a:xfrm>
            <a:off x="4625975" y="804863"/>
            <a:ext cx="4365625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>
                <a:solidFill>
                  <a:srgbClr val="6600CC"/>
                </a:solidFill>
              </a:rPr>
              <a:t>So, do we need all 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of our classes?</a:t>
            </a:r>
          </a:p>
        </p:txBody>
      </p:sp>
      <p:sp>
        <p:nvSpPr>
          <p:cNvPr id="560166" name="Text Box 38"/>
          <p:cNvSpPr txBox="1">
            <a:spLocks noChangeArrowheads="1"/>
          </p:cNvSpPr>
          <p:nvPr/>
        </p:nvSpPr>
        <p:spPr bwMode="auto">
          <a:xfrm>
            <a:off x="5486400" y="974725"/>
            <a:ext cx="2386013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0">
                <a:solidFill>
                  <a:srgbClr val="FF3300"/>
                </a:solidFill>
                <a:latin typeface="Times New Roman" pitchFamily="18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0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0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60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60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0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0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60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0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47" grpId="0"/>
      <p:bldP spid="560148" grpId="0"/>
      <p:bldP spid="560155" grpId="0"/>
      <p:bldP spid="560156" grpId="0"/>
      <p:bldP spid="560165" grpId="0" animBg="1"/>
      <p:bldP spid="56016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2C13-CFBE-4539-914E-9800C2D6A53A}" type="slidenum">
              <a:rPr lang="en-US"/>
              <a:pPr/>
              <a:t>89</a:t>
            </a:fld>
            <a:endParaRPr lang="en-US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73050" y="-76200"/>
            <a:ext cx="8685213" cy="1143000"/>
          </a:xfrm>
        </p:spPr>
        <p:txBody>
          <a:bodyPr/>
          <a:lstStyle/>
          <a:p>
            <a:r>
              <a:rPr lang="en-US" sz="3600"/>
              <a:t>Step 3: Determine Relationships &amp; Data </a:t>
            </a:r>
            <a:endParaRPr lang="en-GB" sz="3600"/>
          </a:p>
        </p:txBody>
      </p:sp>
      <p:sp>
        <p:nvSpPr>
          <p:cNvPr id="562179" name="Text Box 3"/>
          <p:cNvSpPr txBox="1">
            <a:spLocks noChangeArrowheads="1"/>
          </p:cNvSpPr>
          <p:nvPr/>
        </p:nvSpPr>
        <p:spPr bwMode="auto">
          <a:xfrm>
            <a:off x="288925" y="1112838"/>
            <a:ext cx="45878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Now you need to figure out how the classes </a:t>
            </a:r>
            <a:r>
              <a:rPr lang="en-US" sz="2400">
                <a:solidFill>
                  <a:srgbClr val="006666"/>
                </a:solidFill>
              </a:rPr>
              <a:t>relate to each other</a:t>
            </a:r>
            <a:r>
              <a:rPr lang="en-US" sz="2400"/>
              <a:t> and what data they hold.</a:t>
            </a:r>
          </a:p>
        </p:txBody>
      </p:sp>
      <p:sp>
        <p:nvSpPr>
          <p:cNvPr id="562180" name="Text Box 4"/>
          <p:cNvSpPr txBox="1">
            <a:spLocks noChangeArrowheads="1"/>
          </p:cNvSpPr>
          <p:nvPr/>
        </p:nvSpPr>
        <p:spPr bwMode="auto">
          <a:xfrm>
            <a:off x="669925" y="2438400"/>
            <a:ext cx="4587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There are three relationships to consider:</a:t>
            </a:r>
          </a:p>
        </p:txBody>
      </p:sp>
      <p:sp>
        <p:nvSpPr>
          <p:cNvPr id="562181" name="Text Box 5"/>
          <p:cNvSpPr txBox="1">
            <a:spLocks noChangeArrowheads="1"/>
          </p:cNvSpPr>
          <p:nvPr/>
        </p:nvSpPr>
        <p:spPr bwMode="auto">
          <a:xfrm>
            <a:off x="1279525" y="3382963"/>
            <a:ext cx="77708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1. </a:t>
            </a:r>
            <a:r>
              <a:rPr lang="en-US" sz="2400">
                <a:solidFill>
                  <a:srgbClr val="6600CC"/>
                </a:solidFill>
              </a:rPr>
              <a:t>Uses</a:t>
            </a:r>
            <a:r>
              <a:rPr lang="en-US" sz="2400"/>
              <a:t>:  Class X </a:t>
            </a:r>
            <a:r>
              <a:rPr lang="en-US" sz="2400">
                <a:solidFill>
                  <a:srgbClr val="6600CC"/>
                </a:solidFill>
              </a:rPr>
              <a:t>uses</a:t>
            </a:r>
            <a:r>
              <a:rPr lang="en-US" sz="2400"/>
              <a:t> objects of class Y, but may not </a:t>
            </a:r>
            <a:br>
              <a:rPr lang="en-US" sz="2400"/>
            </a:br>
            <a:r>
              <a:rPr lang="en-US" sz="2400"/>
              <a:t>    actually hold objects of class Y.</a:t>
            </a:r>
          </a:p>
        </p:txBody>
      </p:sp>
      <p:sp>
        <p:nvSpPr>
          <p:cNvPr id="562182" name="Text Box 6"/>
          <p:cNvSpPr txBox="1">
            <a:spLocks noChangeArrowheads="1"/>
          </p:cNvSpPr>
          <p:nvPr/>
        </p:nvSpPr>
        <p:spPr bwMode="auto">
          <a:xfrm>
            <a:off x="1219200" y="4267200"/>
            <a:ext cx="7670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2. </a:t>
            </a:r>
            <a:r>
              <a:rPr lang="en-US" sz="2400">
                <a:solidFill>
                  <a:srgbClr val="6600CC"/>
                </a:solidFill>
              </a:rPr>
              <a:t>Has-A</a:t>
            </a:r>
            <a:r>
              <a:rPr lang="en-US" sz="2400"/>
              <a:t>:  Class X </a:t>
            </a:r>
            <a:r>
              <a:rPr lang="en-US" sz="2400">
                <a:solidFill>
                  <a:srgbClr val="6600CC"/>
                </a:solidFill>
              </a:rPr>
              <a:t>contains</a:t>
            </a:r>
            <a:r>
              <a:rPr lang="en-US" sz="2400"/>
              <a:t> one or more instances of </a:t>
            </a:r>
            <a:br>
              <a:rPr lang="en-US" sz="2400"/>
            </a:br>
            <a:r>
              <a:rPr lang="en-US" sz="2400"/>
              <a:t>    class Y (composition).</a:t>
            </a:r>
          </a:p>
        </p:txBody>
      </p:sp>
      <p:sp>
        <p:nvSpPr>
          <p:cNvPr id="562183" name="Text Box 7"/>
          <p:cNvSpPr txBox="1">
            <a:spLocks noChangeArrowheads="1"/>
          </p:cNvSpPr>
          <p:nvPr/>
        </p:nvSpPr>
        <p:spPr bwMode="auto">
          <a:xfrm>
            <a:off x="1211263" y="5105400"/>
            <a:ext cx="7372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3. </a:t>
            </a:r>
            <a:r>
              <a:rPr lang="en-US" sz="2400">
                <a:solidFill>
                  <a:srgbClr val="6600CC"/>
                </a:solidFill>
              </a:rPr>
              <a:t>Is-A</a:t>
            </a:r>
            <a:r>
              <a:rPr lang="en-US" sz="2400"/>
              <a:t>:  Class X </a:t>
            </a:r>
            <a:r>
              <a:rPr lang="en-US" sz="2400">
                <a:solidFill>
                  <a:srgbClr val="6600CC"/>
                </a:solidFill>
              </a:rPr>
              <a:t>is a specialized version</a:t>
            </a:r>
            <a:r>
              <a:rPr lang="en-US" sz="2400"/>
              <a:t> of class Y.</a:t>
            </a:r>
          </a:p>
        </p:txBody>
      </p:sp>
      <p:sp>
        <p:nvSpPr>
          <p:cNvPr id="562184" name="Text Box 8"/>
          <p:cNvSpPr txBox="1">
            <a:spLocks noChangeArrowheads="1"/>
          </p:cNvSpPr>
          <p:nvPr/>
        </p:nvSpPr>
        <p:spPr bwMode="auto">
          <a:xfrm>
            <a:off x="419100" y="5807075"/>
            <a:ext cx="83439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This will help you figure out what </a:t>
            </a:r>
            <a:r>
              <a:rPr lang="en-US" sz="2400">
                <a:solidFill>
                  <a:srgbClr val="006666"/>
                </a:solidFill>
              </a:rPr>
              <a:t>private data</a:t>
            </a:r>
            <a:r>
              <a:rPr lang="en-US" sz="2400"/>
              <a:t> each class needs, and will also help determine </a:t>
            </a:r>
            <a:r>
              <a:rPr lang="en-US" sz="2400">
                <a:solidFill>
                  <a:schemeClr val="accent2"/>
                </a:solidFill>
              </a:rPr>
              <a:t>inheritance</a:t>
            </a:r>
            <a:r>
              <a:rPr lang="en-US" sz="24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2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2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2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2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2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2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2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2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81" grpId="0"/>
      <p:bldP spid="562182" grpId="0"/>
      <p:bldP spid="562183" grpId="0"/>
      <p:bldP spid="5621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B9323-5663-41FA-AD66-ACBD2F3F633B}" type="slidenum">
              <a:rPr lang="en-US"/>
              <a:pPr/>
              <a:t>9</a:t>
            </a:fld>
            <a:endParaRPr lang="en-US"/>
          </a:p>
        </p:txBody>
      </p:sp>
      <p:sp>
        <p:nvSpPr>
          <p:cNvPr id="804869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“The Lazy Person’s Sort”</a:t>
            </a:r>
          </a:p>
        </p:txBody>
      </p:sp>
      <p:sp>
        <p:nvSpPr>
          <p:cNvPr id="804866" name="Text Box 2"/>
          <p:cNvSpPr txBox="1">
            <a:spLocks noChangeArrowheads="1"/>
          </p:cNvSpPr>
          <p:nvPr/>
        </p:nvSpPr>
        <p:spPr bwMode="auto">
          <a:xfrm>
            <a:off x="581025" y="942975"/>
            <a:ext cx="8039100" cy="1743075"/>
          </a:xfrm>
          <a:prstGeom prst="rect">
            <a:avLst/>
          </a:prstGeom>
          <a:solidFill>
            <a:srgbClr val="EB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 </a:t>
            </a:r>
          </a:p>
          <a:p>
            <a:pPr algn="l"/>
            <a:endParaRPr lang="en-US"/>
          </a:p>
          <a:p>
            <a:pPr algn="l"/>
            <a:r>
              <a:rPr lang="en-US"/>
              <a:t>  Split the cards into two roughly-equal piles</a:t>
            </a:r>
          </a:p>
          <a:p>
            <a:pPr algn="l"/>
            <a:r>
              <a:rPr lang="en-US"/>
              <a:t>  Hand one pile to </a:t>
            </a:r>
            <a:r>
              <a:rPr lang="en-US">
                <a:solidFill>
                  <a:srgbClr val="6600CC"/>
                </a:solidFill>
              </a:rPr>
              <a:t>person A</a:t>
            </a:r>
            <a:r>
              <a:rPr lang="en-US"/>
              <a:t> and say </a:t>
            </a:r>
            <a:r>
              <a:rPr lang="en-US">
                <a:solidFill>
                  <a:srgbClr val="6600CC"/>
                </a:solidFill>
              </a:rPr>
              <a:t>“do the Lazy Person’s Sort”</a:t>
            </a:r>
          </a:p>
          <a:p>
            <a:pPr algn="l"/>
            <a:r>
              <a:rPr lang="en-US"/>
              <a:t>  Hand the other pile to </a:t>
            </a:r>
            <a:r>
              <a:rPr lang="en-US">
                <a:solidFill>
                  <a:srgbClr val="6600CC"/>
                </a:solidFill>
              </a:rPr>
              <a:t>person B </a:t>
            </a:r>
            <a:r>
              <a:rPr lang="en-US"/>
              <a:t>and say </a:t>
            </a:r>
            <a:r>
              <a:rPr lang="en-US">
                <a:solidFill>
                  <a:srgbClr val="6600CC"/>
                </a:solidFill>
              </a:rPr>
              <a:t>“do the Lazy Person’s Sort”</a:t>
            </a:r>
          </a:p>
          <a:p>
            <a:pPr algn="l"/>
            <a:r>
              <a:rPr lang="en-US"/>
              <a:t>  Take the two sorted piles and merge them into a single sorted pile</a:t>
            </a:r>
          </a:p>
        </p:txBody>
      </p:sp>
      <p:sp>
        <p:nvSpPr>
          <p:cNvPr id="804894" name="Text Box 30"/>
          <p:cNvSpPr txBox="1">
            <a:spLocks noChangeArrowheads="1"/>
          </p:cNvSpPr>
          <p:nvPr/>
        </p:nvSpPr>
        <p:spPr bwMode="auto">
          <a:xfrm>
            <a:off x="717550" y="1212850"/>
            <a:ext cx="65039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If you’re handed just </a:t>
            </a:r>
            <a:r>
              <a:rPr lang="en-US">
                <a:solidFill>
                  <a:schemeClr val="accent2"/>
                </a:solidFill>
              </a:rPr>
              <a:t>one card</a:t>
            </a:r>
            <a:r>
              <a:rPr lang="en-US">
                <a:solidFill>
                  <a:srgbClr val="FF0000"/>
                </a:solidFill>
              </a:rPr>
              <a:t>, then just give it right back.</a:t>
            </a:r>
          </a:p>
        </p:txBody>
      </p:sp>
      <p:sp>
        <p:nvSpPr>
          <p:cNvPr id="804895" name="Rectangle 31"/>
          <p:cNvSpPr>
            <a:spLocks noChangeArrowheads="1"/>
          </p:cNvSpPr>
          <p:nvPr/>
        </p:nvSpPr>
        <p:spPr bwMode="auto">
          <a:xfrm>
            <a:off x="544513" y="927100"/>
            <a:ext cx="2455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Lazy Person’s Sort:</a:t>
            </a:r>
          </a:p>
        </p:txBody>
      </p:sp>
      <p:sp>
        <p:nvSpPr>
          <p:cNvPr id="804903" name="Text Box 39"/>
          <p:cNvSpPr txBox="1">
            <a:spLocks noChangeArrowheads="1"/>
          </p:cNvSpPr>
          <p:nvPr/>
        </p:nvSpPr>
        <p:spPr bwMode="auto">
          <a:xfrm>
            <a:off x="1365250" y="2908300"/>
            <a:ext cx="6537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The Lazy Person’s Sort (also known as </a:t>
            </a:r>
            <a:r>
              <a:rPr lang="en-US">
                <a:solidFill>
                  <a:srgbClr val="6600CC"/>
                </a:solidFill>
              </a:rPr>
              <a:t>Merge Sort</a:t>
            </a:r>
            <a:r>
              <a:rPr lang="en-US"/>
              <a:t>) is a perfect example of a recursive algorithm!</a:t>
            </a:r>
          </a:p>
        </p:txBody>
      </p:sp>
      <p:sp>
        <p:nvSpPr>
          <p:cNvPr id="804904" name="Text Box 40"/>
          <p:cNvSpPr txBox="1">
            <a:spLocks noChangeArrowheads="1"/>
          </p:cNvSpPr>
          <p:nvPr/>
        </p:nvSpPr>
        <p:spPr bwMode="auto">
          <a:xfrm>
            <a:off x="784225" y="3689350"/>
            <a:ext cx="75469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Every time our </a:t>
            </a:r>
            <a:r>
              <a:rPr lang="en-US" dirty="0" err="1"/>
              <a:t>MergeSort</a:t>
            </a:r>
            <a:r>
              <a:rPr lang="en-US" dirty="0"/>
              <a:t> function is called, it breaks up its input into two smaller parts and calls </a:t>
            </a:r>
            <a:r>
              <a:rPr lang="en-US" dirty="0">
                <a:solidFill>
                  <a:srgbClr val="6600CC"/>
                </a:solidFill>
              </a:rPr>
              <a:t>itself</a:t>
            </a:r>
            <a:r>
              <a:rPr lang="en-US" dirty="0"/>
              <a:t> to solve each sub-part.</a:t>
            </a:r>
          </a:p>
        </p:txBody>
      </p:sp>
      <p:sp>
        <p:nvSpPr>
          <p:cNvPr id="804905" name="Text Box 41"/>
          <p:cNvSpPr txBox="1">
            <a:spLocks noChangeArrowheads="1"/>
          </p:cNvSpPr>
          <p:nvPr/>
        </p:nvSpPr>
        <p:spPr bwMode="auto">
          <a:xfrm>
            <a:off x="565150" y="4441825"/>
            <a:ext cx="7899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It’s hard to believe it works! </a:t>
            </a:r>
          </a:p>
        </p:txBody>
      </p:sp>
      <p:sp>
        <p:nvSpPr>
          <p:cNvPr id="804906" name="Text Box 42"/>
          <p:cNvSpPr txBox="1">
            <a:spLocks noChangeArrowheads="1"/>
          </p:cNvSpPr>
          <p:nvPr/>
        </p:nvSpPr>
        <p:spPr bwMode="auto">
          <a:xfrm>
            <a:off x="374650" y="4864100"/>
            <a:ext cx="8489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Ok – but would you agree it definitely works if we </a:t>
            </a:r>
            <a:br>
              <a:rPr lang="en-US"/>
            </a:br>
            <a:r>
              <a:rPr lang="en-US"/>
              <a:t>change the algorithm like this?</a:t>
            </a:r>
          </a:p>
        </p:txBody>
      </p:sp>
      <p:sp>
        <p:nvSpPr>
          <p:cNvPr id="804907" name="Text Box 43"/>
          <p:cNvSpPr txBox="1">
            <a:spLocks noChangeArrowheads="1"/>
          </p:cNvSpPr>
          <p:nvPr/>
        </p:nvSpPr>
        <p:spPr bwMode="auto">
          <a:xfrm>
            <a:off x="527050" y="5607050"/>
            <a:ext cx="8147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If we can rely upon </a:t>
            </a:r>
            <a:r>
              <a:rPr lang="en-US" dirty="0" err="1">
                <a:solidFill>
                  <a:srgbClr val="FF0000"/>
                </a:solidFill>
              </a:rPr>
              <a:t>OtherSort</a:t>
            </a:r>
            <a:r>
              <a:rPr lang="en-US" dirty="0"/>
              <a:t> to somehow properly sort each sub-array, we agree that our </a:t>
            </a:r>
            <a:r>
              <a:rPr lang="en-US" dirty="0" err="1"/>
              <a:t>udpated</a:t>
            </a:r>
            <a:r>
              <a:rPr lang="en-US" dirty="0"/>
              <a:t> </a:t>
            </a:r>
            <a:r>
              <a:rPr lang="en-US" dirty="0" err="1"/>
              <a:t>MergeSort</a:t>
            </a:r>
            <a:r>
              <a:rPr lang="en-US" dirty="0"/>
              <a:t> will work. Correct?</a:t>
            </a:r>
          </a:p>
        </p:txBody>
      </p:sp>
      <p:sp>
        <p:nvSpPr>
          <p:cNvPr id="804908" name="Text Box 44"/>
          <p:cNvSpPr txBox="1">
            <a:spLocks noChangeArrowheads="1"/>
          </p:cNvSpPr>
          <p:nvPr/>
        </p:nvSpPr>
        <p:spPr bwMode="auto">
          <a:xfrm>
            <a:off x="533400" y="47625"/>
            <a:ext cx="8096250" cy="2841625"/>
          </a:xfrm>
          <a:prstGeom prst="rect">
            <a:avLst/>
          </a:prstGeom>
          <a:solidFill>
            <a:srgbClr val="EB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void </a:t>
            </a:r>
            <a:r>
              <a:rPr lang="en-US" dirty="0" err="1">
                <a:solidFill>
                  <a:srgbClr val="6600CC"/>
                </a:solidFill>
              </a:rPr>
              <a:t>MergeSort</a:t>
            </a:r>
            <a:r>
              <a:rPr lang="en-US" dirty="0">
                <a:solidFill>
                  <a:schemeClr val="tx1"/>
                </a:solidFill>
              </a:rPr>
              <a:t>(an array)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{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if (array’s size == 1)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    return;			    // array has just 1 item, all done!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rgbClr val="6600CC"/>
                </a:solidFill>
              </a:rPr>
              <a:t>  </a:t>
            </a:r>
            <a:r>
              <a:rPr lang="en-US" dirty="0" err="1">
                <a:solidFill>
                  <a:srgbClr val="6600CC"/>
                </a:solidFill>
              </a:rPr>
              <a:t>MergeSort</a:t>
            </a:r>
            <a:r>
              <a:rPr lang="en-US" dirty="0">
                <a:solidFill>
                  <a:schemeClr val="tx1"/>
                </a:solidFill>
              </a:rPr>
              <a:t>( first half of array );	    // process the 1</a:t>
            </a:r>
            <a:r>
              <a:rPr lang="en-US" baseline="30000" dirty="0">
                <a:solidFill>
                  <a:schemeClr val="tx1"/>
                </a:solidFill>
              </a:rPr>
              <a:t>st</a:t>
            </a:r>
            <a:r>
              <a:rPr lang="en-US" dirty="0">
                <a:solidFill>
                  <a:schemeClr val="tx1"/>
                </a:solidFill>
              </a:rPr>
              <a:t> half of the array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rgbClr val="6600CC"/>
                </a:solidFill>
              </a:rPr>
              <a:t>MergeSort</a:t>
            </a:r>
            <a:r>
              <a:rPr lang="en-US" dirty="0">
                <a:solidFill>
                  <a:schemeClr val="tx1"/>
                </a:solidFill>
              </a:rPr>
              <a:t>( second half of array);  // process the 2</a:t>
            </a:r>
            <a:r>
              <a:rPr lang="en-US" baseline="30000" dirty="0">
                <a:solidFill>
                  <a:schemeClr val="tx1"/>
                </a:solidFill>
              </a:rPr>
              <a:t>nd</a:t>
            </a:r>
            <a:r>
              <a:rPr lang="en-US" dirty="0">
                <a:solidFill>
                  <a:schemeClr val="tx1"/>
                </a:solidFill>
              </a:rPr>
              <a:t> half of the array</a:t>
            </a:r>
          </a:p>
          <a:p>
            <a:pPr algn="l"/>
            <a:endParaRPr lang="en-US" sz="800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  Merge(the two array halves);	    // merge the two sorted halves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// now the complete array is sorted	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grpSp>
        <p:nvGrpSpPr>
          <p:cNvPr id="804912" name="Group 48"/>
          <p:cNvGrpSpPr>
            <a:grpSpLocks/>
          </p:cNvGrpSpPr>
          <p:nvPr/>
        </p:nvGrpSpPr>
        <p:grpSpPr bwMode="auto">
          <a:xfrm>
            <a:off x="668338" y="1289050"/>
            <a:ext cx="1338262" cy="652463"/>
            <a:chOff x="379" y="812"/>
            <a:chExt cx="843" cy="411"/>
          </a:xfrm>
        </p:grpSpPr>
        <p:sp>
          <p:nvSpPr>
            <p:cNvPr id="804909" name="Rectangle 45"/>
            <p:cNvSpPr>
              <a:spLocks noChangeArrowheads="1"/>
            </p:cNvSpPr>
            <p:nvPr/>
          </p:nvSpPr>
          <p:spPr bwMode="auto">
            <a:xfrm>
              <a:off x="402" y="840"/>
              <a:ext cx="780" cy="360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4910" name="Text Box 46"/>
            <p:cNvSpPr txBox="1">
              <a:spLocks noChangeArrowheads="1"/>
            </p:cNvSpPr>
            <p:nvPr/>
          </p:nvSpPr>
          <p:spPr bwMode="auto">
            <a:xfrm>
              <a:off x="379" y="812"/>
              <a:ext cx="84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OtherSort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04911" name="Text Box 47"/>
            <p:cNvSpPr txBox="1">
              <a:spLocks noChangeArrowheads="1"/>
            </p:cNvSpPr>
            <p:nvPr/>
          </p:nvSpPr>
          <p:spPr bwMode="auto">
            <a:xfrm>
              <a:off x="379" y="992"/>
              <a:ext cx="84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OtherSort</a:t>
              </a:r>
            </a:p>
          </p:txBody>
        </p:sp>
      </p:grpSp>
      <p:sp>
        <p:nvSpPr>
          <p:cNvPr id="804913" name="Text Box 49"/>
          <p:cNvSpPr txBox="1">
            <a:spLocks noChangeArrowheads="1"/>
          </p:cNvSpPr>
          <p:nvPr/>
        </p:nvSpPr>
        <p:spPr bwMode="auto">
          <a:xfrm>
            <a:off x="1431925" y="6413500"/>
            <a:ext cx="6537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Ok, well let me show you the way OtherSort works </a:t>
            </a:r>
            <a:r>
              <a:rPr lang="en-US">
                <a:sym typeface="Wingdings" pitchFamily="2" charset="2"/>
              </a:rPr>
              <a:t></a:t>
            </a:r>
            <a:endParaRPr lang="en-US"/>
          </a:p>
        </p:txBody>
      </p:sp>
      <p:sp>
        <p:nvSpPr>
          <p:cNvPr id="804914" name="Text Box 50"/>
          <p:cNvSpPr txBox="1">
            <a:spLocks noChangeArrowheads="1"/>
          </p:cNvSpPr>
          <p:nvPr/>
        </p:nvSpPr>
        <p:spPr bwMode="auto">
          <a:xfrm>
            <a:off x="5705475" y="133350"/>
            <a:ext cx="3314700" cy="2017713"/>
          </a:xfrm>
          <a:prstGeom prst="rect">
            <a:avLst/>
          </a:prstGeom>
          <a:solidFill>
            <a:srgbClr val="FCEFD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  void </a:t>
            </a:r>
            <a:r>
              <a:rPr lang="en-US" dirty="0" err="1">
                <a:solidFill>
                  <a:srgbClr val="6600CC"/>
                </a:solidFill>
              </a:rPr>
              <a:t>OtherSort</a:t>
            </a:r>
            <a:r>
              <a:rPr lang="en-US" dirty="0">
                <a:solidFill>
                  <a:schemeClr val="tx1"/>
                </a:solidFill>
              </a:rPr>
              <a:t>(an array)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{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    // just call merge sort!</a:t>
            </a:r>
          </a:p>
          <a:p>
            <a:pPr algn="l"/>
            <a:r>
              <a:rPr lang="en-US" dirty="0">
                <a:solidFill>
                  <a:srgbClr val="6600CC"/>
                </a:solidFill>
              </a:rPr>
              <a:t>      </a:t>
            </a:r>
            <a:r>
              <a:rPr lang="en-US" dirty="0" err="1">
                <a:solidFill>
                  <a:srgbClr val="6600CC"/>
                </a:solidFill>
              </a:rPr>
              <a:t>MergeSort</a:t>
            </a:r>
            <a:r>
              <a:rPr lang="en-US" dirty="0">
                <a:solidFill>
                  <a:schemeClr val="tx1"/>
                </a:solidFill>
              </a:rPr>
              <a:t>( array );	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}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4915" name="Text Box 51"/>
          <p:cNvSpPr txBox="1">
            <a:spLocks noChangeArrowheads="1"/>
          </p:cNvSpPr>
          <p:nvPr/>
        </p:nvSpPr>
        <p:spPr bwMode="auto">
          <a:xfrm>
            <a:off x="1184275" y="3241675"/>
            <a:ext cx="6537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When you write a recursive function…</a:t>
            </a:r>
          </a:p>
        </p:txBody>
      </p:sp>
      <p:sp>
        <p:nvSpPr>
          <p:cNvPr id="804916" name="Text Box 52"/>
          <p:cNvSpPr txBox="1">
            <a:spLocks noChangeArrowheads="1"/>
          </p:cNvSpPr>
          <p:nvPr/>
        </p:nvSpPr>
        <p:spPr bwMode="auto">
          <a:xfrm>
            <a:off x="1089025" y="3956050"/>
            <a:ext cx="7204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Your job is to figure out how the function can use itself </a:t>
            </a:r>
            <a:br>
              <a:rPr lang="en-US"/>
            </a:br>
            <a:r>
              <a:rPr lang="en-US"/>
              <a:t>(on a subset of the problem) to get the complete problem solved.</a:t>
            </a:r>
          </a:p>
        </p:txBody>
      </p:sp>
      <p:sp>
        <p:nvSpPr>
          <p:cNvPr id="804917" name="Text Box 53"/>
          <p:cNvSpPr txBox="1">
            <a:spLocks noChangeArrowheads="1"/>
          </p:cNvSpPr>
          <p:nvPr/>
        </p:nvSpPr>
        <p:spPr bwMode="auto">
          <a:xfrm>
            <a:off x="717550" y="4956175"/>
            <a:ext cx="73279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When you add the code to make a function call itself, you need to have faith that that call will work properly (on the subset of data).</a:t>
            </a:r>
          </a:p>
        </p:txBody>
      </p:sp>
      <p:sp>
        <p:nvSpPr>
          <p:cNvPr id="804918" name="Text Box 54"/>
          <p:cNvSpPr txBox="1">
            <a:spLocks noChangeArrowheads="1"/>
          </p:cNvSpPr>
          <p:nvPr/>
        </p:nvSpPr>
        <p:spPr bwMode="auto">
          <a:xfrm>
            <a:off x="812800" y="5778500"/>
            <a:ext cx="7204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It takes some time to learn to think in this way, but once you “get it,” you’ll be a programming Ninja!</a:t>
            </a:r>
          </a:p>
        </p:txBody>
      </p:sp>
      <p:pic>
        <p:nvPicPr>
          <p:cNvPr id="804919" name="Picture 5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788" y="5019675"/>
            <a:ext cx="1065212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4920" name="AutoShape 56"/>
          <p:cNvSpPr>
            <a:spLocks noChangeArrowheads="1"/>
          </p:cNvSpPr>
          <p:nvPr/>
        </p:nvSpPr>
        <p:spPr bwMode="auto">
          <a:xfrm>
            <a:off x="4083050" y="130175"/>
            <a:ext cx="4181475" cy="1025525"/>
          </a:xfrm>
          <a:prstGeom prst="wedgeRoundRectCallout">
            <a:avLst>
              <a:gd name="adj1" fmla="val -65074"/>
              <a:gd name="adj2" fmla="val -40713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If you’re willing to assume that </a:t>
            </a:r>
            <a:r>
              <a:rPr lang="en-US" dirty="0" err="1"/>
              <a:t>MergeSort</a:t>
            </a:r>
            <a:r>
              <a:rPr lang="en-US" dirty="0"/>
              <a:t> actually works on a full array of data…</a:t>
            </a:r>
          </a:p>
        </p:txBody>
      </p:sp>
      <p:sp>
        <p:nvSpPr>
          <p:cNvPr id="804921" name="AutoShape 57"/>
          <p:cNvSpPr>
            <a:spLocks noChangeArrowheads="1"/>
          </p:cNvSpPr>
          <p:nvPr/>
        </p:nvSpPr>
        <p:spPr bwMode="auto">
          <a:xfrm>
            <a:off x="2501900" y="1701800"/>
            <a:ext cx="4181475" cy="1025525"/>
          </a:xfrm>
          <a:prstGeom prst="wedgeRoundRectCallout">
            <a:avLst>
              <a:gd name="adj1" fmla="val -65074"/>
              <a:gd name="adj2" fmla="val -59287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Then you should be willing to have faith that it’ll work on half an array of data too!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04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4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04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04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8049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4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04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4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804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4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804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4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8049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4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8049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4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04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04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04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04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903" grpId="0"/>
      <p:bldP spid="804903" grpId="1"/>
      <p:bldP spid="804904" grpId="0"/>
      <p:bldP spid="804904" grpId="1"/>
      <p:bldP spid="804905" grpId="0"/>
      <p:bldP spid="804905" grpId="1"/>
      <p:bldP spid="804906" grpId="0"/>
      <p:bldP spid="804906" grpId="1"/>
      <p:bldP spid="804907" grpId="0"/>
      <p:bldP spid="804907" grpId="1"/>
      <p:bldP spid="804908" grpId="1" animBg="1"/>
      <p:bldP spid="804913" grpId="0"/>
      <p:bldP spid="804913" grpId="1"/>
      <p:bldP spid="804914" grpId="0" animBg="1"/>
      <p:bldP spid="804914" grpId="1" animBg="1"/>
      <p:bldP spid="804915" grpId="0"/>
      <p:bldP spid="804916" grpId="0"/>
      <p:bldP spid="804917" grpId="0"/>
      <p:bldP spid="804918" grpId="0"/>
      <p:bldP spid="804920" grpId="0" animBg="1"/>
      <p:bldP spid="804920" grpId="1" animBg="1"/>
      <p:bldP spid="804921" grpId="0" animBg="1"/>
      <p:bldP spid="804921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EE61-B967-464B-B89C-DE5CB8D5C8E9}" type="slidenum">
              <a:rPr lang="en-US"/>
              <a:pPr/>
              <a:t>90</a:t>
            </a:fld>
            <a:endParaRPr lang="en-US"/>
          </a:p>
        </p:txBody>
      </p:sp>
      <p:sp>
        <p:nvSpPr>
          <p:cNvPr id="564226" name="Rectangle 2"/>
          <p:cNvSpPr>
            <a:spLocks noChangeArrowheads="1"/>
          </p:cNvSpPr>
          <p:nvPr/>
        </p:nvSpPr>
        <p:spPr bwMode="auto">
          <a:xfrm>
            <a:off x="273050" y="1143000"/>
            <a:ext cx="4191000" cy="4291013"/>
          </a:xfrm>
          <a:prstGeom prst="rect">
            <a:avLst/>
          </a:prstGeom>
          <a:solidFill>
            <a:srgbClr val="FFEB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27" name="Text Box 3"/>
          <p:cNvSpPr txBox="1">
            <a:spLocks noChangeArrowheads="1"/>
          </p:cNvSpPr>
          <p:nvPr/>
        </p:nvSpPr>
        <p:spPr bwMode="auto">
          <a:xfrm>
            <a:off x="228600" y="1066800"/>
            <a:ext cx="1416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Calendar</a:t>
            </a:r>
          </a:p>
        </p:txBody>
      </p:sp>
      <p:sp>
        <p:nvSpPr>
          <p:cNvPr id="564228" name="Text Box 4"/>
          <p:cNvSpPr txBox="1">
            <a:spLocks noChangeArrowheads="1"/>
          </p:cNvSpPr>
          <p:nvPr/>
        </p:nvSpPr>
        <p:spPr bwMode="auto">
          <a:xfrm>
            <a:off x="501650" y="1655763"/>
            <a:ext cx="2886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list getListOfAppts(void)</a:t>
            </a:r>
          </a:p>
        </p:txBody>
      </p:sp>
      <p:sp>
        <p:nvSpPr>
          <p:cNvPr id="564229" name="Text Box 5"/>
          <p:cNvSpPr txBox="1">
            <a:spLocks noChangeArrowheads="1"/>
          </p:cNvSpPr>
          <p:nvPr/>
        </p:nvSpPr>
        <p:spPr bwMode="auto">
          <a:xfrm>
            <a:off x="501650" y="1973263"/>
            <a:ext cx="3997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addAppt(Appointment *addme)</a:t>
            </a:r>
          </a:p>
        </p:txBody>
      </p:sp>
      <p:sp>
        <p:nvSpPr>
          <p:cNvPr id="564230" name="Text Box 6"/>
          <p:cNvSpPr txBox="1">
            <a:spLocks noChangeArrowheads="1"/>
          </p:cNvSpPr>
          <p:nvPr/>
        </p:nvSpPr>
        <p:spPr bwMode="auto">
          <a:xfrm>
            <a:off x="469900" y="2286000"/>
            <a:ext cx="407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removeAppt(string &amp;apptName)</a:t>
            </a:r>
          </a:p>
        </p:txBody>
      </p:sp>
      <p:sp>
        <p:nvSpPr>
          <p:cNvPr id="564231" name="Text Box 7"/>
          <p:cNvSpPr txBox="1">
            <a:spLocks noChangeArrowheads="1"/>
          </p:cNvSpPr>
          <p:nvPr/>
        </p:nvSpPr>
        <p:spPr bwMode="auto">
          <a:xfrm>
            <a:off x="482600" y="2605088"/>
            <a:ext cx="3981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checkCalendars(Time &amp;slot,</a:t>
            </a:r>
            <a:br>
              <a:rPr lang="en-US"/>
            </a:br>
            <a:r>
              <a:rPr lang="en-US"/>
              <a:t>                           Calendar others[])</a:t>
            </a:r>
          </a:p>
        </p:txBody>
      </p:sp>
      <p:sp>
        <p:nvSpPr>
          <p:cNvPr id="564232" name="Text Box 8"/>
          <p:cNvSpPr txBox="1">
            <a:spLocks noChangeArrowheads="1"/>
          </p:cNvSpPr>
          <p:nvPr/>
        </p:nvSpPr>
        <p:spPr bwMode="auto">
          <a:xfrm>
            <a:off x="501650" y="3167063"/>
            <a:ext cx="26558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login(string &amp;pass)</a:t>
            </a:r>
            <a:br>
              <a:rPr lang="en-US"/>
            </a:br>
            <a:r>
              <a:rPr lang="en-US"/>
              <a:t>bool logout(void)</a:t>
            </a:r>
          </a:p>
        </p:txBody>
      </p:sp>
      <p:sp>
        <p:nvSpPr>
          <p:cNvPr id="564233" name="Text Box 9"/>
          <p:cNvSpPr txBox="1">
            <a:spLocks noChangeArrowheads="1"/>
          </p:cNvSpPr>
          <p:nvPr/>
        </p:nvSpPr>
        <p:spPr bwMode="auto">
          <a:xfrm>
            <a:off x="501650" y="1393825"/>
            <a:ext cx="314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Calendar()   and ~Calendar()</a:t>
            </a:r>
          </a:p>
        </p:txBody>
      </p:sp>
      <p:sp>
        <p:nvSpPr>
          <p:cNvPr id="564234" name="Rectangle 10"/>
          <p:cNvSpPr>
            <a:spLocks noGrp="1" noChangeArrowheads="1"/>
          </p:cNvSpPr>
          <p:nvPr>
            <p:ph type="title"/>
          </p:nvPr>
        </p:nvSpPr>
        <p:spPr>
          <a:xfrm>
            <a:off x="273050" y="-76200"/>
            <a:ext cx="8685213" cy="1143000"/>
          </a:xfrm>
          <a:noFill/>
          <a:ln/>
        </p:spPr>
        <p:txBody>
          <a:bodyPr/>
          <a:lstStyle/>
          <a:p>
            <a:r>
              <a:rPr lang="en-US" sz="3600"/>
              <a:t>Step 3: Determine Relationships &amp; Data </a:t>
            </a:r>
            <a:endParaRPr lang="en-GB" sz="3600"/>
          </a:p>
        </p:txBody>
      </p:sp>
      <p:sp>
        <p:nvSpPr>
          <p:cNvPr id="564235" name="Text Box 11"/>
          <p:cNvSpPr txBox="1">
            <a:spLocks noChangeArrowheads="1"/>
          </p:cNvSpPr>
          <p:nvPr/>
        </p:nvSpPr>
        <p:spPr bwMode="auto">
          <a:xfrm>
            <a:off x="4572000" y="1212850"/>
            <a:ext cx="45688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/>
              <a:t>A Calendar contains </a:t>
            </a:r>
            <a:r>
              <a:rPr lang="en-US" sz="2200">
                <a:solidFill>
                  <a:srgbClr val="006666"/>
                </a:solidFill>
              </a:rPr>
              <a:t>appointments</a:t>
            </a:r>
          </a:p>
        </p:txBody>
      </p:sp>
      <p:sp>
        <p:nvSpPr>
          <p:cNvPr id="564236" name="Text Box 12"/>
          <p:cNvSpPr txBox="1">
            <a:spLocks noChangeArrowheads="1"/>
          </p:cNvSpPr>
          <p:nvPr/>
        </p:nvSpPr>
        <p:spPr bwMode="auto">
          <a:xfrm>
            <a:off x="4572000" y="1706563"/>
            <a:ext cx="45069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/>
              <a:t>A Calendar must have a </a:t>
            </a:r>
            <a:r>
              <a:rPr lang="en-US" sz="2200">
                <a:solidFill>
                  <a:srgbClr val="006666"/>
                </a:solidFill>
              </a:rPr>
              <a:t>password</a:t>
            </a:r>
          </a:p>
        </p:txBody>
      </p:sp>
      <p:sp>
        <p:nvSpPr>
          <p:cNvPr id="564237" name="Text Box 13"/>
          <p:cNvSpPr txBox="1">
            <a:spLocks noChangeArrowheads="1"/>
          </p:cNvSpPr>
          <p:nvPr/>
        </p:nvSpPr>
        <p:spPr bwMode="auto">
          <a:xfrm>
            <a:off x="304800" y="3810000"/>
            <a:ext cx="128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private:</a:t>
            </a:r>
          </a:p>
        </p:txBody>
      </p:sp>
      <p:sp>
        <p:nvSpPr>
          <p:cNvPr id="564238" name="Text Box 14"/>
          <p:cNvSpPr txBox="1">
            <a:spLocks noChangeArrowheads="1"/>
          </p:cNvSpPr>
          <p:nvPr/>
        </p:nvSpPr>
        <p:spPr bwMode="auto">
          <a:xfrm>
            <a:off x="595313" y="4281488"/>
            <a:ext cx="297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Appointment  m_app[100];</a:t>
            </a:r>
          </a:p>
        </p:txBody>
      </p:sp>
      <p:sp>
        <p:nvSpPr>
          <p:cNvPr id="564239" name="Text Box 15"/>
          <p:cNvSpPr txBox="1">
            <a:spLocks noChangeArrowheads="1"/>
          </p:cNvSpPr>
          <p:nvPr/>
        </p:nvSpPr>
        <p:spPr bwMode="auto">
          <a:xfrm>
            <a:off x="609600" y="4586288"/>
            <a:ext cx="30559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String            m_password;</a:t>
            </a:r>
          </a:p>
        </p:txBody>
      </p:sp>
      <p:sp>
        <p:nvSpPr>
          <p:cNvPr id="564240" name="Text Box 16"/>
          <p:cNvSpPr txBox="1">
            <a:spLocks noChangeArrowheads="1"/>
          </p:cNvSpPr>
          <p:nvPr/>
        </p:nvSpPr>
        <p:spPr bwMode="auto">
          <a:xfrm>
            <a:off x="4572000" y="2239963"/>
            <a:ext cx="44688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/>
              <a:t>A Calendar uses other </a:t>
            </a:r>
            <a:r>
              <a:rPr lang="en-US" sz="2200">
                <a:solidFill>
                  <a:srgbClr val="006666"/>
                </a:solidFill>
              </a:rPr>
              <a:t>calendars</a:t>
            </a:r>
            <a:r>
              <a:rPr lang="en-US" sz="2200"/>
              <a:t>,</a:t>
            </a:r>
            <a:endParaRPr lang="en-US" sz="2200">
              <a:solidFill>
                <a:srgbClr val="006666"/>
              </a:solidFill>
            </a:endParaRPr>
          </a:p>
        </p:txBody>
      </p:sp>
      <p:sp>
        <p:nvSpPr>
          <p:cNvPr id="564241" name="Text Box 17"/>
          <p:cNvSpPr txBox="1">
            <a:spLocks noChangeArrowheads="1"/>
          </p:cNvSpPr>
          <p:nvPr/>
        </p:nvSpPr>
        <p:spPr bwMode="auto">
          <a:xfrm>
            <a:off x="4572000" y="2620963"/>
            <a:ext cx="44465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 i="1"/>
              <a:t>but</a:t>
            </a:r>
            <a:r>
              <a:rPr lang="en-US" sz="2200"/>
              <a:t> it doesn’t need to hold them.</a:t>
            </a:r>
            <a:endParaRPr lang="en-US" sz="2200">
              <a:solidFill>
                <a:srgbClr val="006666"/>
              </a:solidFill>
            </a:endParaRPr>
          </a:p>
        </p:txBody>
      </p:sp>
      <p:sp>
        <p:nvSpPr>
          <p:cNvPr id="564242" name="Rectangle 18"/>
          <p:cNvSpPr>
            <a:spLocks noChangeArrowheads="1"/>
          </p:cNvSpPr>
          <p:nvPr/>
        </p:nvSpPr>
        <p:spPr bwMode="auto">
          <a:xfrm>
            <a:off x="2362200" y="2895600"/>
            <a:ext cx="20574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43" name="Text Box 19"/>
          <p:cNvSpPr txBox="1">
            <a:spLocks noChangeArrowheads="1"/>
          </p:cNvSpPr>
          <p:nvPr/>
        </p:nvSpPr>
        <p:spPr bwMode="auto">
          <a:xfrm>
            <a:off x="4489450" y="3276600"/>
            <a:ext cx="46545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300">
                <a:solidFill>
                  <a:schemeClr val="accent2"/>
                </a:solidFill>
              </a:rPr>
              <a:t>In general, if a class </a:t>
            </a:r>
            <a:r>
              <a:rPr lang="en-US" sz="2300">
                <a:solidFill>
                  <a:srgbClr val="6600CC"/>
                </a:solidFill>
              </a:rPr>
              <a:t>naturally holds </a:t>
            </a:r>
            <a:r>
              <a:rPr lang="en-US" sz="2300">
                <a:solidFill>
                  <a:schemeClr val="accent2"/>
                </a:solidFill>
              </a:rPr>
              <a:t>a piece of data, your design should place the data in that class.</a:t>
            </a:r>
          </a:p>
        </p:txBody>
      </p:sp>
      <p:sp>
        <p:nvSpPr>
          <p:cNvPr id="564244" name="Text Box 20"/>
          <p:cNvSpPr txBox="1">
            <a:spLocks noChangeArrowheads="1"/>
          </p:cNvSpPr>
          <p:nvPr/>
        </p:nvSpPr>
        <p:spPr bwMode="auto">
          <a:xfrm>
            <a:off x="4648200" y="4921250"/>
            <a:ext cx="4341813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300">
                <a:solidFill>
                  <a:srgbClr val="6600CC"/>
                </a:solidFill>
              </a:rPr>
              <a:t>Of course, you might not get it right the first time.</a:t>
            </a:r>
          </a:p>
        </p:txBody>
      </p:sp>
      <p:sp>
        <p:nvSpPr>
          <p:cNvPr id="564245" name="Text Box 21"/>
          <p:cNvSpPr txBox="1">
            <a:spLocks noChangeArrowheads="1"/>
          </p:cNvSpPr>
          <p:nvPr/>
        </p:nvSpPr>
        <p:spPr bwMode="auto">
          <a:xfrm>
            <a:off x="457200" y="5562600"/>
            <a:ext cx="4830763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300">
                <a:solidFill>
                  <a:srgbClr val="800000"/>
                </a:solidFill>
              </a:rPr>
              <a:t>In this case, it helps to </a:t>
            </a:r>
            <a:br>
              <a:rPr lang="en-US" sz="2300">
                <a:solidFill>
                  <a:srgbClr val="800000"/>
                </a:solidFill>
              </a:rPr>
            </a:br>
            <a:r>
              <a:rPr lang="en-US" sz="2300">
                <a:solidFill>
                  <a:srgbClr val="FF3300"/>
                </a:solidFill>
              </a:rPr>
              <a:t>“re-factor”</a:t>
            </a:r>
            <a:r>
              <a:rPr lang="en-US" sz="2300">
                <a:solidFill>
                  <a:srgbClr val="800000"/>
                </a:solidFill>
              </a:rPr>
              <a:t> your classes.</a:t>
            </a:r>
          </a:p>
          <a:p>
            <a:r>
              <a:rPr lang="en-US" sz="2300">
                <a:solidFill>
                  <a:srgbClr val="800000"/>
                </a:solidFill>
              </a:rPr>
              <a:t>(i.e. iterate till you get it right)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4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64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4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64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64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4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4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35" grpId="0"/>
      <p:bldP spid="564236" grpId="0"/>
      <p:bldP spid="564237" grpId="0"/>
      <p:bldP spid="564238" grpId="0"/>
      <p:bldP spid="564239" grpId="0"/>
      <p:bldP spid="564240" grpId="0"/>
      <p:bldP spid="564241" grpId="0"/>
      <p:bldP spid="564242" grpId="0" animBg="1"/>
      <p:bldP spid="564242" grpId="1" animBg="1"/>
      <p:bldP spid="564243" grpId="0"/>
      <p:bldP spid="564244" grpId="0"/>
      <p:bldP spid="56424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5382-054C-4393-8B9C-F4FB382EFA5F}" type="slidenum">
              <a:rPr lang="en-US"/>
              <a:pPr/>
              <a:t>91</a:t>
            </a:fld>
            <a:endParaRPr lang="en-US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1763" y="-76200"/>
            <a:ext cx="8783637" cy="1143000"/>
          </a:xfrm>
          <a:noFill/>
          <a:ln/>
        </p:spPr>
        <p:txBody>
          <a:bodyPr/>
          <a:lstStyle/>
          <a:p>
            <a:r>
              <a:rPr lang="en-US" sz="3600"/>
              <a:t>Step 3: Determine Relationships &amp; Data </a:t>
            </a:r>
            <a:endParaRPr lang="en-GB" sz="3600"/>
          </a:p>
        </p:txBody>
      </p:sp>
      <p:sp>
        <p:nvSpPr>
          <p:cNvPr id="566275" name="Rectangle 3"/>
          <p:cNvSpPr>
            <a:spLocks noChangeArrowheads="1"/>
          </p:cNvSpPr>
          <p:nvPr/>
        </p:nvSpPr>
        <p:spPr bwMode="auto">
          <a:xfrm>
            <a:off x="228600" y="914400"/>
            <a:ext cx="4191000" cy="3505200"/>
          </a:xfrm>
          <a:prstGeom prst="rect">
            <a:avLst/>
          </a:prstGeom>
          <a:solidFill>
            <a:srgbClr val="FFEB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76" name="Text Box 4"/>
          <p:cNvSpPr txBox="1">
            <a:spLocks noChangeArrowheads="1"/>
          </p:cNvSpPr>
          <p:nvPr/>
        </p:nvSpPr>
        <p:spPr bwMode="auto">
          <a:xfrm>
            <a:off x="152400" y="838200"/>
            <a:ext cx="198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Appointment</a:t>
            </a:r>
          </a:p>
        </p:txBody>
      </p:sp>
      <p:sp>
        <p:nvSpPr>
          <p:cNvPr id="566277" name="Text Box 5"/>
          <p:cNvSpPr txBox="1">
            <a:spLocks noChangeArrowheads="1"/>
          </p:cNvSpPr>
          <p:nvPr/>
        </p:nvSpPr>
        <p:spPr bwMode="auto">
          <a:xfrm>
            <a:off x="555625" y="1690688"/>
            <a:ext cx="3286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setStartTime(Time &amp;st)</a:t>
            </a:r>
          </a:p>
        </p:txBody>
      </p:sp>
      <p:sp>
        <p:nvSpPr>
          <p:cNvPr id="566278" name="Text Box 6"/>
          <p:cNvSpPr txBox="1">
            <a:spLocks noChangeArrowheads="1"/>
          </p:cNvSpPr>
          <p:nvPr/>
        </p:nvSpPr>
        <p:spPr bwMode="auto">
          <a:xfrm>
            <a:off x="555625" y="1995488"/>
            <a:ext cx="3081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setEndTime(Time &amp;st)</a:t>
            </a:r>
          </a:p>
        </p:txBody>
      </p:sp>
      <p:sp>
        <p:nvSpPr>
          <p:cNvPr id="566279" name="Text Box 7"/>
          <p:cNvSpPr txBox="1">
            <a:spLocks noChangeArrowheads="1"/>
          </p:cNvSpPr>
          <p:nvPr/>
        </p:nvSpPr>
        <p:spPr bwMode="auto">
          <a:xfrm>
            <a:off x="555625" y="2333625"/>
            <a:ext cx="3725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addParticipant(string &amp;user)</a:t>
            </a:r>
          </a:p>
        </p:txBody>
      </p:sp>
      <p:sp>
        <p:nvSpPr>
          <p:cNvPr id="566280" name="Text Box 8"/>
          <p:cNvSpPr txBox="1">
            <a:spLocks noChangeArrowheads="1"/>
          </p:cNvSpPr>
          <p:nvPr/>
        </p:nvSpPr>
        <p:spPr bwMode="auto">
          <a:xfrm>
            <a:off x="555625" y="2627313"/>
            <a:ext cx="3773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setLocation(string &amp;location)</a:t>
            </a:r>
          </a:p>
        </p:txBody>
      </p:sp>
      <p:sp>
        <p:nvSpPr>
          <p:cNvPr id="566281" name="Text Box 9"/>
          <p:cNvSpPr txBox="1">
            <a:spLocks noChangeArrowheads="1"/>
          </p:cNvSpPr>
          <p:nvPr/>
        </p:nvSpPr>
        <p:spPr bwMode="auto">
          <a:xfrm>
            <a:off x="536575" y="1193800"/>
            <a:ext cx="16875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>
                <a:solidFill>
                  <a:srgbClr val="006666"/>
                </a:solidFill>
              </a:rPr>
              <a:t>Appointment() </a:t>
            </a:r>
          </a:p>
        </p:txBody>
      </p:sp>
      <p:sp>
        <p:nvSpPr>
          <p:cNvPr id="566282" name="Text Box 10"/>
          <p:cNvSpPr txBox="1">
            <a:spLocks noChangeArrowheads="1"/>
          </p:cNvSpPr>
          <p:nvPr/>
        </p:nvSpPr>
        <p:spPr bwMode="auto">
          <a:xfrm>
            <a:off x="304800" y="2895600"/>
            <a:ext cx="128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private:</a:t>
            </a:r>
          </a:p>
        </p:txBody>
      </p:sp>
      <p:sp>
        <p:nvSpPr>
          <p:cNvPr id="566283" name="Text Box 11"/>
          <p:cNvSpPr txBox="1">
            <a:spLocks noChangeArrowheads="1"/>
          </p:cNvSpPr>
          <p:nvPr/>
        </p:nvSpPr>
        <p:spPr bwMode="auto">
          <a:xfrm>
            <a:off x="4540250" y="1212850"/>
            <a:ext cx="44513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/>
              <a:t>An Appointment has a </a:t>
            </a:r>
            <a:r>
              <a:rPr lang="en-US" sz="2200">
                <a:solidFill>
                  <a:srgbClr val="006666"/>
                </a:solidFill>
              </a:rPr>
              <a:t>start time</a:t>
            </a:r>
          </a:p>
        </p:txBody>
      </p:sp>
      <p:sp>
        <p:nvSpPr>
          <p:cNvPr id="566284" name="Text Box 12"/>
          <p:cNvSpPr txBox="1">
            <a:spLocks noChangeArrowheads="1"/>
          </p:cNvSpPr>
          <p:nvPr/>
        </p:nvSpPr>
        <p:spPr bwMode="auto">
          <a:xfrm>
            <a:off x="4572000" y="1706563"/>
            <a:ext cx="43815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/>
              <a:t>An Appointment has an </a:t>
            </a:r>
            <a:r>
              <a:rPr lang="en-US" sz="2200">
                <a:solidFill>
                  <a:srgbClr val="006666"/>
                </a:solidFill>
              </a:rPr>
              <a:t>end time</a:t>
            </a:r>
          </a:p>
        </p:txBody>
      </p:sp>
      <p:sp>
        <p:nvSpPr>
          <p:cNvPr id="566285" name="Text Box 13"/>
          <p:cNvSpPr txBox="1">
            <a:spLocks noChangeArrowheads="1"/>
          </p:cNvSpPr>
          <p:nvPr/>
        </p:nvSpPr>
        <p:spPr bwMode="auto">
          <a:xfrm>
            <a:off x="4572000" y="2239963"/>
            <a:ext cx="4114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 dirty="0"/>
              <a:t>An Appointment is associated </a:t>
            </a:r>
            <a:br>
              <a:rPr lang="en-US" sz="2200" dirty="0"/>
            </a:br>
            <a:r>
              <a:rPr lang="en-US" sz="2200" dirty="0"/>
              <a:t>with a set of </a:t>
            </a:r>
            <a:r>
              <a:rPr lang="en-US" sz="2200" dirty="0">
                <a:solidFill>
                  <a:srgbClr val="006666"/>
                </a:solidFill>
              </a:rPr>
              <a:t>participants</a:t>
            </a:r>
            <a:r>
              <a:rPr lang="en-US" sz="2200" dirty="0"/>
              <a:t>.</a:t>
            </a:r>
            <a:endParaRPr lang="en-US" sz="2200" dirty="0">
              <a:solidFill>
                <a:srgbClr val="006666"/>
              </a:solidFill>
            </a:endParaRPr>
          </a:p>
        </p:txBody>
      </p:sp>
      <p:sp>
        <p:nvSpPr>
          <p:cNvPr id="566286" name="Text Box 14"/>
          <p:cNvSpPr txBox="1">
            <a:spLocks noChangeArrowheads="1"/>
          </p:cNvSpPr>
          <p:nvPr/>
        </p:nvSpPr>
        <p:spPr bwMode="auto">
          <a:xfrm>
            <a:off x="457200" y="3276600"/>
            <a:ext cx="22399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Time m_startTime;</a:t>
            </a:r>
          </a:p>
        </p:txBody>
      </p:sp>
      <p:sp>
        <p:nvSpPr>
          <p:cNvPr id="566287" name="Text Box 15"/>
          <p:cNvSpPr txBox="1">
            <a:spLocks noChangeArrowheads="1"/>
          </p:cNvSpPr>
          <p:nvPr/>
        </p:nvSpPr>
        <p:spPr bwMode="auto">
          <a:xfrm>
            <a:off x="457200" y="3519488"/>
            <a:ext cx="2065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Time m_endTime;</a:t>
            </a:r>
          </a:p>
        </p:txBody>
      </p:sp>
      <p:sp>
        <p:nvSpPr>
          <p:cNvPr id="566288" name="Text Box 16"/>
          <p:cNvSpPr txBox="1">
            <a:spLocks noChangeArrowheads="1"/>
          </p:cNvSpPr>
          <p:nvPr/>
        </p:nvSpPr>
        <p:spPr bwMode="auto">
          <a:xfrm>
            <a:off x="457200" y="3748088"/>
            <a:ext cx="2967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string m_participants[10];</a:t>
            </a:r>
          </a:p>
        </p:txBody>
      </p:sp>
      <p:sp>
        <p:nvSpPr>
          <p:cNvPr id="566289" name="Text Box 17"/>
          <p:cNvSpPr txBox="1">
            <a:spLocks noChangeArrowheads="1"/>
          </p:cNvSpPr>
          <p:nvPr/>
        </p:nvSpPr>
        <p:spPr bwMode="auto">
          <a:xfrm>
            <a:off x="4572000" y="3048000"/>
            <a:ext cx="38798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/>
              <a:t>An Appointment is held at a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location</a:t>
            </a:r>
            <a:r>
              <a:rPr lang="en-US" sz="2200"/>
              <a:t>.</a:t>
            </a:r>
            <a:endParaRPr lang="en-US" sz="2200">
              <a:solidFill>
                <a:srgbClr val="006666"/>
              </a:solidFill>
            </a:endParaRPr>
          </a:p>
        </p:txBody>
      </p:sp>
      <p:sp>
        <p:nvSpPr>
          <p:cNvPr id="566290" name="Text Box 18"/>
          <p:cNvSpPr txBox="1">
            <a:spLocks noChangeArrowheads="1"/>
          </p:cNvSpPr>
          <p:nvPr/>
        </p:nvSpPr>
        <p:spPr bwMode="auto">
          <a:xfrm>
            <a:off x="457200" y="4038600"/>
            <a:ext cx="210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string m_location;</a:t>
            </a:r>
          </a:p>
        </p:txBody>
      </p:sp>
      <p:sp>
        <p:nvSpPr>
          <p:cNvPr id="566291" name="Text Box 19"/>
          <p:cNvSpPr txBox="1">
            <a:spLocks noChangeArrowheads="1"/>
          </p:cNvSpPr>
          <p:nvPr/>
        </p:nvSpPr>
        <p:spPr bwMode="auto">
          <a:xfrm>
            <a:off x="304800" y="4572000"/>
            <a:ext cx="32432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Now, how about our </a:t>
            </a:r>
            <a:br>
              <a:rPr lang="en-US" sz="2200"/>
            </a:br>
            <a:r>
              <a:rPr lang="en-US" sz="2200">
                <a:solidFill>
                  <a:srgbClr val="800000"/>
                </a:solidFill>
              </a:rPr>
              <a:t>RecurringAppointment</a:t>
            </a:r>
            <a:r>
              <a:rPr lang="en-US" sz="2200"/>
              <a:t>?</a:t>
            </a:r>
            <a:endParaRPr lang="en-US" sz="2200">
              <a:solidFill>
                <a:srgbClr val="006666"/>
              </a:solidFill>
            </a:endParaRPr>
          </a:p>
        </p:txBody>
      </p:sp>
      <p:grpSp>
        <p:nvGrpSpPr>
          <p:cNvPr id="566292" name="Group 20"/>
          <p:cNvGrpSpPr>
            <a:grpSpLocks/>
          </p:cNvGrpSpPr>
          <p:nvPr/>
        </p:nvGrpSpPr>
        <p:grpSpPr bwMode="auto">
          <a:xfrm>
            <a:off x="4724400" y="4041775"/>
            <a:ext cx="4244975" cy="2744788"/>
            <a:chOff x="2976" y="2546"/>
            <a:chExt cx="2674" cy="1729"/>
          </a:xfrm>
        </p:grpSpPr>
        <p:sp>
          <p:nvSpPr>
            <p:cNvPr id="566293" name="Rectangle 21"/>
            <p:cNvSpPr>
              <a:spLocks noChangeArrowheads="1"/>
            </p:cNvSpPr>
            <p:nvPr/>
          </p:nvSpPr>
          <p:spPr bwMode="auto">
            <a:xfrm>
              <a:off x="3010" y="2583"/>
              <a:ext cx="2640" cy="1659"/>
            </a:xfrm>
            <a:prstGeom prst="rect">
              <a:avLst/>
            </a:prstGeom>
            <a:solidFill>
              <a:srgbClr val="FFEB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94" name="Text Box 22"/>
            <p:cNvSpPr txBox="1">
              <a:spLocks noChangeArrowheads="1"/>
            </p:cNvSpPr>
            <p:nvPr/>
          </p:nvSpPr>
          <p:spPr bwMode="auto">
            <a:xfrm>
              <a:off x="2976" y="2546"/>
              <a:ext cx="195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200"/>
                <a:t>RecurringAppointment</a:t>
              </a:r>
            </a:p>
          </p:txBody>
        </p:sp>
        <p:sp>
          <p:nvSpPr>
            <p:cNvPr id="566295" name="Text Box 23"/>
            <p:cNvSpPr txBox="1">
              <a:spLocks noChangeArrowheads="1"/>
            </p:cNvSpPr>
            <p:nvPr/>
          </p:nvSpPr>
          <p:spPr bwMode="auto">
            <a:xfrm>
              <a:off x="3202" y="3299"/>
              <a:ext cx="207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setStartTime(Time &amp;st)</a:t>
              </a:r>
            </a:p>
          </p:txBody>
        </p:sp>
        <p:sp>
          <p:nvSpPr>
            <p:cNvPr id="566296" name="Text Box 24"/>
            <p:cNvSpPr txBox="1">
              <a:spLocks noChangeArrowheads="1"/>
            </p:cNvSpPr>
            <p:nvPr/>
          </p:nvSpPr>
          <p:spPr bwMode="auto">
            <a:xfrm>
              <a:off x="3202" y="3499"/>
              <a:ext cx="19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setEndTime(Time &amp;st)</a:t>
              </a:r>
            </a:p>
          </p:txBody>
        </p:sp>
        <p:sp>
          <p:nvSpPr>
            <p:cNvPr id="566297" name="Text Box 25"/>
            <p:cNvSpPr txBox="1">
              <a:spLocks noChangeArrowheads="1"/>
            </p:cNvSpPr>
            <p:nvPr/>
          </p:nvSpPr>
          <p:spPr bwMode="auto">
            <a:xfrm>
              <a:off x="3202" y="3685"/>
              <a:ext cx="23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addParticipant(string &amp;user)</a:t>
              </a:r>
            </a:p>
          </p:txBody>
        </p:sp>
        <p:sp>
          <p:nvSpPr>
            <p:cNvPr id="566298" name="Text Box 26"/>
            <p:cNvSpPr txBox="1">
              <a:spLocks noChangeArrowheads="1"/>
            </p:cNvSpPr>
            <p:nvPr/>
          </p:nvSpPr>
          <p:spPr bwMode="auto">
            <a:xfrm>
              <a:off x="3202" y="3871"/>
              <a:ext cx="2377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setLocation(string &amp;location)</a:t>
              </a:r>
            </a:p>
            <a:p>
              <a:pPr algn="l"/>
              <a:r>
                <a:rPr lang="en-US"/>
                <a:t>bool setRecurRate(int numDays) </a:t>
              </a:r>
            </a:p>
          </p:txBody>
        </p:sp>
        <p:sp>
          <p:nvSpPr>
            <p:cNvPr id="566299" name="Text Box 27"/>
            <p:cNvSpPr txBox="1">
              <a:spLocks noChangeArrowheads="1"/>
            </p:cNvSpPr>
            <p:nvPr/>
          </p:nvSpPr>
          <p:spPr bwMode="auto">
            <a:xfrm>
              <a:off x="3212" y="2962"/>
              <a:ext cx="1807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006666"/>
                  </a:solidFill>
                </a:rPr>
                <a:t>RecurringAppointment() </a:t>
              </a:r>
            </a:p>
            <a:p>
              <a:pPr algn="l"/>
              <a:r>
                <a:rPr lang="en-US">
                  <a:solidFill>
                    <a:srgbClr val="006666"/>
                  </a:solidFill>
                </a:rPr>
                <a:t>~RecurringAppointment()</a:t>
              </a:r>
            </a:p>
          </p:txBody>
        </p:sp>
      </p:grpSp>
      <p:sp>
        <p:nvSpPr>
          <p:cNvPr id="566300" name="Text Box 28"/>
          <p:cNvSpPr txBox="1">
            <a:spLocks noChangeArrowheads="1"/>
          </p:cNvSpPr>
          <p:nvPr/>
        </p:nvSpPr>
        <p:spPr bwMode="auto">
          <a:xfrm>
            <a:off x="206375" y="5510213"/>
            <a:ext cx="42545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It shares all of the attributes </a:t>
            </a:r>
            <a:br>
              <a:rPr lang="en-US" sz="2000" dirty="0"/>
            </a:br>
            <a:r>
              <a:rPr lang="en-US" sz="2000" dirty="0"/>
              <a:t>of an Appointment. So should a </a:t>
            </a:r>
            <a:br>
              <a:rPr lang="en-US" sz="2000" dirty="0"/>
            </a:br>
            <a:r>
              <a:rPr lang="en-US" sz="2000" dirty="0"/>
              <a:t>Recurring Appointment contain an </a:t>
            </a:r>
            <a:br>
              <a:rPr lang="en-US" sz="2000" dirty="0"/>
            </a:br>
            <a:r>
              <a:rPr lang="en-US" sz="2000" dirty="0"/>
              <a:t>Appointment or use inheritance?</a:t>
            </a:r>
            <a:endParaRPr lang="en-US" sz="2000" dirty="0">
              <a:solidFill>
                <a:srgbClr val="006666"/>
              </a:solidFill>
            </a:endParaRPr>
          </a:p>
        </p:txBody>
      </p:sp>
      <p:sp>
        <p:nvSpPr>
          <p:cNvPr id="566301" name="Text Box 29"/>
          <p:cNvSpPr txBox="1">
            <a:spLocks noChangeArrowheads="1"/>
          </p:cNvSpPr>
          <p:nvPr/>
        </p:nvSpPr>
        <p:spPr bwMode="auto">
          <a:xfrm>
            <a:off x="5257800" y="4392613"/>
            <a:ext cx="2608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: public Appointment</a:t>
            </a:r>
          </a:p>
        </p:txBody>
      </p:sp>
      <p:sp>
        <p:nvSpPr>
          <p:cNvPr id="566302" name="Rectangle 30"/>
          <p:cNvSpPr>
            <a:spLocks noChangeArrowheads="1"/>
          </p:cNvSpPr>
          <p:nvPr/>
        </p:nvSpPr>
        <p:spPr bwMode="auto">
          <a:xfrm>
            <a:off x="4887913" y="5300663"/>
            <a:ext cx="3951287" cy="1416050"/>
          </a:xfrm>
          <a:prstGeom prst="rect">
            <a:avLst/>
          </a:prstGeom>
          <a:solidFill>
            <a:srgbClr val="FFEB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303" name="Rectangle 31"/>
          <p:cNvSpPr>
            <a:spLocks noChangeArrowheads="1"/>
          </p:cNvSpPr>
          <p:nvPr/>
        </p:nvSpPr>
        <p:spPr bwMode="auto">
          <a:xfrm>
            <a:off x="5076825" y="6415088"/>
            <a:ext cx="35988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setRecurRate(int numDays)</a:t>
            </a:r>
          </a:p>
        </p:txBody>
      </p:sp>
      <p:sp>
        <p:nvSpPr>
          <p:cNvPr id="566304" name="Text Box 32"/>
          <p:cNvSpPr txBox="1">
            <a:spLocks noChangeArrowheads="1"/>
          </p:cNvSpPr>
          <p:nvPr/>
        </p:nvSpPr>
        <p:spPr bwMode="auto">
          <a:xfrm>
            <a:off x="4800600" y="5562600"/>
            <a:ext cx="128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private:</a:t>
            </a:r>
          </a:p>
        </p:txBody>
      </p:sp>
      <p:sp>
        <p:nvSpPr>
          <p:cNvPr id="566305" name="Text Box 33"/>
          <p:cNvSpPr txBox="1">
            <a:spLocks noChangeArrowheads="1"/>
          </p:cNvSpPr>
          <p:nvPr/>
        </p:nvSpPr>
        <p:spPr bwMode="auto">
          <a:xfrm>
            <a:off x="5105400" y="6019800"/>
            <a:ext cx="1860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int m_numDays;</a:t>
            </a:r>
          </a:p>
        </p:txBody>
      </p:sp>
      <p:sp>
        <p:nvSpPr>
          <p:cNvPr id="566306" name="AutoShape 34"/>
          <p:cNvSpPr>
            <a:spLocks noChangeArrowheads="1"/>
          </p:cNvSpPr>
          <p:nvPr/>
        </p:nvSpPr>
        <p:spPr bwMode="auto">
          <a:xfrm>
            <a:off x="2590800" y="0"/>
            <a:ext cx="3200400" cy="1295400"/>
          </a:xfrm>
          <a:prstGeom prst="wedgeRoundRectCallout">
            <a:avLst>
              <a:gd name="adj1" fmla="val -66370"/>
              <a:gd name="adj2" fmla="val 32106"/>
              <a:gd name="adj3" fmla="val 16667"/>
            </a:avLst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Ahhhh but now Appointment is a </a:t>
            </a:r>
            <a:r>
              <a:rPr lang="en-US">
                <a:solidFill>
                  <a:srgbClr val="FF3300"/>
                </a:solidFill>
              </a:rPr>
              <a:t>base class!!!</a:t>
            </a:r>
            <a:r>
              <a:rPr lang="en-US"/>
              <a:t> What do we need to make sure we have?</a:t>
            </a:r>
          </a:p>
        </p:txBody>
      </p:sp>
      <p:sp>
        <p:nvSpPr>
          <p:cNvPr id="566308" name="AutoShape 36"/>
          <p:cNvSpPr>
            <a:spLocks noChangeArrowheads="1"/>
          </p:cNvSpPr>
          <p:nvPr/>
        </p:nvSpPr>
        <p:spPr bwMode="auto">
          <a:xfrm>
            <a:off x="2057400" y="133350"/>
            <a:ext cx="2667000" cy="1143000"/>
          </a:xfrm>
          <a:prstGeom prst="wedgeRoundRectCallout">
            <a:avLst>
              <a:gd name="adj1" fmla="val -51787"/>
              <a:gd name="adj2" fmla="val 75556"/>
              <a:gd name="adj3" fmla="val 16667"/>
            </a:avLst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RIGHT! You need a </a:t>
            </a:r>
            <a:br>
              <a:rPr lang="en-US"/>
            </a:br>
            <a:r>
              <a:rPr lang="en-US">
                <a:solidFill>
                  <a:schemeClr val="accent2"/>
                </a:solidFill>
              </a:rPr>
              <a:t>virtual destructor </a:t>
            </a:r>
            <a:r>
              <a:rPr lang="en-US"/>
              <a:t>in </a:t>
            </a:r>
            <a:r>
              <a:rPr lang="en-US" b="1" i="1" u="sng"/>
              <a:t>every</a:t>
            </a:r>
            <a:r>
              <a:rPr lang="en-US"/>
              <a:t> base class!</a:t>
            </a:r>
          </a:p>
        </p:txBody>
      </p:sp>
      <p:sp>
        <p:nvSpPr>
          <p:cNvPr id="566311" name="Rectangle 39"/>
          <p:cNvSpPr>
            <a:spLocks noChangeArrowheads="1"/>
          </p:cNvSpPr>
          <p:nvPr/>
        </p:nvSpPr>
        <p:spPr bwMode="auto">
          <a:xfrm>
            <a:off x="563563" y="1458913"/>
            <a:ext cx="17510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>
                <a:solidFill>
                  <a:srgbClr val="006666"/>
                </a:solidFill>
              </a:rPr>
              <a:t>~Appointment()</a:t>
            </a:r>
          </a:p>
        </p:txBody>
      </p:sp>
      <p:grpSp>
        <p:nvGrpSpPr>
          <p:cNvPr id="566310" name="Group 38"/>
          <p:cNvGrpSpPr>
            <a:grpSpLocks/>
          </p:cNvGrpSpPr>
          <p:nvPr/>
        </p:nvGrpSpPr>
        <p:grpSpPr bwMode="auto">
          <a:xfrm>
            <a:off x="541338" y="1457325"/>
            <a:ext cx="3554412" cy="350838"/>
            <a:chOff x="-1248" y="1104"/>
            <a:chExt cx="1555" cy="221"/>
          </a:xfrm>
        </p:grpSpPr>
        <p:sp>
          <p:nvSpPr>
            <p:cNvPr id="566309" name="Rectangle 37"/>
            <p:cNvSpPr>
              <a:spLocks noChangeArrowheads="1"/>
            </p:cNvSpPr>
            <p:nvPr/>
          </p:nvSpPr>
          <p:spPr bwMode="auto">
            <a:xfrm>
              <a:off x="-1200" y="1110"/>
              <a:ext cx="1050" cy="192"/>
            </a:xfrm>
            <a:prstGeom prst="rect">
              <a:avLst/>
            </a:prstGeom>
            <a:solidFill>
              <a:srgbClr val="FFEB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307" name="Text Box 35"/>
            <p:cNvSpPr txBox="1">
              <a:spLocks noChangeArrowheads="1"/>
            </p:cNvSpPr>
            <p:nvPr/>
          </p:nvSpPr>
          <p:spPr bwMode="auto">
            <a:xfrm>
              <a:off x="-1248" y="1104"/>
              <a:ext cx="1555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>
                  <a:solidFill>
                    <a:srgbClr val="FF3300"/>
                  </a:solidFill>
                </a:rPr>
                <a:t>virtual</a:t>
              </a:r>
              <a:r>
                <a:rPr lang="en-US" sz="1700">
                  <a:solidFill>
                    <a:srgbClr val="006666"/>
                  </a:solidFill>
                </a:rPr>
                <a:t> ~Appointment()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6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66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6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6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66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66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66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66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66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6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6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66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66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96296E-6 L -0.00191 -0.1620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566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66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6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6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66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0.07084 -2.22222E-6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566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56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82" grpId="0"/>
      <p:bldP spid="566283" grpId="0"/>
      <p:bldP spid="566284" grpId="0"/>
      <p:bldP spid="566285" grpId="0"/>
      <p:bldP spid="566286" grpId="0"/>
      <p:bldP spid="566287" grpId="0"/>
      <p:bldP spid="566288" grpId="0"/>
      <p:bldP spid="566289" grpId="0"/>
      <p:bldP spid="566290" grpId="0"/>
      <p:bldP spid="566291" grpId="0"/>
      <p:bldP spid="566300" grpId="0"/>
      <p:bldP spid="566301" grpId="0"/>
      <p:bldP spid="566302" grpId="0" animBg="1"/>
      <p:bldP spid="566303" grpId="0"/>
      <p:bldP spid="566303" grpId="1"/>
      <p:bldP spid="566304" grpId="0"/>
      <p:bldP spid="566305" grpId="0"/>
      <p:bldP spid="566306" grpId="0" animBg="1"/>
      <p:bldP spid="566306" grpId="1" animBg="1"/>
      <p:bldP spid="566308" grpId="0" animBg="1"/>
      <p:bldP spid="566308" grpId="1" animBg="1"/>
      <p:bldP spid="56631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ED2A-E0F6-407F-8C57-36E675EFCFAA}" type="slidenum">
              <a:rPr lang="en-US"/>
              <a:pPr/>
              <a:t>92</a:t>
            </a:fld>
            <a:endParaRPr lang="en-US"/>
          </a:p>
        </p:txBody>
      </p:sp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883650" cy="1143000"/>
          </a:xfrm>
          <a:noFill/>
          <a:ln/>
        </p:spPr>
        <p:txBody>
          <a:bodyPr/>
          <a:lstStyle/>
          <a:p>
            <a:r>
              <a:rPr lang="en-US" sz="4000"/>
              <a:t>Step 4: Determine Interactions</a:t>
            </a:r>
            <a:endParaRPr lang="en-GB" sz="4000"/>
          </a:p>
        </p:txBody>
      </p:sp>
      <p:sp>
        <p:nvSpPr>
          <p:cNvPr id="568323" name="Text Box 3"/>
          <p:cNvSpPr txBox="1">
            <a:spLocks noChangeArrowheads="1"/>
          </p:cNvSpPr>
          <p:nvPr/>
        </p:nvSpPr>
        <p:spPr bwMode="auto">
          <a:xfrm>
            <a:off x="152400" y="1036638"/>
            <a:ext cx="46148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Here, we want to determine how each class </a:t>
            </a:r>
            <a:r>
              <a:rPr lang="en-US" sz="2400">
                <a:solidFill>
                  <a:schemeClr val="accent2"/>
                </a:solidFill>
              </a:rPr>
              <a:t>interacts</a:t>
            </a:r>
            <a:r>
              <a:rPr lang="en-US" sz="2400"/>
              <a:t> with the others.</a:t>
            </a:r>
          </a:p>
        </p:txBody>
      </p:sp>
      <p:sp>
        <p:nvSpPr>
          <p:cNvPr id="568324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46148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The best way to determine the interactions is by coming up with </a:t>
            </a:r>
            <a:r>
              <a:rPr lang="en-US" sz="2400">
                <a:solidFill>
                  <a:schemeClr val="accent2"/>
                </a:solidFill>
              </a:rPr>
              <a:t>use cases</a:t>
            </a:r>
            <a:r>
              <a:rPr lang="en-US" sz="2400"/>
              <a:t>…</a:t>
            </a:r>
          </a:p>
        </p:txBody>
      </p:sp>
      <p:sp>
        <p:nvSpPr>
          <p:cNvPr id="568325" name="Text Box 5"/>
          <p:cNvSpPr txBox="1">
            <a:spLocks noChangeArrowheads="1"/>
          </p:cNvSpPr>
          <p:nvPr/>
        </p:nvSpPr>
        <p:spPr bwMode="auto">
          <a:xfrm>
            <a:off x="288925" y="3730625"/>
            <a:ext cx="3338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u="sng"/>
              <a:t>Use Case Examples</a:t>
            </a:r>
          </a:p>
        </p:txBody>
      </p:sp>
      <p:sp>
        <p:nvSpPr>
          <p:cNvPr id="568326" name="Text Box 6"/>
          <p:cNvSpPr txBox="1">
            <a:spLocks noChangeArrowheads="1"/>
          </p:cNvSpPr>
          <p:nvPr/>
        </p:nvSpPr>
        <p:spPr bwMode="auto">
          <a:xfrm>
            <a:off x="285750" y="4343400"/>
            <a:ext cx="8553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800000"/>
                </a:solidFill>
              </a:rPr>
              <a:t>1. The user wants to </a:t>
            </a:r>
            <a:r>
              <a:rPr lang="en-US" sz="2400">
                <a:solidFill>
                  <a:srgbClr val="6600CC"/>
                </a:solidFill>
              </a:rPr>
              <a:t>add an appointment</a:t>
            </a:r>
            <a:r>
              <a:rPr lang="en-US" sz="2400">
                <a:solidFill>
                  <a:srgbClr val="800000"/>
                </a:solidFill>
              </a:rPr>
              <a:t> to their calendar.</a:t>
            </a:r>
          </a:p>
        </p:txBody>
      </p:sp>
      <p:sp>
        <p:nvSpPr>
          <p:cNvPr id="568327" name="Text Box 7"/>
          <p:cNvSpPr txBox="1">
            <a:spLocks noChangeArrowheads="1"/>
          </p:cNvSpPr>
          <p:nvPr/>
        </p:nvSpPr>
        <p:spPr bwMode="auto">
          <a:xfrm>
            <a:off x="261938" y="4816475"/>
            <a:ext cx="85534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800000"/>
                </a:solidFill>
              </a:rPr>
              <a:t>2. The user wants to </a:t>
            </a:r>
            <a:r>
              <a:rPr lang="en-US" sz="2400">
                <a:solidFill>
                  <a:srgbClr val="6600CC"/>
                </a:solidFill>
              </a:rPr>
              <a:t>determine if they have an 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    appointment at 5pm with Joe</a:t>
            </a:r>
            <a:r>
              <a:rPr lang="en-US" sz="2400">
                <a:solidFill>
                  <a:srgbClr val="800000"/>
                </a:solidFill>
              </a:rPr>
              <a:t>.</a:t>
            </a:r>
          </a:p>
        </p:txBody>
      </p:sp>
      <p:sp>
        <p:nvSpPr>
          <p:cNvPr id="568328" name="Text Box 8"/>
          <p:cNvSpPr txBox="1">
            <a:spLocks noChangeArrowheads="1"/>
          </p:cNvSpPr>
          <p:nvPr/>
        </p:nvSpPr>
        <p:spPr bwMode="auto">
          <a:xfrm>
            <a:off x="285750" y="5654675"/>
            <a:ext cx="85534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800000"/>
                </a:solidFill>
              </a:rPr>
              <a:t>3. The user wants to </a:t>
            </a:r>
            <a:r>
              <a:rPr lang="en-US" sz="2400">
                <a:solidFill>
                  <a:srgbClr val="6600CC"/>
                </a:solidFill>
              </a:rPr>
              <a:t>locate the appointment at 5pm</a:t>
            </a:r>
            <a:r>
              <a:rPr lang="en-US" sz="2400">
                <a:solidFill>
                  <a:srgbClr val="800000"/>
                </a:solidFill>
              </a:rPr>
              <a:t> and </a:t>
            </a:r>
            <a:br>
              <a:rPr lang="en-US" sz="2400">
                <a:solidFill>
                  <a:srgbClr val="800000"/>
                </a:solidFill>
              </a:rPr>
            </a:br>
            <a:r>
              <a:rPr lang="en-US" sz="2400">
                <a:solidFill>
                  <a:srgbClr val="800000"/>
                </a:solidFill>
              </a:rPr>
              <a:t>    </a:t>
            </a:r>
            <a:r>
              <a:rPr lang="en-US" sz="2400">
                <a:solidFill>
                  <a:srgbClr val="6600CC"/>
                </a:solidFill>
              </a:rPr>
              <a:t>update it to 6pm</a:t>
            </a:r>
            <a:r>
              <a:rPr lang="en-US" sz="2400">
                <a:solidFill>
                  <a:srgbClr val="800000"/>
                </a:solidFill>
              </a:rPr>
              <a:t>.</a:t>
            </a:r>
          </a:p>
        </p:txBody>
      </p:sp>
      <p:pic>
        <p:nvPicPr>
          <p:cNvPr id="568329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066800"/>
            <a:ext cx="3292475" cy="246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4" grpId="0"/>
      <p:bldP spid="568325" grpId="0"/>
      <p:bldP spid="568326" grpId="0"/>
      <p:bldP spid="568327" grpId="0"/>
      <p:bldP spid="56832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B7EF-AB71-4EE0-9F10-E481E523E78A}" type="slidenum">
              <a:rPr lang="en-US"/>
              <a:pPr/>
              <a:t>93</a:t>
            </a:fld>
            <a:endParaRPr lang="en-US"/>
          </a:p>
        </p:txBody>
      </p:sp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#1</a:t>
            </a:r>
          </a:p>
        </p:txBody>
      </p:sp>
      <p:sp>
        <p:nvSpPr>
          <p:cNvPr id="570371" name="Text Box 3"/>
          <p:cNvSpPr txBox="1">
            <a:spLocks noChangeArrowheads="1"/>
          </p:cNvSpPr>
          <p:nvPr/>
        </p:nvSpPr>
        <p:spPr bwMode="auto">
          <a:xfrm>
            <a:off x="304800" y="914400"/>
            <a:ext cx="8553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800000"/>
                </a:solidFill>
              </a:rPr>
              <a:t>1. The user wants to add an appointment to their calendar.</a:t>
            </a:r>
          </a:p>
        </p:txBody>
      </p:sp>
      <p:sp>
        <p:nvSpPr>
          <p:cNvPr id="570372" name="Text Box 4"/>
          <p:cNvSpPr txBox="1">
            <a:spLocks noChangeArrowheads="1"/>
          </p:cNvSpPr>
          <p:nvPr/>
        </p:nvSpPr>
        <p:spPr bwMode="auto">
          <a:xfrm>
            <a:off x="365125" y="1798638"/>
            <a:ext cx="8529638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lphaUcPeriod"/>
            </a:pPr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The user creates a new Appointment object and sets </a:t>
            </a:r>
            <a:br>
              <a:rPr lang="en-US" dirty="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 its values:</a:t>
            </a:r>
          </a:p>
          <a:p>
            <a:pPr lvl="1"/>
            <a:endParaRPr lang="en-US" sz="1200" dirty="0">
              <a:solidFill>
                <a:schemeClr val="tx2"/>
              </a:solidFill>
              <a:latin typeface="Comic Sans MS" pitchFamily="66" charset="0"/>
            </a:endParaRPr>
          </a:p>
          <a:p>
            <a:pPr lvl="1"/>
            <a:r>
              <a:rPr lang="en-US" sz="2200" dirty="0">
                <a:solidFill>
                  <a:srgbClr val="006666"/>
                </a:solidFill>
                <a:latin typeface="Comic Sans MS" pitchFamily="66" charset="0"/>
              </a:rPr>
              <a:t>Appointment *app = new Appointment;</a:t>
            </a:r>
          </a:p>
          <a:p>
            <a:pPr lvl="1"/>
            <a:r>
              <a:rPr lang="en-US" sz="2200" dirty="0">
                <a:solidFill>
                  <a:srgbClr val="006666"/>
                </a:solidFill>
                <a:latin typeface="Comic Sans MS" pitchFamily="66" charset="0"/>
              </a:rPr>
              <a:t>app-&gt;</a:t>
            </a:r>
            <a:r>
              <a:rPr lang="en-US" sz="2200" dirty="0" err="1">
                <a:solidFill>
                  <a:srgbClr val="006666"/>
                </a:solidFill>
                <a:latin typeface="Comic Sans MS" pitchFamily="66" charset="0"/>
              </a:rPr>
              <a:t>setStartTime</a:t>
            </a:r>
            <a:r>
              <a:rPr lang="en-US" sz="2200" dirty="0">
                <a:solidFill>
                  <a:srgbClr val="006666"/>
                </a:solidFill>
                <a:latin typeface="Comic Sans MS" pitchFamily="66" charset="0"/>
              </a:rPr>
              <a:t>(“10am”);</a:t>
            </a:r>
          </a:p>
          <a:p>
            <a:pPr lvl="1"/>
            <a:r>
              <a:rPr lang="en-US" dirty="0">
                <a:solidFill>
                  <a:srgbClr val="006666"/>
                </a:solidFill>
                <a:latin typeface="Comic Sans MS" pitchFamily="66" charset="0"/>
              </a:rPr>
              <a:t>app-&gt;</a:t>
            </a:r>
            <a:r>
              <a:rPr lang="en-US" dirty="0" err="1">
                <a:solidFill>
                  <a:srgbClr val="006666"/>
                </a:solidFill>
                <a:latin typeface="Comic Sans MS" pitchFamily="66" charset="0"/>
              </a:rPr>
              <a:t>setEndTime</a:t>
            </a:r>
            <a:r>
              <a:rPr lang="en-US" dirty="0">
                <a:solidFill>
                  <a:srgbClr val="006666"/>
                </a:solidFill>
                <a:latin typeface="Comic Sans MS" pitchFamily="66" charset="0"/>
              </a:rPr>
              <a:t>(“11am”);</a:t>
            </a:r>
          </a:p>
          <a:p>
            <a:pPr lvl="1"/>
            <a:r>
              <a:rPr lang="en-US" sz="2200" dirty="0">
                <a:solidFill>
                  <a:srgbClr val="006666"/>
                </a:solidFill>
                <a:latin typeface="Comic Sans MS" pitchFamily="66" charset="0"/>
              </a:rPr>
              <a:t>…</a:t>
            </a:r>
          </a:p>
          <a:p>
            <a:pPr lvl="1"/>
            <a:endParaRPr lang="en-US" sz="2200" dirty="0">
              <a:solidFill>
                <a:srgbClr val="006666"/>
              </a:solidFill>
              <a:latin typeface="Comic Sans MS" pitchFamily="66" charset="0"/>
            </a:endParaRPr>
          </a:p>
          <a:p>
            <a:pPr>
              <a:buFontTx/>
              <a:buAutoNum type="alphaUcPeriod"/>
            </a:pPr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The user adds the Appointment object to the Calendar:</a:t>
            </a:r>
          </a:p>
          <a:p>
            <a:endParaRPr lang="en-US" sz="1200" dirty="0">
              <a:solidFill>
                <a:schemeClr val="tx2"/>
              </a:solidFill>
              <a:latin typeface="Comic Sans MS" pitchFamily="66" charset="0"/>
            </a:endParaRPr>
          </a:p>
          <a:p>
            <a:r>
              <a:rPr lang="en-US" dirty="0">
                <a:solidFill>
                  <a:srgbClr val="006666"/>
                </a:solidFill>
                <a:latin typeface="Comic Sans MS" pitchFamily="66" charset="0"/>
              </a:rPr>
              <a:t>	Calendar c;</a:t>
            </a:r>
          </a:p>
          <a:p>
            <a:r>
              <a:rPr lang="en-US" dirty="0">
                <a:solidFill>
                  <a:srgbClr val="006666"/>
                </a:solidFill>
                <a:latin typeface="Comic Sans MS" pitchFamily="66" charset="0"/>
              </a:rPr>
              <a:t>	</a:t>
            </a:r>
            <a:r>
              <a:rPr lang="en-US" dirty="0" err="1">
                <a:solidFill>
                  <a:srgbClr val="006666"/>
                </a:solidFill>
                <a:latin typeface="Comic Sans MS" pitchFamily="66" charset="0"/>
              </a:rPr>
              <a:t>c.addAppointment</a:t>
            </a:r>
            <a:r>
              <a:rPr lang="en-US" dirty="0">
                <a:solidFill>
                  <a:srgbClr val="006666"/>
                </a:solidFill>
                <a:latin typeface="Comic Sans MS" pitchFamily="66" charset="0"/>
              </a:rPr>
              <a:t>(app);</a:t>
            </a:r>
            <a:br>
              <a:rPr lang="en-US" dirty="0">
                <a:solidFill>
                  <a:srgbClr val="006666"/>
                </a:solidFill>
                <a:latin typeface="Comic Sans MS" pitchFamily="66" charset="0"/>
              </a:rPr>
            </a:br>
            <a:endParaRPr lang="en-US" dirty="0">
              <a:solidFill>
                <a:srgbClr val="006666"/>
              </a:solidFill>
              <a:latin typeface="Comic Sans MS" pitchFamily="66" charset="0"/>
            </a:endParaRPr>
          </a:p>
        </p:txBody>
      </p:sp>
      <p:sp>
        <p:nvSpPr>
          <p:cNvPr id="570373" name="Text Box 5"/>
          <p:cNvSpPr txBox="1">
            <a:spLocks noChangeArrowheads="1"/>
          </p:cNvSpPr>
          <p:nvPr/>
        </p:nvSpPr>
        <p:spPr bwMode="auto">
          <a:xfrm>
            <a:off x="441325" y="5959475"/>
            <a:ext cx="84597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800000"/>
                </a:solidFill>
              </a:rPr>
              <a:t>It looks like we’re OK here.  Although it might be nicer if we could set the Appointment’s values during construction</a:t>
            </a:r>
          </a:p>
        </p:txBody>
      </p:sp>
      <p:grpSp>
        <p:nvGrpSpPr>
          <p:cNvPr id="570374" name="Group 6"/>
          <p:cNvGrpSpPr>
            <a:grpSpLocks/>
          </p:cNvGrpSpPr>
          <p:nvPr/>
        </p:nvGrpSpPr>
        <p:grpSpPr bwMode="auto">
          <a:xfrm>
            <a:off x="9144000" y="762000"/>
            <a:ext cx="4673600" cy="4343400"/>
            <a:chOff x="3072" y="480"/>
            <a:chExt cx="2995" cy="2736"/>
          </a:xfrm>
        </p:grpSpPr>
        <p:sp>
          <p:nvSpPr>
            <p:cNvPr id="570375" name="Rectangle 7"/>
            <p:cNvSpPr>
              <a:spLocks noChangeArrowheads="1"/>
            </p:cNvSpPr>
            <p:nvPr/>
          </p:nvSpPr>
          <p:spPr bwMode="auto">
            <a:xfrm>
              <a:off x="3120" y="528"/>
              <a:ext cx="2640" cy="2688"/>
            </a:xfrm>
            <a:prstGeom prst="rect">
              <a:avLst/>
            </a:prstGeom>
            <a:solidFill>
              <a:srgbClr val="FFEB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376" name="Text Box 8"/>
            <p:cNvSpPr txBox="1">
              <a:spLocks noChangeArrowheads="1"/>
            </p:cNvSpPr>
            <p:nvPr/>
          </p:nvSpPr>
          <p:spPr bwMode="auto">
            <a:xfrm>
              <a:off x="3072" y="480"/>
              <a:ext cx="1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Appointment</a:t>
              </a:r>
            </a:p>
          </p:txBody>
        </p:sp>
        <p:sp>
          <p:nvSpPr>
            <p:cNvPr id="570377" name="Text Box 9"/>
            <p:cNvSpPr txBox="1">
              <a:spLocks noChangeArrowheads="1"/>
            </p:cNvSpPr>
            <p:nvPr/>
          </p:nvSpPr>
          <p:spPr bwMode="auto">
            <a:xfrm>
              <a:off x="3154" y="1483"/>
              <a:ext cx="245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bool setStartTime(Time &amp;st)        </a:t>
              </a:r>
            </a:p>
          </p:txBody>
        </p:sp>
        <p:sp>
          <p:nvSpPr>
            <p:cNvPr id="570378" name="Text Box 10"/>
            <p:cNvSpPr txBox="1">
              <a:spLocks noChangeArrowheads="1"/>
            </p:cNvSpPr>
            <p:nvPr/>
          </p:nvSpPr>
          <p:spPr bwMode="auto">
            <a:xfrm>
              <a:off x="3154" y="1675"/>
              <a:ext cx="232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bool setEndTime(Time &amp;st)        </a:t>
              </a:r>
            </a:p>
          </p:txBody>
        </p:sp>
        <p:sp>
          <p:nvSpPr>
            <p:cNvPr id="570379" name="Text Box 11"/>
            <p:cNvSpPr txBox="1">
              <a:spLocks noChangeArrowheads="1"/>
            </p:cNvSpPr>
            <p:nvPr/>
          </p:nvSpPr>
          <p:spPr bwMode="auto">
            <a:xfrm>
              <a:off x="3154" y="1888"/>
              <a:ext cx="29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bool addParticipant(string &amp;user)            </a:t>
              </a:r>
            </a:p>
          </p:txBody>
        </p:sp>
        <p:sp>
          <p:nvSpPr>
            <p:cNvPr id="570380" name="Text Box 12"/>
            <p:cNvSpPr txBox="1">
              <a:spLocks noChangeArrowheads="1"/>
            </p:cNvSpPr>
            <p:nvPr/>
          </p:nvSpPr>
          <p:spPr bwMode="auto">
            <a:xfrm>
              <a:off x="3154" y="2073"/>
              <a:ext cx="276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bool setLocation(string &amp;location)        </a:t>
              </a:r>
            </a:p>
          </p:txBody>
        </p:sp>
        <p:sp>
          <p:nvSpPr>
            <p:cNvPr id="570381" name="Text Box 13"/>
            <p:cNvSpPr txBox="1">
              <a:spLocks noChangeArrowheads="1"/>
            </p:cNvSpPr>
            <p:nvPr/>
          </p:nvSpPr>
          <p:spPr bwMode="auto">
            <a:xfrm>
              <a:off x="3137" y="791"/>
              <a:ext cx="1532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6666"/>
                  </a:solidFill>
                </a:rPr>
                <a:t>Appointment()          </a:t>
              </a:r>
              <a:br>
                <a:rPr lang="en-US">
                  <a:solidFill>
                    <a:srgbClr val="006666"/>
                  </a:solidFill>
                </a:rPr>
              </a:br>
              <a:endParaRPr lang="en-US">
                <a:solidFill>
                  <a:srgbClr val="006666"/>
                </a:solidFill>
              </a:endParaRPr>
            </a:p>
            <a:p>
              <a:endParaRPr lang="en-US">
                <a:solidFill>
                  <a:srgbClr val="006666"/>
                </a:solidFill>
              </a:endParaRPr>
            </a:p>
            <a:p>
              <a:r>
                <a:rPr lang="en-US">
                  <a:solidFill>
                    <a:srgbClr val="006666"/>
                  </a:solidFill>
                </a:rPr>
                <a:t>~Appointment()        </a:t>
              </a:r>
            </a:p>
          </p:txBody>
        </p:sp>
        <p:sp>
          <p:nvSpPr>
            <p:cNvPr id="570382" name="Text Box 14"/>
            <p:cNvSpPr txBox="1">
              <a:spLocks noChangeArrowheads="1"/>
            </p:cNvSpPr>
            <p:nvPr/>
          </p:nvSpPr>
          <p:spPr bwMode="auto">
            <a:xfrm>
              <a:off x="3082" y="2256"/>
              <a:ext cx="9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private:   </a:t>
              </a:r>
            </a:p>
          </p:txBody>
        </p:sp>
        <p:sp>
          <p:nvSpPr>
            <p:cNvPr id="570383" name="Text Box 15"/>
            <p:cNvSpPr txBox="1">
              <a:spLocks noChangeArrowheads="1"/>
            </p:cNvSpPr>
            <p:nvPr/>
          </p:nvSpPr>
          <p:spPr bwMode="auto">
            <a:xfrm>
              <a:off x="3264" y="2496"/>
              <a:ext cx="14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Time m_startTime;</a:t>
              </a:r>
            </a:p>
          </p:txBody>
        </p:sp>
        <p:sp>
          <p:nvSpPr>
            <p:cNvPr id="570384" name="Text Box 16"/>
            <p:cNvSpPr txBox="1">
              <a:spLocks noChangeArrowheads="1"/>
            </p:cNvSpPr>
            <p:nvPr/>
          </p:nvSpPr>
          <p:spPr bwMode="auto">
            <a:xfrm>
              <a:off x="3264" y="2649"/>
              <a:ext cx="132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Time m_endTime;</a:t>
              </a:r>
            </a:p>
          </p:txBody>
        </p:sp>
        <p:sp>
          <p:nvSpPr>
            <p:cNvPr id="570385" name="Text Box 17"/>
            <p:cNvSpPr txBox="1">
              <a:spLocks noChangeArrowheads="1"/>
            </p:cNvSpPr>
            <p:nvPr/>
          </p:nvSpPr>
          <p:spPr bwMode="auto">
            <a:xfrm>
              <a:off x="3264" y="2793"/>
              <a:ext cx="190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string m_participants[10];</a:t>
              </a:r>
            </a:p>
          </p:txBody>
        </p:sp>
        <p:sp>
          <p:nvSpPr>
            <p:cNvPr id="570386" name="Text Box 18"/>
            <p:cNvSpPr txBox="1">
              <a:spLocks noChangeArrowheads="1"/>
            </p:cNvSpPr>
            <p:nvPr/>
          </p:nvSpPr>
          <p:spPr bwMode="auto">
            <a:xfrm>
              <a:off x="3264" y="2976"/>
              <a:ext cx="13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string m_location;</a:t>
              </a:r>
            </a:p>
          </p:txBody>
        </p:sp>
      </p:grpSp>
      <p:sp>
        <p:nvSpPr>
          <p:cNvPr id="570387" name="Rectangle 19"/>
          <p:cNvSpPr>
            <a:spLocks noChangeArrowheads="1"/>
          </p:cNvSpPr>
          <p:nvPr/>
        </p:nvSpPr>
        <p:spPr bwMode="auto">
          <a:xfrm>
            <a:off x="6530975" y="1284288"/>
            <a:ext cx="533400" cy="381000"/>
          </a:xfrm>
          <a:prstGeom prst="rect">
            <a:avLst/>
          </a:prstGeom>
          <a:solidFill>
            <a:srgbClr val="FFEB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0388" name="Rectangle 20"/>
          <p:cNvSpPr>
            <a:spLocks noChangeArrowheads="1"/>
          </p:cNvSpPr>
          <p:nvPr/>
        </p:nvSpPr>
        <p:spPr bwMode="auto">
          <a:xfrm>
            <a:off x="6421438" y="1263650"/>
            <a:ext cx="271621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>
                <a:solidFill>
                  <a:srgbClr val="006666"/>
                </a:solidFill>
              </a:rPr>
              <a:t>Time &amp;start, Time &amp;end, </a:t>
            </a:r>
            <a:br>
              <a:rPr lang="en-US" sz="1700">
                <a:solidFill>
                  <a:srgbClr val="006666"/>
                </a:solidFill>
              </a:rPr>
            </a:br>
            <a:r>
              <a:rPr lang="en-US" sz="1700">
                <a:solidFill>
                  <a:srgbClr val="006666"/>
                </a:solidFill>
              </a:rPr>
              <a:t>string loc, string parts[])</a:t>
            </a:r>
          </a:p>
        </p:txBody>
      </p:sp>
      <p:sp>
        <p:nvSpPr>
          <p:cNvPr id="570389" name="Rectangle 21"/>
          <p:cNvSpPr>
            <a:spLocks noChangeArrowheads="1"/>
          </p:cNvSpPr>
          <p:nvPr/>
        </p:nvSpPr>
        <p:spPr bwMode="auto">
          <a:xfrm>
            <a:off x="5791200" y="2730500"/>
            <a:ext cx="2514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en-US">
                <a:solidFill>
                  <a:srgbClr val="800000"/>
                </a:solidFill>
              </a:rPr>
              <a:t>(“10am”,”11am”,”Dodd”,…);</a:t>
            </a:r>
          </a:p>
        </p:txBody>
      </p:sp>
      <p:sp>
        <p:nvSpPr>
          <p:cNvPr id="570390" name="Rectangle 22"/>
          <p:cNvSpPr>
            <a:spLocks noChangeArrowheads="1"/>
          </p:cNvSpPr>
          <p:nvPr/>
        </p:nvSpPr>
        <p:spPr bwMode="auto">
          <a:xfrm>
            <a:off x="838200" y="3124200"/>
            <a:ext cx="6172200" cy="10239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0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0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-0.46423 2.22222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70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70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0.47327 -0.00394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70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63" y="-20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6 L 0.48091 -3.7037E-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70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45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424 2.22222E-6 L 0.01666 2.22222E-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570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70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70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1" grpId="0"/>
      <p:bldP spid="570372" grpId="0" build="p"/>
      <p:bldP spid="570373" grpId="0"/>
      <p:bldP spid="570387" grpId="0" animBg="1"/>
      <p:bldP spid="570387" grpId="1" animBg="1"/>
      <p:bldP spid="570388" grpId="0"/>
      <p:bldP spid="570388" grpId="1"/>
      <p:bldP spid="570389" grpId="0" animBg="1"/>
      <p:bldP spid="57039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09BF-2E8C-48C1-B2FE-16AAFC3B03F9}" type="slidenum">
              <a:rPr lang="en-US"/>
              <a:pPr/>
              <a:t>94</a:t>
            </a:fld>
            <a:endParaRPr lang="en-US"/>
          </a:p>
        </p:txBody>
      </p:sp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#2</a:t>
            </a:r>
          </a:p>
        </p:txBody>
      </p:sp>
      <p:sp>
        <p:nvSpPr>
          <p:cNvPr id="572419" name="Text Box 3"/>
          <p:cNvSpPr txBox="1">
            <a:spLocks noChangeArrowheads="1"/>
          </p:cNvSpPr>
          <p:nvPr/>
        </p:nvSpPr>
        <p:spPr bwMode="auto">
          <a:xfrm>
            <a:off x="228600" y="762000"/>
            <a:ext cx="8686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800000"/>
                </a:solidFill>
              </a:rPr>
              <a:t>2. The user wants to determine if they have an appointment </a:t>
            </a:r>
            <a:br>
              <a:rPr lang="en-US" sz="2400">
                <a:solidFill>
                  <a:srgbClr val="800000"/>
                </a:solidFill>
              </a:rPr>
            </a:br>
            <a:r>
              <a:rPr lang="en-US" sz="2400">
                <a:solidFill>
                  <a:srgbClr val="800000"/>
                </a:solidFill>
              </a:rPr>
              <a:t>    at 5pm with Joe.</a:t>
            </a:r>
          </a:p>
        </p:txBody>
      </p:sp>
      <p:sp>
        <p:nvSpPr>
          <p:cNvPr id="572420" name="Text Box 4"/>
          <p:cNvSpPr txBox="1">
            <a:spLocks noChangeArrowheads="1"/>
          </p:cNvSpPr>
          <p:nvPr/>
        </p:nvSpPr>
        <p:spPr bwMode="auto">
          <a:xfrm>
            <a:off x="419100" y="1798638"/>
            <a:ext cx="41878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Hmm… Can we do this with our classes?</a:t>
            </a:r>
          </a:p>
        </p:txBody>
      </p:sp>
      <p:grpSp>
        <p:nvGrpSpPr>
          <p:cNvPr id="572421" name="Group 5"/>
          <p:cNvGrpSpPr>
            <a:grpSpLocks/>
          </p:cNvGrpSpPr>
          <p:nvPr/>
        </p:nvGrpSpPr>
        <p:grpSpPr bwMode="auto">
          <a:xfrm>
            <a:off x="4756150" y="1447800"/>
            <a:ext cx="4311650" cy="4367213"/>
            <a:chOff x="2036" y="1152"/>
            <a:chExt cx="2716" cy="2751"/>
          </a:xfrm>
        </p:grpSpPr>
        <p:sp>
          <p:nvSpPr>
            <p:cNvPr id="572422" name="Rectangle 6"/>
            <p:cNvSpPr>
              <a:spLocks noChangeArrowheads="1"/>
            </p:cNvSpPr>
            <p:nvPr/>
          </p:nvSpPr>
          <p:spPr bwMode="auto">
            <a:xfrm>
              <a:off x="2064" y="1200"/>
              <a:ext cx="2640" cy="2703"/>
            </a:xfrm>
            <a:prstGeom prst="rect">
              <a:avLst/>
            </a:prstGeom>
            <a:solidFill>
              <a:srgbClr val="FFEB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423" name="Text Box 7"/>
            <p:cNvSpPr txBox="1">
              <a:spLocks noChangeArrowheads="1"/>
            </p:cNvSpPr>
            <p:nvPr/>
          </p:nvSpPr>
          <p:spPr bwMode="auto">
            <a:xfrm>
              <a:off x="2036" y="1152"/>
              <a:ext cx="8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Calendar</a:t>
              </a:r>
            </a:p>
          </p:txBody>
        </p:sp>
        <p:sp>
          <p:nvSpPr>
            <p:cNvPr id="572424" name="Text Box 8"/>
            <p:cNvSpPr txBox="1">
              <a:spLocks noChangeArrowheads="1"/>
            </p:cNvSpPr>
            <p:nvPr/>
          </p:nvSpPr>
          <p:spPr bwMode="auto">
            <a:xfrm>
              <a:off x="2208" y="1523"/>
              <a:ext cx="18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list getListOfAppts(void)</a:t>
              </a:r>
            </a:p>
          </p:txBody>
        </p:sp>
        <p:sp>
          <p:nvSpPr>
            <p:cNvPr id="572425" name="Text Box 9"/>
            <p:cNvSpPr txBox="1">
              <a:spLocks noChangeArrowheads="1"/>
            </p:cNvSpPr>
            <p:nvPr/>
          </p:nvSpPr>
          <p:spPr bwMode="auto">
            <a:xfrm>
              <a:off x="2208" y="1723"/>
              <a:ext cx="25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addAppt(Appointment *addme)</a:t>
              </a:r>
            </a:p>
          </p:txBody>
        </p:sp>
        <p:sp>
          <p:nvSpPr>
            <p:cNvPr id="572426" name="Text Box 10"/>
            <p:cNvSpPr txBox="1">
              <a:spLocks noChangeArrowheads="1"/>
            </p:cNvSpPr>
            <p:nvPr/>
          </p:nvSpPr>
          <p:spPr bwMode="auto">
            <a:xfrm>
              <a:off x="2188" y="1920"/>
              <a:ext cx="25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removeAppt(string &amp;apptName)</a:t>
              </a:r>
            </a:p>
          </p:txBody>
        </p:sp>
        <p:sp>
          <p:nvSpPr>
            <p:cNvPr id="572427" name="Text Box 11"/>
            <p:cNvSpPr txBox="1">
              <a:spLocks noChangeArrowheads="1"/>
            </p:cNvSpPr>
            <p:nvPr/>
          </p:nvSpPr>
          <p:spPr bwMode="auto">
            <a:xfrm>
              <a:off x="2196" y="2121"/>
              <a:ext cx="250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checkCalendars(Time &amp;slot,</a:t>
              </a:r>
              <a:br>
                <a:rPr lang="en-US"/>
              </a:br>
              <a:r>
                <a:rPr lang="en-US"/>
                <a:t>                           Calendar others[])</a:t>
              </a:r>
            </a:p>
          </p:txBody>
        </p:sp>
        <p:sp>
          <p:nvSpPr>
            <p:cNvPr id="572428" name="Text Box 12"/>
            <p:cNvSpPr txBox="1">
              <a:spLocks noChangeArrowheads="1"/>
            </p:cNvSpPr>
            <p:nvPr/>
          </p:nvSpPr>
          <p:spPr bwMode="auto">
            <a:xfrm>
              <a:off x="2208" y="2475"/>
              <a:ext cx="167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login(string &amp;pass)</a:t>
              </a:r>
              <a:br>
                <a:rPr lang="en-US"/>
              </a:br>
              <a:r>
                <a:rPr lang="en-US"/>
                <a:t>bool logout(void)</a:t>
              </a:r>
            </a:p>
          </p:txBody>
        </p:sp>
        <p:sp>
          <p:nvSpPr>
            <p:cNvPr id="572429" name="Text Box 13"/>
            <p:cNvSpPr txBox="1">
              <a:spLocks noChangeArrowheads="1"/>
            </p:cNvSpPr>
            <p:nvPr/>
          </p:nvSpPr>
          <p:spPr bwMode="auto">
            <a:xfrm>
              <a:off x="2208" y="1358"/>
              <a:ext cx="19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006666"/>
                  </a:solidFill>
                </a:rPr>
                <a:t>Calendar()   and ~Calendar()</a:t>
              </a:r>
            </a:p>
          </p:txBody>
        </p:sp>
        <p:sp>
          <p:nvSpPr>
            <p:cNvPr id="572430" name="Text Box 14"/>
            <p:cNvSpPr txBox="1">
              <a:spLocks noChangeArrowheads="1"/>
            </p:cNvSpPr>
            <p:nvPr/>
          </p:nvSpPr>
          <p:spPr bwMode="auto">
            <a:xfrm>
              <a:off x="2084" y="3168"/>
              <a:ext cx="8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private:</a:t>
              </a:r>
            </a:p>
          </p:txBody>
        </p:sp>
        <p:sp>
          <p:nvSpPr>
            <p:cNvPr id="572431" name="Text Box 15"/>
            <p:cNvSpPr txBox="1">
              <a:spLocks noChangeArrowheads="1"/>
            </p:cNvSpPr>
            <p:nvPr/>
          </p:nvSpPr>
          <p:spPr bwMode="auto">
            <a:xfrm>
              <a:off x="2267" y="3465"/>
              <a:ext cx="18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Appointment  m_app[100];</a:t>
              </a:r>
            </a:p>
          </p:txBody>
        </p:sp>
        <p:sp>
          <p:nvSpPr>
            <p:cNvPr id="572432" name="Text Box 16"/>
            <p:cNvSpPr txBox="1">
              <a:spLocks noChangeArrowheads="1"/>
            </p:cNvSpPr>
            <p:nvPr/>
          </p:nvSpPr>
          <p:spPr bwMode="auto">
            <a:xfrm>
              <a:off x="2276" y="3657"/>
              <a:ext cx="192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String            m_password;</a:t>
              </a:r>
            </a:p>
          </p:txBody>
        </p:sp>
      </p:grpSp>
      <p:sp>
        <p:nvSpPr>
          <p:cNvPr id="572433" name="Text Box 17"/>
          <p:cNvSpPr txBox="1">
            <a:spLocks noChangeArrowheads="1"/>
          </p:cNvSpPr>
          <p:nvPr/>
        </p:nvSpPr>
        <p:spPr bwMode="auto">
          <a:xfrm>
            <a:off x="184150" y="2743200"/>
            <a:ext cx="45593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>
                <a:solidFill>
                  <a:schemeClr val="tx1"/>
                </a:solidFill>
              </a:rPr>
              <a:t>It doesn’t look like we can </a:t>
            </a:r>
            <a:r>
              <a:rPr lang="en-US" sz="2200">
                <a:solidFill>
                  <a:schemeClr val="accent2"/>
                </a:solidFill>
              </a:rPr>
              <a:t>find if we have an appointment at a particular time</a:t>
            </a:r>
            <a:r>
              <a:rPr lang="en-US" sz="2200">
                <a:solidFill>
                  <a:schemeClr val="tx1"/>
                </a:solidFill>
              </a:rPr>
              <a:t>… Let’s add this!</a:t>
            </a:r>
          </a:p>
        </p:txBody>
      </p:sp>
      <p:sp>
        <p:nvSpPr>
          <p:cNvPr id="572434" name="Text Box 18"/>
          <p:cNvSpPr txBox="1">
            <a:spLocks noChangeArrowheads="1"/>
          </p:cNvSpPr>
          <p:nvPr/>
        </p:nvSpPr>
        <p:spPr bwMode="auto">
          <a:xfrm>
            <a:off x="5029200" y="4168775"/>
            <a:ext cx="43386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rgbClr val="800000"/>
                </a:solidFill>
              </a:rPr>
              <a:t>Appointment *checkTime(Time &amp;t)</a:t>
            </a:r>
          </a:p>
        </p:txBody>
      </p:sp>
      <p:sp>
        <p:nvSpPr>
          <p:cNvPr id="572435" name="Text Box 19"/>
          <p:cNvSpPr txBox="1">
            <a:spLocks noChangeArrowheads="1"/>
          </p:cNvSpPr>
          <p:nvPr/>
        </p:nvSpPr>
        <p:spPr bwMode="auto">
          <a:xfrm>
            <a:off x="295275" y="3983038"/>
            <a:ext cx="3398838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006666"/>
                </a:solidFill>
              </a:rPr>
              <a:t>Calendar c;</a:t>
            </a:r>
          </a:p>
          <a:p>
            <a:pPr algn="l"/>
            <a:r>
              <a:rPr lang="en-US" sz="2000">
                <a:solidFill>
                  <a:srgbClr val="006666"/>
                </a:solidFill>
              </a:rPr>
              <a:t>...</a:t>
            </a:r>
          </a:p>
          <a:p>
            <a:pPr algn="l"/>
            <a:r>
              <a:rPr lang="en-US" sz="2000">
                <a:solidFill>
                  <a:srgbClr val="006666"/>
                </a:solidFill>
              </a:rPr>
              <a:t>Appointment *appt;</a:t>
            </a:r>
          </a:p>
          <a:p>
            <a:pPr algn="l"/>
            <a:endParaRPr lang="en-US" sz="2000">
              <a:solidFill>
                <a:srgbClr val="006666"/>
              </a:solidFill>
            </a:endParaRPr>
          </a:p>
          <a:p>
            <a:pPr algn="l"/>
            <a:r>
              <a:rPr lang="en-US" sz="2000">
                <a:solidFill>
                  <a:srgbClr val="006666"/>
                </a:solidFill>
              </a:rPr>
              <a:t>appt = c.checkTime(“5pm”);</a:t>
            </a:r>
          </a:p>
          <a:p>
            <a:pPr algn="l"/>
            <a:r>
              <a:rPr lang="en-US" sz="2000">
                <a:solidFill>
                  <a:srgbClr val="006666"/>
                </a:solidFill>
              </a:rPr>
              <a:t>if (appt == NULL)</a:t>
            </a:r>
          </a:p>
          <a:p>
            <a:pPr algn="l"/>
            <a:r>
              <a:rPr lang="en-US" sz="2000">
                <a:solidFill>
                  <a:srgbClr val="006666"/>
                </a:solidFill>
              </a:rPr>
              <a:t>   cout &lt;&lt; “No appt at 5pm”;</a:t>
            </a:r>
          </a:p>
        </p:txBody>
      </p:sp>
      <p:sp>
        <p:nvSpPr>
          <p:cNvPr id="572436" name="Text Box 20"/>
          <p:cNvSpPr txBox="1">
            <a:spLocks noChangeArrowheads="1"/>
          </p:cNvSpPr>
          <p:nvPr/>
        </p:nvSpPr>
        <p:spPr bwMode="auto">
          <a:xfrm>
            <a:off x="152400" y="2743200"/>
            <a:ext cx="4559300" cy="1096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>
                <a:solidFill>
                  <a:schemeClr val="tx1"/>
                </a:solidFill>
              </a:rPr>
              <a:t>So far, so good.  Now, can we determine </a:t>
            </a:r>
            <a:r>
              <a:rPr lang="en-US" sz="2200">
                <a:solidFill>
                  <a:schemeClr val="accent2"/>
                </a:solidFill>
              </a:rPr>
              <a:t>who’s at an appointment</a:t>
            </a:r>
            <a:r>
              <a:rPr lang="en-US" sz="2200">
                <a:solidFill>
                  <a:schemeClr val="tx1"/>
                </a:solidFill>
              </a:rPr>
              <a:t>? Hmmm…</a:t>
            </a:r>
          </a:p>
        </p:txBody>
      </p:sp>
      <p:grpSp>
        <p:nvGrpSpPr>
          <p:cNvPr id="572437" name="Group 21"/>
          <p:cNvGrpSpPr>
            <a:grpSpLocks/>
          </p:cNvGrpSpPr>
          <p:nvPr/>
        </p:nvGrpSpPr>
        <p:grpSpPr bwMode="auto">
          <a:xfrm>
            <a:off x="4876800" y="2362200"/>
            <a:ext cx="4310063" cy="3962400"/>
            <a:chOff x="2688" y="1584"/>
            <a:chExt cx="2715" cy="2496"/>
          </a:xfrm>
        </p:grpSpPr>
        <p:sp>
          <p:nvSpPr>
            <p:cNvPr id="572438" name="Rectangle 22"/>
            <p:cNvSpPr>
              <a:spLocks noChangeArrowheads="1"/>
            </p:cNvSpPr>
            <p:nvPr/>
          </p:nvSpPr>
          <p:spPr bwMode="auto">
            <a:xfrm>
              <a:off x="2736" y="1632"/>
              <a:ext cx="2640" cy="2448"/>
            </a:xfrm>
            <a:prstGeom prst="rect">
              <a:avLst/>
            </a:prstGeom>
            <a:solidFill>
              <a:srgbClr val="FFEB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endParaRPr lang="en-US" sz="2400">
                <a:solidFill>
                  <a:srgbClr val="6600CC"/>
                </a:solidFill>
              </a:endParaRPr>
            </a:p>
          </p:txBody>
        </p:sp>
        <p:sp>
          <p:nvSpPr>
            <p:cNvPr id="572439" name="Text Box 23"/>
            <p:cNvSpPr txBox="1">
              <a:spLocks noChangeArrowheads="1"/>
            </p:cNvSpPr>
            <p:nvPr/>
          </p:nvSpPr>
          <p:spPr bwMode="auto">
            <a:xfrm>
              <a:off x="2688" y="1584"/>
              <a:ext cx="12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Appointment</a:t>
              </a:r>
            </a:p>
          </p:txBody>
        </p:sp>
        <p:sp>
          <p:nvSpPr>
            <p:cNvPr id="572440" name="Text Box 24"/>
            <p:cNvSpPr txBox="1">
              <a:spLocks noChangeArrowheads="1"/>
            </p:cNvSpPr>
            <p:nvPr/>
          </p:nvSpPr>
          <p:spPr bwMode="auto">
            <a:xfrm>
              <a:off x="2942" y="2121"/>
              <a:ext cx="207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setStartTime(Time &amp;st)</a:t>
              </a:r>
            </a:p>
          </p:txBody>
        </p:sp>
        <p:sp>
          <p:nvSpPr>
            <p:cNvPr id="572441" name="Text Box 25"/>
            <p:cNvSpPr txBox="1">
              <a:spLocks noChangeArrowheads="1"/>
            </p:cNvSpPr>
            <p:nvPr/>
          </p:nvSpPr>
          <p:spPr bwMode="auto">
            <a:xfrm>
              <a:off x="2942" y="2313"/>
              <a:ext cx="19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setEndTime(Time &amp;st)</a:t>
              </a:r>
            </a:p>
          </p:txBody>
        </p:sp>
        <p:sp>
          <p:nvSpPr>
            <p:cNvPr id="572442" name="Text Box 26"/>
            <p:cNvSpPr txBox="1">
              <a:spLocks noChangeArrowheads="1"/>
            </p:cNvSpPr>
            <p:nvPr/>
          </p:nvSpPr>
          <p:spPr bwMode="auto">
            <a:xfrm>
              <a:off x="2942" y="2526"/>
              <a:ext cx="23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addParticipant(string &amp;user)</a:t>
              </a:r>
            </a:p>
          </p:txBody>
        </p:sp>
        <p:sp>
          <p:nvSpPr>
            <p:cNvPr id="572443" name="Text Box 27"/>
            <p:cNvSpPr txBox="1">
              <a:spLocks noChangeArrowheads="1"/>
            </p:cNvSpPr>
            <p:nvPr/>
          </p:nvSpPr>
          <p:spPr bwMode="auto">
            <a:xfrm>
              <a:off x="2942" y="2711"/>
              <a:ext cx="2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setLocation(string &amp;location)</a:t>
              </a:r>
            </a:p>
          </p:txBody>
        </p:sp>
        <p:sp>
          <p:nvSpPr>
            <p:cNvPr id="572444" name="Text Box 28"/>
            <p:cNvSpPr txBox="1">
              <a:spLocks noChangeArrowheads="1"/>
            </p:cNvSpPr>
            <p:nvPr/>
          </p:nvSpPr>
          <p:spPr bwMode="auto">
            <a:xfrm>
              <a:off x="2924" y="1910"/>
              <a:ext cx="247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Appointment() &amp; </a:t>
              </a:r>
              <a:r>
                <a:rPr lang="en-US" sz="1600">
                  <a:solidFill>
                    <a:srgbClr val="FF3300"/>
                  </a:solidFill>
                </a:rPr>
                <a:t>virtual</a:t>
              </a:r>
              <a:r>
                <a:rPr lang="en-US" sz="1600">
                  <a:solidFill>
                    <a:srgbClr val="006666"/>
                  </a:solidFill>
                </a:rPr>
                <a:t> ~Appointment()</a:t>
              </a:r>
            </a:p>
          </p:txBody>
        </p:sp>
        <p:sp>
          <p:nvSpPr>
            <p:cNvPr id="572445" name="Text Box 29"/>
            <p:cNvSpPr txBox="1">
              <a:spLocks noChangeArrowheads="1"/>
            </p:cNvSpPr>
            <p:nvPr/>
          </p:nvSpPr>
          <p:spPr bwMode="auto">
            <a:xfrm>
              <a:off x="2784" y="3129"/>
              <a:ext cx="8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private:</a:t>
              </a:r>
            </a:p>
          </p:txBody>
        </p:sp>
        <p:sp>
          <p:nvSpPr>
            <p:cNvPr id="572446" name="Text Box 30"/>
            <p:cNvSpPr txBox="1">
              <a:spLocks noChangeArrowheads="1"/>
            </p:cNvSpPr>
            <p:nvPr/>
          </p:nvSpPr>
          <p:spPr bwMode="auto">
            <a:xfrm>
              <a:off x="2880" y="3369"/>
              <a:ext cx="14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Time m_startTime;</a:t>
              </a:r>
            </a:p>
          </p:txBody>
        </p:sp>
        <p:sp>
          <p:nvSpPr>
            <p:cNvPr id="572447" name="Text Box 31"/>
            <p:cNvSpPr txBox="1">
              <a:spLocks noChangeArrowheads="1"/>
            </p:cNvSpPr>
            <p:nvPr/>
          </p:nvSpPr>
          <p:spPr bwMode="auto">
            <a:xfrm>
              <a:off x="2880" y="3522"/>
              <a:ext cx="130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Time m_endTime;</a:t>
              </a:r>
            </a:p>
          </p:txBody>
        </p:sp>
        <p:sp>
          <p:nvSpPr>
            <p:cNvPr id="572448" name="Text Box 32"/>
            <p:cNvSpPr txBox="1">
              <a:spLocks noChangeArrowheads="1"/>
            </p:cNvSpPr>
            <p:nvPr/>
          </p:nvSpPr>
          <p:spPr bwMode="auto">
            <a:xfrm>
              <a:off x="2880" y="3666"/>
              <a:ext cx="186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string m_participants[10];</a:t>
              </a:r>
            </a:p>
          </p:txBody>
        </p:sp>
        <p:sp>
          <p:nvSpPr>
            <p:cNvPr id="572449" name="Text Box 33"/>
            <p:cNvSpPr txBox="1">
              <a:spLocks noChangeArrowheads="1"/>
            </p:cNvSpPr>
            <p:nvPr/>
          </p:nvSpPr>
          <p:spPr bwMode="auto">
            <a:xfrm>
              <a:off x="2880" y="3849"/>
              <a:ext cx="13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string m_location;</a:t>
              </a:r>
            </a:p>
          </p:txBody>
        </p:sp>
      </p:grpSp>
      <p:sp>
        <p:nvSpPr>
          <p:cNvPr id="572450" name="Text Box 34"/>
          <p:cNvSpPr txBox="1">
            <a:spLocks noChangeArrowheads="1"/>
          </p:cNvSpPr>
          <p:nvPr/>
        </p:nvSpPr>
        <p:spPr bwMode="auto">
          <a:xfrm>
            <a:off x="76200" y="2743200"/>
            <a:ext cx="4559300" cy="1096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>
                <a:solidFill>
                  <a:schemeClr val="tx1"/>
                </a:solidFill>
              </a:rPr>
              <a:t>Nope.  We’ll need to add this to our Appointment class!</a:t>
            </a:r>
            <a:br>
              <a:rPr lang="en-US" sz="2200">
                <a:solidFill>
                  <a:schemeClr val="tx1"/>
                </a:solidFill>
              </a:rPr>
            </a:br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572451" name="Text Box 35"/>
          <p:cNvSpPr txBox="1">
            <a:spLocks noChangeArrowheads="1"/>
          </p:cNvSpPr>
          <p:nvPr/>
        </p:nvSpPr>
        <p:spPr bwMode="auto">
          <a:xfrm>
            <a:off x="5262563" y="4433888"/>
            <a:ext cx="43386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rgbClr val="800000"/>
                </a:solidFill>
              </a:rPr>
              <a:t>bool isAttendee(string &amp;person)</a:t>
            </a:r>
          </a:p>
        </p:txBody>
      </p:sp>
      <p:sp>
        <p:nvSpPr>
          <p:cNvPr id="572452" name="Text Box 36"/>
          <p:cNvSpPr txBox="1">
            <a:spLocks noChangeArrowheads="1"/>
          </p:cNvSpPr>
          <p:nvPr/>
        </p:nvSpPr>
        <p:spPr bwMode="auto">
          <a:xfrm>
            <a:off x="269875" y="6162675"/>
            <a:ext cx="40719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006666"/>
                </a:solidFill>
              </a:rPr>
              <a:t>else if (appt-&gt;isAttendee(“Joe”))</a:t>
            </a:r>
          </a:p>
          <a:p>
            <a:pPr algn="l"/>
            <a:r>
              <a:rPr lang="en-US" sz="2000">
                <a:solidFill>
                  <a:srgbClr val="006666"/>
                </a:solidFill>
              </a:rPr>
              <a:t>    cout &lt;&lt; “Joe is attending!”;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2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2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2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72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2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2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7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7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419" grpId="0"/>
      <p:bldP spid="572420" grpId="0"/>
      <p:bldP spid="572433" grpId="0"/>
      <p:bldP spid="572434" grpId="0"/>
      <p:bldP spid="572435" grpId="0"/>
      <p:bldP spid="572436" grpId="0" animBg="1"/>
      <p:bldP spid="572450" grpId="0" animBg="1"/>
      <p:bldP spid="572451" grpId="0"/>
      <p:bldP spid="57245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906F-D2BC-4DD1-A036-501DE1F7E267}" type="slidenum">
              <a:rPr lang="en-US"/>
              <a:pPr/>
              <a:t>95</a:t>
            </a:fld>
            <a:endParaRPr lang="en-US"/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Design Conclusions</a:t>
            </a:r>
          </a:p>
        </p:txBody>
      </p:sp>
      <p:sp>
        <p:nvSpPr>
          <p:cNvPr id="576515" name="Text Box 3"/>
          <p:cNvSpPr txBox="1">
            <a:spLocks noChangeArrowheads="1"/>
          </p:cNvSpPr>
          <p:nvPr/>
        </p:nvSpPr>
        <p:spPr bwMode="auto">
          <a:xfrm>
            <a:off x="304800" y="914400"/>
            <a:ext cx="8596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First and foremost, </a:t>
            </a:r>
            <a:r>
              <a:rPr lang="en-US" sz="2400">
                <a:solidFill>
                  <a:schemeClr val="accent2"/>
                </a:solidFill>
              </a:rPr>
              <a:t>class design is an iterative process</a:t>
            </a:r>
            <a:r>
              <a:rPr lang="en-US" sz="2400">
                <a:solidFill>
                  <a:schemeClr val="tx1"/>
                </a:solidFill>
              </a:rPr>
              <a:t>.  </a:t>
            </a:r>
          </a:p>
        </p:txBody>
      </p:sp>
      <p:sp>
        <p:nvSpPr>
          <p:cNvPr id="576516" name="Text Box 4"/>
          <p:cNvSpPr txBox="1">
            <a:spLocks noChangeArrowheads="1"/>
          </p:cNvSpPr>
          <p:nvPr/>
        </p:nvSpPr>
        <p:spPr bwMode="auto">
          <a:xfrm>
            <a:off x="304800" y="1752600"/>
            <a:ext cx="85963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Before you ever start to program your class implementations, it helps to determine your </a:t>
            </a:r>
            <a:r>
              <a:rPr lang="en-US" sz="2400">
                <a:solidFill>
                  <a:srgbClr val="6600CC"/>
                </a:solidFill>
              </a:rPr>
              <a:t>classes</a:t>
            </a:r>
            <a:r>
              <a:rPr lang="en-US" sz="2400">
                <a:solidFill>
                  <a:schemeClr val="tx1"/>
                </a:solidFill>
              </a:rPr>
              <a:t>, their </a:t>
            </a:r>
            <a:r>
              <a:rPr lang="en-US" sz="2400">
                <a:solidFill>
                  <a:srgbClr val="6600CC"/>
                </a:solidFill>
              </a:rPr>
              <a:t>interfaces</a:t>
            </a:r>
            <a:r>
              <a:rPr lang="en-US" sz="2400">
                <a:solidFill>
                  <a:schemeClr val="tx1"/>
                </a:solidFill>
              </a:rPr>
              <a:t>, their </a:t>
            </a:r>
            <a:r>
              <a:rPr lang="en-US" sz="2400">
                <a:solidFill>
                  <a:srgbClr val="6600CC"/>
                </a:solidFill>
              </a:rPr>
              <a:t>data</a:t>
            </a:r>
            <a:r>
              <a:rPr lang="en-US" sz="2400">
                <a:solidFill>
                  <a:schemeClr val="tx1"/>
                </a:solidFill>
              </a:rPr>
              <a:t>, and their </a:t>
            </a:r>
            <a:r>
              <a:rPr lang="en-US" sz="2400">
                <a:solidFill>
                  <a:srgbClr val="6600CC"/>
                </a:solidFill>
              </a:rPr>
              <a:t>interactions</a:t>
            </a:r>
            <a:r>
              <a:rPr lang="en-US" sz="24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76517" name="Text Box 5"/>
          <p:cNvSpPr txBox="1">
            <a:spLocks noChangeArrowheads="1"/>
          </p:cNvSpPr>
          <p:nvPr/>
        </p:nvSpPr>
        <p:spPr bwMode="auto">
          <a:xfrm>
            <a:off x="381000" y="3155950"/>
            <a:ext cx="85963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It’s important to go through all of the </a:t>
            </a:r>
            <a:r>
              <a:rPr lang="en-US" sz="2400">
                <a:solidFill>
                  <a:srgbClr val="6600CC"/>
                </a:solidFill>
              </a:rPr>
              <a:t>use cases</a:t>
            </a:r>
            <a:r>
              <a:rPr lang="en-US" sz="2400">
                <a:solidFill>
                  <a:schemeClr val="tx1"/>
                </a:solidFill>
              </a:rPr>
              <a:t> in order to make sure you haven’t forgotten anything.</a:t>
            </a:r>
          </a:p>
        </p:txBody>
      </p:sp>
      <p:sp>
        <p:nvSpPr>
          <p:cNvPr id="576519" name="Text Box 7"/>
          <p:cNvSpPr txBox="1">
            <a:spLocks noChangeArrowheads="1"/>
          </p:cNvSpPr>
          <p:nvPr/>
        </p:nvSpPr>
        <p:spPr bwMode="auto">
          <a:xfrm>
            <a:off x="395288" y="5502275"/>
            <a:ext cx="85963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</a:rPr>
              <a:t>This is something that you only get better at with</a:t>
            </a:r>
            <a:r>
              <a:rPr lang="en-US" sz="2400" dirty="0">
                <a:solidFill>
                  <a:srgbClr val="663300"/>
                </a:solidFill>
              </a:rPr>
              <a:t> </a:t>
            </a:r>
            <a:r>
              <a:rPr lang="en-US" sz="2400" dirty="0">
                <a:solidFill>
                  <a:srgbClr val="FF3300"/>
                </a:solidFill>
              </a:rPr>
              <a:t>experience</a:t>
            </a:r>
            <a:r>
              <a:rPr lang="en-US" sz="2400" dirty="0">
                <a:solidFill>
                  <a:srgbClr val="800000"/>
                </a:solidFill>
              </a:rPr>
              <a:t>, so</a:t>
            </a:r>
            <a:r>
              <a:rPr lang="en-US" sz="2400" dirty="0">
                <a:solidFill>
                  <a:srgbClr val="663300"/>
                </a:solidFill>
              </a:rPr>
              <a:t> </a:t>
            </a:r>
            <a:r>
              <a:rPr lang="en-US" sz="2400" dirty="0">
                <a:solidFill>
                  <a:srgbClr val="FF3300"/>
                </a:solidFill>
              </a:rPr>
              <a:t>don’t feel bad</a:t>
            </a:r>
            <a:r>
              <a:rPr lang="en-US" sz="2400" dirty="0">
                <a:solidFill>
                  <a:srgbClr val="663300"/>
                </a:solidFill>
              </a:rPr>
              <a:t> </a:t>
            </a:r>
            <a:r>
              <a:rPr lang="en-US" sz="2400" dirty="0">
                <a:solidFill>
                  <a:srgbClr val="800000"/>
                </a:solidFill>
              </a:rPr>
              <a:t>if it’s difficult at first!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515" grpId="0"/>
      <p:bldP spid="576516" grpId="0"/>
      <p:bldP spid="576517" grpId="0"/>
      <p:bldP spid="57651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 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6320" y="1417738"/>
            <a:ext cx="7851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Helpful tips for Project #3!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2414587"/>
            <a:ext cx="4762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660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2425" y="901373"/>
            <a:ext cx="861540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latin typeface="Cambria" panose="02040503050406030204" pitchFamily="18" charset="0"/>
                <a:ea typeface="MS Mincho"/>
              </a:rPr>
              <a:t>Avoid using dynamic cast to identify common types of objects. Instead add methods to check for various </a:t>
            </a:r>
            <a:r>
              <a:rPr lang="en-US" sz="1600" b="1" u="sng" dirty="0">
                <a:latin typeface="Cambria" panose="02040503050406030204" pitchFamily="18" charset="0"/>
                <a:ea typeface="MS Mincho"/>
              </a:rPr>
              <a:t>classes of behaviors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: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ambria" panose="02040503050406030204" pitchFamily="18" charset="0"/>
                <a:ea typeface="MS Mincho"/>
              </a:rPr>
              <a:t>Don’t do this: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void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decideWhetherToAddOil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(Actor *p)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if (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dynamic_cast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&lt;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BadRobot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*&gt;(p) !=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nullptr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|| 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    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dynamic_cast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&lt;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GoodRobot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*&gt;(p) !=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nullptr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||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    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dynamic_cast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&lt;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ReallyBadRobot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*&gt;(p) !=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nullptr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||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    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dynamic_cast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&lt;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StinkyRobot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*&gt;(p) !=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nullptr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)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     p-&gt;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addOil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}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MS Mincho"/>
              </a:rPr>
              <a:t>Do this instead: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void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decideWhetherToAddOil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(Actor *p)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       // define a common method, have all Robots return true, all biological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      	// organisms return false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if (p-&gt;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requiresOilToOperate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()) 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     p-&gt;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addOil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}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611317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2425" y="901373"/>
            <a:ext cx="861540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b="1" dirty="0">
                <a:latin typeface="Cambria" panose="02040503050406030204" pitchFamily="18" charset="0"/>
              </a:rPr>
              <a:t>Always avoid defining specific </a:t>
            </a:r>
            <a:r>
              <a:rPr lang="en-US" b="1" dirty="0" err="1">
                <a:latin typeface="Cambria" panose="02040503050406030204" pitchFamily="18" charset="0"/>
              </a:rPr>
              <a:t>isParticularClass</a:t>
            </a:r>
            <a:r>
              <a:rPr lang="en-US" b="1" dirty="0">
                <a:latin typeface="Cambria" panose="02040503050406030204" pitchFamily="18" charset="0"/>
              </a:rPr>
              <a:t>() methods for each type of object. Instead add methods to check for various common behaviors that span multiple classes: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dirty="0">
                <a:latin typeface="Cambria" panose="02040503050406030204" pitchFamily="18" charset="0"/>
              </a:rPr>
              <a:t> 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Don’t do this:</a:t>
            </a:r>
          </a:p>
          <a:p>
            <a:pPr algn="l"/>
            <a:r>
              <a:rPr lang="en-US" dirty="0">
                <a:latin typeface="Cambria" panose="02040503050406030204" pitchFamily="18" charset="0"/>
              </a:rPr>
              <a:t> </a:t>
            </a: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void </a:t>
            </a:r>
            <a:r>
              <a:rPr lang="en-US" i="1" dirty="0" err="1">
                <a:latin typeface="Cambria" panose="02040503050406030204" pitchFamily="18" charset="0"/>
              </a:rPr>
              <a:t>decideWhetherToAddOil</a:t>
            </a:r>
            <a:r>
              <a:rPr lang="en-US" i="1" dirty="0">
                <a:latin typeface="Cambria" panose="02040503050406030204" pitchFamily="18" charset="0"/>
              </a:rPr>
              <a:t> (Actor *p)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{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      if (p-&gt;</a:t>
            </a:r>
            <a:r>
              <a:rPr lang="en-US" i="1" dirty="0" err="1">
                <a:latin typeface="Cambria" panose="02040503050406030204" pitchFamily="18" charset="0"/>
              </a:rPr>
              <a:t>isGoodRobot</a:t>
            </a:r>
            <a:r>
              <a:rPr lang="en-US" i="1" dirty="0">
                <a:latin typeface="Cambria" panose="02040503050406030204" pitchFamily="18" charset="0"/>
              </a:rPr>
              <a:t>() || p-&gt;</a:t>
            </a:r>
            <a:r>
              <a:rPr lang="en-US" i="1" dirty="0" err="1">
                <a:latin typeface="Cambria" panose="02040503050406030204" pitchFamily="18" charset="0"/>
              </a:rPr>
              <a:t>isBadRobot</a:t>
            </a:r>
            <a:r>
              <a:rPr lang="en-US" i="1" dirty="0">
                <a:latin typeface="Cambria" panose="02040503050406030204" pitchFamily="18" charset="0"/>
              </a:rPr>
              <a:t>() || p-&gt;</a:t>
            </a:r>
            <a:r>
              <a:rPr lang="en-US" i="1" dirty="0" err="1">
                <a:latin typeface="Cambria" panose="02040503050406030204" pitchFamily="18" charset="0"/>
              </a:rPr>
              <a:t>isStinkyRobot</a:t>
            </a:r>
            <a:r>
              <a:rPr lang="en-US" i="1" dirty="0">
                <a:latin typeface="Cambria" panose="02040503050406030204" pitchFamily="18" charset="0"/>
              </a:rPr>
              <a:t>())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           p-&gt;</a:t>
            </a:r>
            <a:r>
              <a:rPr lang="en-US" i="1" dirty="0" err="1">
                <a:latin typeface="Cambria" panose="02040503050406030204" pitchFamily="18" charset="0"/>
              </a:rPr>
              <a:t>addOil</a:t>
            </a:r>
            <a:r>
              <a:rPr lang="en-US" i="1" dirty="0">
                <a:latin typeface="Cambria" panose="02040503050406030204" pitchFamily="18" charset="0"/>
              </a:rPr>
              <a:t>();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}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dirty="0">
                <a:latin typeface="Cambria" panose="02040503050406030204" pitchFamily="18" charset="0"/>
              </a:rPr>
              <a:t> </a:t>
            </a:r>
          </a:p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Do this instead:</a:t>
            </a:r>
          </a:p>
          <a:p>
            <a:pPr algn="l"/>
            <a:r>
              <a:rPr lang="en-US" dirty="0">
                <a:latin typeface="Cambria" panose="02040503050406030204" pitchFamily="18" charset="0"/>
              </a:rPr>
              <a:t> </a:t>
            </a: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void </a:t>
            </a:r>
            <a:r>
              <a:rPr lang="en-US" i="1" dirty="0" err="1">
                <a:latin typeface="Cambria" panose="02040503050406030204" pitchFamily="18" charset="0"/>
              </a:rPr>
              <a:t>decideWhetherToAddOil</a:t>
            </a:r>
            <a:r>
              <a:rPr lang="en-US" i="1" dirty="0">
                <a:latin typeface="Cambria" panose="02040503050406030204" pitchFamily="18" charset="0"/>
              </a:rPr>
              <a:t> (Actor *p)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{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     // define a common method, have all Robots return true, all biological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     // organisms return false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    if (p-&gt; </a:t>
            </a:r>
            <a:r>
              <a:rPr lang="en-US" i="1" dirty="0" err="1">
                <a:latin typeface="Cambria" panose="02040503050406030204" pitchFamily="18" charset="0"/>
              </a:rPr>
              <a:t>requiresOilToOperate</a:t>
            </a:r>
            <a:r>
              <a:rPr lang="en-US" i="1" dirty="0">
                <a:latin typeface="Cambria" panose="02040503050406030204" pitchFamily="18" charset="0"/>
              </a:rPr>
              <a:t>()) 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         p-&gt;</a:t>
            </a:r>
            <a:r>
              <a:rPr lang="en-US" i="1" dirty="0" err="1">
                <a:latin typeface="Cambria" panose="02040503050406030204" pitchFamily="18" charset="0"/>
              </a:rPr>
              <a:t>addOil</a:t>
            </a:r>
            <a:r>
              <a:rPr lang="en-US" i="1" dirty="0">
                <a:latin typeface="Cambria" panose="02040503050406030204" pitchFamily="18" charset="0"/>
              </a:rPr>
              <a:t>();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}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5031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#3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8084" y="984289"/>
            <a:ext cx="8967831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latin typeface="Cambria" panose="02040503050406030204" pitchFamily="18" charset="0"/>
                <a:ea typeface="MS Mincho"/>
              </a:rPr>
              <a:t>If two related subclasses (e.g.,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BadRobot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 and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GoodRobot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) each directly define a member variable that serves the same purpose in both classes (e.g.,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m_amountOfOil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), then move that member variable to the common base class and add accessor and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mutator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 methods for it to the base class.  So the Robot base class should have the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m_amountOfOil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 member variable defined once, with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getOil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() and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addOil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()functions, rather than defining this variable directly in both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BadRobot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 and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GoodRobot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.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ambria" panose="02040503050406030204" pitchFamily="18" charset="0"/>
                <a:ea typeface="MS Mincho"/>
              </a:rPr>
              <a:t>Don’t do this: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SmellyRobot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: public Robot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{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	…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private: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	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m_oilLeft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;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};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class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GoofyRobot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: public Robot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{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	…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private: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	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m_oilLeft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;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};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</p:txBody>
      </p:sp>
      <p:sp>
        <p:nvSpPr>
          <p:cNvPr id="6" name="Rectangle 5"/>
          <p:cNvSpPr/>
          <p:nvPr/>
        </p:nvSpPr>
        <p:spPr>
          <a:xfrm>
            <a:off x="4374858" y="2677185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MS Mincho"/>
              </a:rPr>
              <a:t>Do this instead: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class Robot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{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public: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	void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addOil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(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oil) </a:t>
            </a:r>
            <a:br>
              <a:rPr lang="en-US" sz="1600" i="1" dirty="0">
                <a:latin typeface="Cambria" panose="02040503050406030204" pitchFamily="18" charset="0"/>
                <a:ea typeface="MS Mincho"/>
              </a:rPr>
            </a:br>
            <a:r>
              <a:rPr lang="en-US" sz="1600" i="1" dirty="0">
                <a:latin typeface="Cambria" panose="02040503050406030204" pitchFamily="18" charset="0"/>
                <a:ea typeface="MS Mincho"/>
              </a:rPr>
              <a:t>                                               {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m_oilLeft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+= oil; }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	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getOil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()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const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</a:t>
            </a:r>
            <a:br>
              <a:rPr lang="en-US" sz="1600" i="1" dirty="0">
                <a:latin typeface="Cambria" panose="02040503050406030204" pitchFamily="18" charset="0"/>
                <a:ea typeface="MS Mincho"/>
              </a:rPr>
            </a:br>
            <a:r>
              <a:rPr lang="en-US" sz="1600" i="1" dirty="0">
                <a:latin typeface="Cambria" panose="02040503050406030204" pitchFamily="18" charset="0"/>
                <a:ea typeface="MS Mincho"/>
              </a:rPr>
              <a:t>                                               { return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m_oilLeft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; }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private: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	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m_oilLeft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;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};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ambria" panose="02040503050406030204" pitchFamily="18" charset="0"/>
              <a:ea typeface="MS Mincho"/>
            </a:endParaRPr>
          </a:p>
        </p:txBody>
      </p:sp>
    </p:spTree>
    <p:extLst>
      <p:ext uri="{BB962C8B-B14F-4D97-AF65-F5344CB8AC3E}">
        <p14:creationId xmlns:p14="http://schemas.microsoft.com/office/powerpoint/2010/main" val="373869642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CC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CC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102106</TotalTime>
  <Words>19278</Words>
  <Application>Microsoft Office PowerPoint</Application>
  <PresentationFormat>On-screen Show (4:3)</PresentationFormat>
  <Paragraphs>4977</Paragraphs>
  <Slides>132</Slides>
  <Notes>114</Notes>
  <HiddenSlides>13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1" baseType="lpstr">
      <vt:lpstr>Arial</vt:lpstr>
      <vt:lpstr>Cambria</vt:lpstr>
      <vt:lpstr>Comic Sans MS</vt:lpstr>
      <vt:lpstr>Courier New</vt:lpstr>
      <vt:lpstr>Impact</vt:lpstr>
      <vt:lpstr>MS Mincho</vt:lpstr>
      <vt:lpstr>Times New Roman</vt:lpstr>
      <vt:lpstr>Wingdings</vt:lpstr>
      <vt:lpstr>Default Design</vt:lpstr>
      <vt:lpstr>Lecture #8</vt:lpstr>
      <vt:lpstr>Recursion</vt:lpstr>
      <vt:lpstr>PowerPoint Presentation</vt:lpstr>
      <vt:lpstr>Idea Behind</vt:lpstr>
      <vt:lpstr>“The Lazy Person’s Sort”</vt:lpstr>
      <vt:lpstr>“The Lazy Person’s Sort”</vt:lpstr>
      <vt:lpstr>“The Lazy Person’s Sort”</vt:lpstr>
      <vt:lpstr>“The Lazy Person’s Sort”</vt:lpstr>
      <vt:lpstr>“The Lazy Person’s Sort”</vt:lpstr>
      <vt:lpstr>PowerPoint Presentation</vt:lpstr>
      <vt:lpstr>PowerPoint Presentation</vt:lpstr>
      <vt:lpstr>The Two Rules of Recursion</vt:lpstr>
      <vt:lpstr>Simplifying Code</vt:lpstr>
      <vt:lpstr>(Rule 2.5 of Recursion)</vt:lpstr>
      <vt:lpstr>Tracing Through our Function</vt:lpstr>
      <vt:lpstr>Writing (Your Own) Recursive Functions: 6 Steps</vt:lpstr>
      <vt:lpstr>Example #1: Factorial</vt:lpstr>
      <vt:lpstr>Step #1: Write the function header</vt:lpstr>
      <vt:lpstr>Step #2: Define your magic function</vt:lpstr>
      <vt:lpstr>Step #3: Add your base case Code</vt:lpstr>
      <vt:lpstr>Step #4: Solve the problem using the magic function</vt:lpstr>
      <vt:lpstr>Step #5: Remove the magic</vt:lpstr>
      <vt:lpstr>Step #6: Validating our Function</vt:lpstr>
      <vt:lpstr>Factorial Trace-through</vt:lpstr>
      <vt:lpstr>Example #2: Recursion on an Array</vt:lpstr>
      <vt:lpstr>Step #1: Write the function header</vt:lpstr>
      <vt:lpstr>Step #2: Define your magic function</vt:lpstr>
      <vt:lpstr>Step #3: Add your base case Code</vt:lpstr>
      <vt:lpstr>Step #4: Solve the problem using the magic function</vt:lpstr>
      <vt:lpstr>Step #4: Solve the problem using the magic function</vt:lpstr>
      <vt:lpstr>Step #4: Solve the problem using the magic function</vt:lpstr>
      <vt:lpstr>Step #4: Solve the problem using the magic function</vt:lpstr>
      <vt:lpstr>Step #5: Remove the magic</vt:lpstr>
      <vt:lpstr>Step #6: Validating our Function</vt:lpstr>
      <vt:lpstr>Array-summer Trace-through</vt:lpstr>
      <vt:lpstr>Your Turn: Recursion Challenge</vt:lpstr>
      <vt:lpstr>Recursion Challenge</vt:lpstr>
      <vt:lpstr>Working Through Recursion</vt:lpstr>
      <vt:lpstr>Working Through Recursion</vt:lpstr>
      <vt:lpstr>Working Through Recursion</vt:lpstr>
      <vt:lpstr>Example #3: Recursion on a Linked List</vt:lpstr>
      <vt:lpstr>Step #1: Write the function header</vt:lpstr>
      <vt:lpstr>PowerPoint Presentation</vt:lpstr>
      <vt:lpstr>Step #3: Add your base case Code</vt:lpstr>
      <vt:lpstr>Step #4: Solve the problem using the magic function</vt:lpstr>
      <vt:lpstr>PowerPoint Presentation</vt:lpstr>
      <vt:lpstr>Step #6: Validating our Function</vt:lpstr>
      <vt:lpstr>Biggest-in-List Trace-through</vt:lpstr>
      <vt:lpstr>Writing Recursive Functions: A Critical Tip!</vt:lpstr>
      <vt:lpstr>Writing Recursive Functions: A Critical Tip!</vt:lpstr>
      <vt:lpstr>Recursion Challenge #2</vt:lpstr>
      <vt:lpstr>Recursion Challenge #2</vt:lpstr>
      <vt:lpstr>Recursion Challenge #3</vt:lpstr>
      <vt:lpstr>Recursion  Challenge #3</vt:lpstr>
      <vt:lpstr>Be Careful with Recursion</vt:lpstr>
      <vt:lpstr>Let’s see some REAL examples!</vt:lpstr>
      <vt:lpstr>Recursion: Binary Search</vt:lpstr>
      <vt:lpstr>Binary Search: C++ Code</vt:lpstr>
      <vt:lpstr>Recursion: Binary Search</vt:lpstr>
      <vt:lpstr>Recursion: Binary Search</vt:lpstr>
      <vt:lpstr>Recursion: Binary Search</vt:lpstr>
      <vt:lpstr>Recursion: Binary Search</vt:lpstr>
      <vt:lpstr>Recursion: Binary Search</vt:lpstr>
      <vt:lpstr>Recursion Helper Functions</vt:lpstr>
      <vt:lpstr>Solving a Maze</vt:lpstr>
      <vt:lpstr>Solving a Maze</vt:lpstr>
      <vt:lpstr>Solving a Maze</vt:lpstr>
      <vt:lpstr>Solving a Maze</vt:lpstr>
      <vt:lpstr>Writing a TicTacToe Player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How Do “AI” Players Work?</vt:lpstr>
      <vt:lpstr>PowerPoint Presentation</vt:lpstr>
      <vt:lpstr>PowerPoint Presentation</vt:lpstr>
      <vt:lpstr>Object Oriented Design (for on-your-own study)</vt:lpstr>
      <vt:lpstr>PowerPoint Presentation</vt:lpstr>
      <vt:lpstr>Object-Oriented Design</vt:lpstr>
      <vt:lpstr>Class Design Steps</vt:lpstr>
      <vt:lpstr>An Example</vt:lpstr>
      <vt:lpstr>Step #1: Identify Objects</vt:lpstr>
      <vt:lpstr>Step #1b: Identify Objects</vt:lpstr>
      <vt:lpstr>Step #2a: Identify Operations</vt:lpstr>
      <vt:lpstr>Step #2b: Associate Operations w/Classes</vt:lpstr>
      <vt:lpstr>Step #2b: Associate Operations w/Classes</vt:lpstr>
      <vt:lpstr>Step 3: Determine Relationships &amp; Data </vt:lpstr>
      <vt:lpstr>Step 3: Determine Relationships &amp; Data </vt:lpstr>
      <vt:lpstr>Step 3: Determine Relationships &amp; Data </vt:lpstr>
      <vt:lpstr>Step 4: Determine Interactions</vt:lpstr>
      <vt:lpstr>Use Case #1</vt:lpstr>
      <vt:lpstr>Use Case #2</vt:lpstr>
      <vt:lpstr>Class Design Conclusions</vt:lpstr>
      <vt:lpstr>Class Design Tips</vt:lpstr>
      <vt:lpstr>Tip #1</vt:lpstr>
      <vt:lpstr>Tip #2</vt:lpstr>
      <vt:lpstr>Tip #3</vt:lpstr>
      <vt:lpstr>Tip #4</vt:lpstr>
      <vt:lpstr>Tip #6</vt:lpstr>
      <vt:lpstr>Tip #7</vt:lpstr>
      <vt:lpstr>Appendix</vt:lpstr>
      <vt:lpstr>Tracing Through Recursion (on Paper)</vt:lpstr>
      <vt:lpstr>Tracing Through Recursion (on Paper)</vt:lpstr>
      <vt:lpstr>Tracing Through Recursion (on Paper)</vt:lpstr>
      <vt:lpstr>Tracing Through Recursion (on Paper)</vt:lpstr>
      <vt:lpstr>Tracing Through Recursion (on Paper)</vt:lpstr>
      <vt:lpstr>Recursion Tracing Exercise</vt:lpstr>
      <vt:lpstr>Recursion: General Approach</vt:lpstr>
      <vt:lpstr>Recursion: Two Categories</vt:lpstr>
      <vt:lpstr>Recursion: Two Categories</vt:lpstr>
      <vt:lpstr>Working Through Recursion</vt:lpstr>
      <vt:lpstr>Working Through Recursion</vt:lpstr>
      <vt:lpstr>Working Through Recursion</vt:lpstr>
      <vt:lpstr>Writing a Chess Player</vt:lpstr>
      <vt:lpstr>Appendix</vt:lpstr>
      <vt:lpstr>PowerPoint Presentation</vt:lpstr>
      <vt:lpstr>Working Through Recursion</vt:lpstr>
      <vt:lpstr>“The Lazy Person’s Sort”</vt:lpstr>
      <vt:lpstr>Merge Sort</vt:lpstr>
      <vt:lpstr>Array-summer Trace-through</vt:lpstr>
      <vt:lpstr>Writing a TicTacToe Player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How Do “AI” Players Work?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Preferred Customer</dc:creator>
  <cp:lastModifiedBy>carey nachenberg</cp:lastModifiedBy>
  <cp:revision>6065</cp:revision>
  <dcterms:created xsi:type="dcterms:W3CDTF">2002-10-09T05:27:34Z</dcterms:created>
  <dcterms:modified xsi:type="dcterms:W3CDTF">2016-11-24T01:45:15Z</dcterms:modified>
</cp:coreProperties>
</file>